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61" r:id="rId4"/>
    <p:sldId id="262" r:id="rId5"/>
    <p:sldId id="258" r:id="rId6"/>
    <p:sldId id="259" r:id="rId7"/>
    <p:sldId id="260" r:id="rId8"/>
    <p:sldId id="263" r:id="rId9"/>
    <p:sldId id="267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A6_07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 Be -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resent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S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imple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říjen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2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Zdroje</a:t>
            </a:r>
            <a:r>
              <a:rPr lang="cs-CZ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:</a:t>
            </a:r>
            <a:endParaRPr lang="cs-CZ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autor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Murphy, R.: English Grammar In Use, CUP, 1985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Murphy, R.: Essential Grammar In Use, CUP, 1990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Coe, N., Harrison, M., Paterson, K.: Oxford Practice Grammar Basic, OUP, 2006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Barraclough, C.: Project Grammar, OUP, 2004</a:t>
            </a:r>
          </a:p>
          <a:p>
            <a:pPr>
              <a:buClr>
                <a:srgbClr val="00272B"/>
              </a:buClr>
            </a:pPr>
            <a:endParaRPr lang="cs-CZ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0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 Be Present Simple Affirmative</a:t>
            </a:r>
            <a:endParaRPr lang="cs-CZ" sz="40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317823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Singular</a:t>
            </a:r>
          </a:p>
          <a:p>
            <a:r>
              <a:rPr lang="cs-CZ" sz="2800" smtClean="0"/>
              <a:t>full forms	short </a:t>
            </a:r>
            <a:r>
              <a:rPr lang="cs-CZ" sz="2800"/>
              <a:t>forms</a:t>
            </a:r>
            <a:endParaRPr lang="cs-CZ" sz="2800" smtClean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67544" y="3212976"/>
            <a:ext cx="4040188" cy="3126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I am		I´m</a:t>
            </a:r>
          </a:p>
          <a:p>
            <a:pPr marL="0" indent="0">
              <a:buNone/>
            </a:pPr>
            <a:r>
              <a:rPr lang="cs-CZ" sz="3200" smtClean="0"/>
              <a:t>you are	you´re</a:t>
            </a:r>
          </a:p>
          <a:p>
            <a:pPr marL="0" indent="0">
              <a:buNone/>
            </a:pPr>
            <a:r>
              <a:rPr lang="cs-CZ" sz="3200" smtClean="0"/>
              <a:t>he is		he´s</a:t>
            </a:r>
          </a:p>
          <a:p>
            <a:pPr marL="0" indent="0">
              <a:buNone/>
            </a:pPr>
            <a:r>
              <a:rPr lang="cs-CZ" sz="3200" smtClean="0"/>
              <a:t>she is	she´s</a:t>
            </a:r>
          </a:p>
          <a:p>
            <a:pPr marL="0" indent="0">
              <a:buNone/>
            </a:pPr>
            <a:r>
              <a:rPr lang="cs-CZ" sz="3200" smtClean="0"/>
              <a:t>it is		it´s</a:t>
            </a:r>
            <a:endParaRPr lang="cs-CZ" sz="320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1245815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Plural</a:t>
            </a:r>
          </a:p>
          <a:p>
            <a:r>
              <a:rPr lang="cs-CZ" sz="2800"/>
              <a:t>full forms	short </a:t>
            </a:r>
            <a:r>
              <a:rPr lang="cs-CZ" sz="2800" smtClean="0"/>
              <a:t>forms</a:t>
            </a:r>
            <a:endParaRPr lang="cs-CZ" sz="280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572000" y="3284984"/>
            <a:ext cx="3815407" cy="2046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we are	we´re</a:t>
            </a:r>
          </a:p>
          <a:p>
            <a:pPr marL="0" indent="0">
              <a:buNone/>
            </a:pPr>
            <a:r>
              <a:rPr lang="cs-CZ" sz="3200" smtClean="0"/>
              <a:t>you are	you´re</a:t>
            </a:r>
          </a:p>
          <a:p>
            <a:pPr marL="0" indent="0">
              <a:buNone/>
            </a:pPr>
            <a:r>
              <a:rPr lang="cs-CZ" sz="3200" smtClean="0"/>
              <a:t>they are	they´re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163470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60648"/>
            <a:ext cx="9505056" cy="1143000"/>
          </a:xfrm>
        </p:spPr>
        <p:txBody>
          <a:bodyPr>
            <a:noAutofit/>
          </a:bodyPr>
          <a:lstStyle/>
          <a:p>
            <a:pPr algn="l"/>
            <a:r>
              <a:rPr lang="cs-CZ" sz="4000" smtClean="0"/>
              <a:t>Put the words from the box into the gaps: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491064" cy="4525963"/>
          </a:xfrm>
        </p:spPr>
        <p:txBody>
          <a:bodyPr>
            <a:normAutofit lnSpcReduction="10000"/>
          </a:bodyPr>
          <a:lstStyle/>
          <a:p>
            <a:r>
              <a:rPr lang="cs-CZ" sz="3200" smtClean="0"/>
              <a:t>My parents ……… teachers.</a:t>
            </a:r>
          </a:p>
          <a:p>
            <a:r>
              <a:rPr lang="cs-CZ" sz="3200" smtClean="0"/>
              <a:t>New York ……… in the USA.</a:t>
            </a:r>
          </a:p>
          <a:p>
            <a:r>
              <a:rPr lang="cs-CZ" sz="3200" smtClean="0"/>
              <a:t>Paul ……… from Germany. </a:t>
            </a:r>
            <a:br>
              <a:rPr lang="cs-CZ" sz="3200" smtClean="0"/>
            </a:br>
            <a:r>
              <a:rPr lang="cs-CZ" sz="3200" smtClean="0"/>
              <a:t>……… German.</a:t>
            </a:r>
          </a:p>
          <a:p>
            <a:r>
              <a:rPr lang="cs-CZ" sz="3200" smtClean="0"/>
              <a:t>……… six o´clock. ……… are late.</a:t>
            </a:r>
          </a:p>
          <a:p>
            <a:r>
              <a:rPr lang="cs-CZ" sz="3200" smtClean="0"/>
              <a:t>Chris and Mary ……… happy.</a:t>
            </a:r>
            <a:endParaRPr lang="cs-CZ" sz="32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7092280" y="1412776"/>
            <a:ext cx="1594520" cy="5040560"/>
          </a:xfrm>
        </p:spPr>
        <p:txBody>
          <a:bodyPr>
            <a:normAutofit lnSpcReduction="10000"/>
          </a:bodyPr>
          <a:lstStyle/>
          <a:p>
            <a:r>
              <a:rPr lang="cs-CZ" sz="3200" smtClean="0"/>
              <a:t>it´s</a:t>
            </a:r>
          </a:p>
          <a:p>
            <a:r>
              <a:rPr lang="cs-CZ" sz="3200" smtClean="0"/>
              <a:t>is</a:t>
            </a:r>
          </a:p>
          <a:p>
            <a:r>
              <a:rPr lang="cs-CZ" sz="3200" smtClean="0"/>
              <a:t>are</a:t>
            </a:r>
          </a:p>
          <a:p>
            <a:r>
              <a:rPr lang="cs-CZ" sz="3200" smtClean="0"/>
              <a:t>he</a:t>
            </a:r>
          </a:p>
          <a:p>
            <a:r>
              <a:rPr lang="cs-CZ" sz="3200" smtClean="0"/>
              <a:t>she´s</a:t>
            </a:r>
          </a:p>
          <a:p>
            <a:r>
              <a:rPr lang="cs-CZ" sz="3200" smtClean="0"/>
              <a:t>he´s</a:t>
            </a:r>
          </a:p>
          <a:p>
            <a:r>
              <a:rPr lang="cs-CZ" sz="3200" smtClean="0"/>
              <a:t>we</a:t>
            </a:r>
          </a:p>
          <a:p>
            <a:r>
              <a:rPr lang="cs-CZ" sz="3200" smtClean="0"/>
              <a:t>are</a:t>
            </a:r>
          </a:p>
          <a:p>
            <a:r>
              <a:rPr lang="cs-CZ" sz="3200" smtClean="0"/>
              <a:t>is</a:t>
            </a:r>
          </a:p>
          <a:p>
            <a:endParaRPr lang="cs-CZ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618221"/>
              </p:ext>
            </p:extLst>
          </p:nvPr>
        </p:nvGraphicFramePr>
        <p:xfrm>
          <a:off x="7020272" y="1412776"/>
          <a:ext cx="1775520" cy="489654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75520"/>
              </a:tblGrid>
              <a:tr h="489654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6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60648"/>
            <a:ext cx="9505056" cy="1143000"/>
          </a:xfrm>
        </p:spPr>
        <p:txBody>
          <a:bodyPr>
            <a:noAutofit/>
          </a:bodyPr>
          <a:lstStyle/>
          <a:p>
            <a:pPr algn="l"/>
            <a:r>
              <a:rPr lang="cs-CZ" sz="4000" smtClean="0"/>
              <a:t>Put the words from the box into the gaps: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491064" cy="4525963"/>
          </a:xfrm>
        </p:spPr>
        <p:txBody>
          <a:bodyPr>
            <a:normAutofit/>
          </a:bodyPr>
          <a:lstStyle/>
          <a:p>
            <a:r>
              <a:rPr lang="cs-CZ" sz="3200" smtClean="0"/>
              <a:t>My parents </a:t>
            </a:r>
            <a:r>
              <a:rPr lang="cs-CZ" sz="3200" smtClean="0">
                <a:solidFill>
                  <a:schemeClr val="accent1"/>
                </a:solidFill>
              </a:rPr>
              <a:t>are</a:t>
            </a:r>
            <a:r>
              <a:rPr lang="cs-CZ" sz="3200" smtClean="0"/>
              <a:t> teachers.</a:t>
            </a:r>
          </a:p>
          <a:p>
            <a:r>
              <a:rPr lang="cs-CZ" sz="3200" smtClean="0"/>
              <a:t>New York </a:t>
            </a:r>
            <a:r>
              <a:rPr lang="cs-CZ" sz="3200" smtClean="0">
                <a:solidFill>
                  <a:schemeClr val="accent1"/>
                </a:solidFill>
              </a:rPr>
              <a:t>is </a:t>
            </a:r>
            <a:r>
              <a:rPr lang="cs-CZ" sz="3200" smtClean="0"/>
              <a:t>in the USA.</a:t>
            </a:r>
          </a:p>
          <a:p>
            <a:r>
              <a:rPr lang="cs-CZ" sz="3200" smtClean="0"/>
              <a:t>Paul </a:t>
            </a:r>
            <a:r>
              <a:rPr lang="cs-CZ" sz="3200" smtClean="0">
                <a:solidFill>
                  <a:schemeClr val="accent1"/>
                </a:solidFill>
              </a:rPr>
              <a:t>is</a:t>
            </a:r>
            <a:r>
              <a:rPr lang="cs-CZ" sz="3200" smtClean="0"/>
              <a:t> from Germany. </a:t>
            </a:r>
            <a:r>
              <a:rPr lang="cs-CZ" sz="3200" smtClean="0">
                <a:solidFill>
                  <a:schemeClr val="accent1"/>
                </a:solidFill>
              </a:rPr>
              <a:t>He´s</a:t>
            </a:r>
            <a:r>
              <a:rPr lang="cs-CZ" sz="3200" smtClean="0"/>
              <a:t> German.</a:t>
            </a:r>
          </a:p>
          <a:p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t´s</a:t>
            </a:r>
            <a:r>
              <a:rPr lang="cs-CZ" sz="3200" smtClean="0"/>
              <a:t> six o´clock. </a:t>
            </a:r>
            <a:r>
              <a:rPr lang="cs-CZ" sz="3200" smtClean="0">
                <a:solidFill>
                  <a:schemeClr val="accent1"/>
                </a:solidFill>
              </a:rPr>
              <a:t>We</a:t>
            </a:r>
            <a:r>
              <a:rPr lang="cs-CZ" sz="3200" smtClean="0"/>
              <a:t> are late.</a:t>
            </a:r>
          </a:p>
          <a:p>
            <a:r>
              <a:rPr lang="cs-CZ" sz="3200" smtClean="0"/>
              <a:t>Chris and Mary </a:t>
            </a:r>
            <a:r>
              <a:rPr lang="cs-CZ" sz="3200">
                <a:solidFill>
                  <a:schemeClr val="accent1"/>
                </a:solidFill>
              </a:rPr>
              <a:t>are</a:t>
            </a:r>
            <a:r>
              <a:rPr lang="cs-CZ" sz="3200" smtClean="0"/>
              <a:t> happy.</a:t>
            </a:r>
            <a:endParaRPr lang="cs-CZ" sz="32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7092280" y="1412776"/>
            <a:ext cx="1594520" cy="5040560"/>
          </a:xfrm>
        </p:spPr>
        <p:txBody>
          <a:bodyPr>
            <a:normAutofit/>
          </a:bodyPr>
          <a:lstStyle/>
          <a:p>
            <a:r>
              <a:rPr lang="cs-CZ" sz="3200" smtClean="0"/>
              <a:t>he</a:t>
            </a:r>
          </a:p>
          <a:p>
            <a:r>
              <a:rPr lang="cs-CZ" sz="3200" smtClean="0"/>
              <a:t>she´s</a:t>
            </a:r>
          </a:p>
          <a:p>
            <a:endParaRPr lang="cs-CZ" sz="3200" smtClean="0">
              <a:solidFill>
                <a:schemeClr val="accent1"/>
              </a:solidFill>
            </a:endParaRPr>
          </a:p>
          <a:p>
            <a:endParaRPr lang="cs-CZ" sz="3200" smtClean="0">
              <a:solidFill>
                <a:schemeClr val="accent1"/>
              </a:solidFill>
            </a:endParaRPr>
          </a:p>
          <a:p>
            <a:endParaRPr lang="cs-CZ" sz="3200" smtClean="0">
              <a:solidFill>
                <a:schemeClr val="accent1"/>
              </a:solidFill>
            </a:endParaRPr>
          </a:p>
          <a:p>
            <a:endParaRPr lang="cs-CZ">
              <a:solidFill>
                <a:schemeClr val="accent1"/>
              </a:solidFill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12159"/>
              </p:ext>
            </p:extLst>
          </p:nvPr>
        </p:nvGraphicFramePr>
        <p:xfrm>
          <a:off x="6876256" y="1484784"/>
          <a:ext cx="1995612" cy="12241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95612"/>
              </a:tblGrid>
              <a:tr h="122413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68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(am / are / is):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cs-CZ" smtClean="0"/>
              <a:t>I ……… a student.</a:t>
            </a:r>
          </a:p>
          <a:p>
            <a:r>
              <a:rPr lang="cs-CZ" smtClean="0"/>
              <a:t>My father ……… a doctor.</a:t>
            </a:r>
          </a:p>
          <a:p>
            <a:r>
              <a:rPr lang="cs-CZ" smtClean="0"/>
              <a:t>My grand-mother ……… from Prague.</a:t>
            </a:r>
          </a:p>
          <a:p>
            <a:r>
              <a:rPr lang="cs-CZ" smtClean="0"/>
              <a:t>Our dog ……… two years old.</a:t>
            </a:r>
          </a:p>
          <a:p>
            <a:r>
              <a:rPr lang="cs-CZ" smtClean="0"/>
              <a:t>They ……… at home.</a:t>
            </a:r>
          </a:p>
          <a:p>
            <a:r>
              <a:rPr lang="cs-CZ" smtClean="0"/>
              <a:t>It ……… eight o´clock.</a:t>
            </a:r>
          </a:p>
          <a:p>
            <a:r>
              <a:rPr lang="cs-CZ" smtClean="0"/>
              <a:t>You ……… hungry.</a:t>
            </a:r>
          </a:p>
        </p:txBody>
      </p:sp>
    </p:spTree>
    <p:extLst>
      <p:ext uri="{BB962C8B-B14F-4D97-AF65-F5344CB8AC3E}">
        <p14:creationId xmlns:p14="http://schemas.microsoft.com/office/powerpoint/2010/main" val="33064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(am / are / is):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am</a:t>
            </a:r>
            <a:r>
              <a:rPr lang="cs-CZ" smtClean="0"/>
              <a:t> a student.</a:t>
            </a:r>
          </a:p>
          <a:p>
            <a:r>
              <a:rPr lang="cs-CZ" smtClean="0"/>
              <a:t>My father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a doctor.</a:t>
            </a:r>
          </a:p>
          <a:p>
            <a:r>
              <a:rPr lang="cs-CZ" smtClean="0"/>
              <a:t>My grand-mother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from Prague.</a:t>
            </a:r>
          </a:p>
          <a:p>
            <a:r>
              <a:rPr lang="cs-CZ" smtClean="0"/>
              <a:t>Our dog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two years old.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at home.</a:t>
            </a:r>
          </a:p>
          <a:p>
            <a:r>
              <a:rPr lang="cs-CZ" smtClean="0"/>
              <a:t>It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eight o´clock.</a:t>
            </a:r>
          </a:p>
          <a:p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hungry.</a:t>
            </a:r>
          </a:p>
        </p:txBody>
      </p:sp>
    </p:spTree>
    <p:extLst>
      <p:ext uri="{BB962C8B-B14F-4D97-AF65-F5344CB8AC3E}">
        <p14:creationId xmlns:p14="http://schemas.microsoft.com/office/powerpoint/2010/main" val="3592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postcard: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8543490"/>
              </p:ext>
            </p:extLst>
          </p:nvPr>
        </p:nvGraphicFramePr>
        <p:xfrm>
          <a:off x="467544" y="1844824"/>
          <a:ext cx="82296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045024"/>
              </a:tblGrid>
              <a:tr h="3960440">
                <a:tc>
                  <a:txBody>
                    <a:bodyPr/>
                    <a:lstStyle/>
                    <a:p>
                      <a:endParaRPr lang="cs-CZ" smtClean="0"/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Dear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Judy,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I ……… Spain with my aunt.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We ……… in Madrid today.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It ……… a beautiful city.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The weather ……… hot.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See you soon</a:t>
                      </a:r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                    Ben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Judy Taylor</a:t>
                      </a:r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42 School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Street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London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SE 10 5GT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UK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04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postcard: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471272"/>
              </p:ext>
            </p:extLst>
          </p:nvPr>
        </p:nvGraphicFramePr>
        <p:xfrm>
          <a:off x="467544" y="1844824"/>
          <a:ext cx="8229600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045024"/>
              </a:tblGrid>
              <a:tr h="3960440">
                <a:tc>
                  <a:txBody>
                    <a:bodyPr/>
                    <a:lstStyle/>
                    <a:p>
                      <a:endParaRPr lang="cs-CZ" smtClean="0"/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Dear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Judy,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I </a:t>
                      </a:r>
                      <a:r>
                        <a:rPr lang="cs-CZ" sz="3200" baseline="0" smtClean="0">
                          <a:solidFill>
                            <a:schemeClr val="accent1"/>
                          </a:solidFill>
                        </a:rPr>
                        <a:t>am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Spain with my aunt.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We </a:t>
                      </a:r>
                      <a:r>
                        <a:rPr lang="cs-CZ" sz="3200" baseline="0" smtClean="0">
                          <a:solidFill>
                            <a:schemeClr val="accent1"/>
                          </a:solidFill>
                        </a:rPr>
                        <a:t>are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in Madrid today.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It </a:t>
                      </a:r>
                      <a:r>
                        <a:rPr lang="cs-CZ" sz="3200" baseline="0" smtClean="0">
                          <a:solidFill>
                            <a:schemeClr val="accent1"/>
                          </a:solidFill>
                        </a:rPr>
                        <a:t>is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a beautiful city.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The weather </a:t>
                      </a:r>
                      <a:r>
                        <a:rPr lang="cs-CZ" sz="3200" baseline="0" smtClean="0">
                          <a:solidFill>
                            <a:schemeClr val="accent1"/>
                          </a:solidFill>
                        </a:rPr>
                        <a:t>is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hot.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See you soon</a:t>
                      </a:r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                    Ben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endParaRPr lang="cs-CZ" smtClean="0"/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Judy Taylor</a:t>
                      </a:r>
                    </a:p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42 School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Street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London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SE 10 5GT</a:t>
                      </a:r>
                    </a:p>
                    <a:p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UK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9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kladné tvary slovesa být v přít. </a:t>
            </a:r>
            <a:r>
              <a:rPr lang="cs-CZ" sz="2800" smtClean="0"/>
              <a:t>čase (list 2)</a:t>
            </a:r>
            <a:endParaRPr lang="cs-CZ" sz="2800" smtClean="0"/>
          </a:p>
          <a:p>
            <a:r>
              <a:rPr lang="cs-CZ" sz="2800" smtClean="0"/>
              <a:t>vybere vhodný tvar (3)</a:t>
            </a:r>
          </a:p>
          <a:p>
            <a:r>
              <a:rPr lang="cs-CZ" sz="2800" smtClean="0"/>
              <a:t>doplní věty, zdůvodní řešení (</a:t>
            </a:r>
            <a:r>
              <a:rPr lang="cs-CZ" sz="2800"/>
              <a:t>5</a:t>
            </a:r>
            <a:r>
              <a:rPr lang="cs-CZ" sz="2800" smtClean="0"/>
              <a:t>)</a:t>
            </a:r>
          </a:p>
          <a:p>
            <a:r>
              <a:rPr lang="cs-CZ" sz="2800"/>
              <a:t>zpětná vazba, čte a překládá (4, 6)</a:t>
            </a:r>
          </a:p>
          <a:p>
            <a:r>
              <a:rPr lang="cs-CZ" sz="2800" smtClean="0"/>
              <a:t>doplní pohlednici (7), motivace k napsání vlastní pohlednice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5625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127</TotalTime>
  <Words>414</Words>
  <Application>Microsoft Office PowerPoint</Application>
  <PresentationFormat>Předvádění na obrazovce (4:3)</PresentationFormat>
  <Paragraphs>109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To Be Present Simple Affirmative</vt:lpstr>
      <vt:lpstr>Put the words from the box into the gaps:</vt:lpstr>
      <vt:lpstr>Put the words from the box into the gaps:</vt:lpstr>
      <vt:lpstr>Complete the sentences (am / are / is):</vt:lpstr>
      <vt:lpstr>Complete the sentences (am / are / is):</vt:lpstr>
      <vt:lpstr>Complete the postcard:</vt:lpstr>
      <vt:lpstr>Complete the postcard: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18</cp:revision>
  <dcterms:created xsi:type="dcterms:W3CDTF">2011-10-25T15:31:44Z</dcterms:created>
  <dcterms:modified xsi:type="dcterms:W3CDTF">2012-06-24T06:46:12Z</dcterms:modified>
</cp:coreProperties>
</file>