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7" r:id="rId3"/>
    <p:sldId id="258" r:id="rId4"/>
    <p:sldId id="259" r:id="rId5"/>
    <p:sldId id="266" r:id="rId6"/>
    <p:sldId id="260" r:id="rId7"/>
    <p:sldId id="261" r:id="rId8"/>
    <p:sldId id="265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34A80-F060-49CD-9268-9B9EA9F8ADDF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59066E5-6D63-4637-B671-69BD3C8DF126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A6_16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schemeClr val="tx1"/>
                </a:solidFill>
              </a:rPr>
              <a:t>Zařazuje do slovní zásoby neznámé výrazy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Prepositions of Time (at, on, in)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říjen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50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781128"/>
          </a:xfrm>
        </p:spPr>
        <p:txBody>
          <a:bodyPr numCol="3">
            <a:normAutofit lnSpcReduction="10000"/>
          </a:bodyPr>
          <a:lstStyle/>
          <a:p>
            <a:r>
              <a:rPr lang="cs-CZ" smtClean="0"/>
              <a:t>days</a:t>
            </a:r>
            <a:br>
              <a:rPr lang="cs-CZ" smtClean="0"/>
            </a:br>
            <a:r>
              <a:rPr lang="cs-CZ" sz="2600" smtClean="0">
                <a:solidFill>
                  <a:srgbClr val="FF33CC"/>
                </a:solidFill>
              </a:rPr>
              <a:t>on Friday</a:t>
            </a:r>
            <a:endParaRPr lang="cs-CZ" smtClean="0">
              <a:solidFill>
                <a:srgbClr val="FF33CC"/>
              </a:solidFill>
            </a:endParaRPr>
          </a:p>
          <a:p>
            <a:r>
              <a:rPr lang="cs-CZ" smtClean="0"/>
              <a:t>day + time of day</a:t>
            </a:r>
            <a:br>
              <a:rPr lang="cs-CZ" smtClean="0"/>
            </a:br>
            <a:r>
              <a:rPr lang="cs-CZ" sz="2600">
                <a:solidFill>
                  <a:srgbClr val="FF33CC"/>
                </a:solidFill>
              </a:rPr>
              <a:t>on </a:t>
            </a:r>
            <a:r>
              <a:rPr lang="cs-CZ" sz="2600" smtClean="0">
                <a:solidFill>
                  <a:srgbClr val="FF33CC"/>
                </a:solidFill>
              </a:rPr>
              <a:t>Friday morning</a:t>
            </a:r>
            <a:endParaRPr lang="cs-CZ" sz="2600" smtClean="0"/>
          </a:p>
          <a:p>
            <a:r>
              <a:rPr lang="cs-CZ" smtClean="0"/>
              <a:t>date</a:t>
            </a:r>
            <a:br>
              <a:rPr lang="cs-CZ" smtClean="0"/>
            </a:br>
            <a:r>
              <a:rPr lang="cs-CZ" sz="2600">
                <a:solidFill>
                  <a:srgbClr val="FF33CC"/>
                </a:solidFill>
              </a:rPr>
              <a:t>on April </a:t>
            </a:r>
            <a:r>
              <a:rPr lang="cs-CZ" sz="2600" smtClean="0">
                <a:solidFill>
                  <a:srgbClr val="FF33CC"/>
                </a:solidFill>
              </a:rPr>
              <a:t>2nd</a:t>
            </a:r>
          </a:p>
          <a:p>
            <a:endParaRPr lang="cs-CZ" sz="2600" smtClean="0">
              <a:solidFill>
                <a:srgbClr val="FF33CC"/>
              </a:solidFill>
            </a:endParaRPr>
          </a:p>
          <a:p>
            <a:endParaRPr lang="cs-CZ" sz="2600">
              <a:solidFill>
                <a:srgbClr val="FF33CC"/>
              </a:solidFill>
            </a:endParaRPr>
          </a:p>
          <a:p>
            <a:pPr marL="0" indent="0">
              <a:buNone/>
            </a:pPr>
            <a:endParaRPr lang="cs-CZ" sz="2600">
              <a:solidFill>
                <a:srgbClr val="FF33CC"/>
              </a:solidFill>
            </a:endParaRPr>
          </a:p>
          <a:p>
            <a:r>
              <a:rPr lang="cs-CZ" smtClean="0"/>
              <a:t>years</a:t>
            </a:r>
            <a:br>
              <a:rPr lang="cs-CZ" smtClean="0"/>
            </a:br>
            <a:r>
              <a:rPr lang="cs-CZ" sz="2600">
                <a:solidFill>
                  <a:srgbClr val="FF33CC"/>
                </a:solidFill>
              </a:rPr>
              <a:t>in 1989</a:t>
            </a:r>
          </a:p>
          <a:p>
            <a:r>
              <a:rPr lang="cs-CZ" smtClean="0"/>
              <a:t>seasons</a:t>
            </a:r>
            <a:br>
              <a:rPr lang="cs-CZ" smtClean="0"/>
            </a:br>
            <a:r>
              <a:rPr lang="cs-CZ" sz="2600">
                <a:solidFill>
                  <a:srgbClr val="FF33CC"/>
                </a:solidFill>
              </a:rPr>
              <a:t>in summer</a:t>
            </a:r>
          </a:p>
          <a:p>
            <a:r>
              <a:rPr lang="cs-CZ" smtClean="0"/>
              <a:t>months</a:t>
            </a:r>
            <a:br>
              <a:rPr lang="cs-CZ" smtClean="0"/>
            </a:br>
            <a:r>
              <a:rPr lang="cs-CZ" sz="2600">
                <a:solidFill>
                  <a:srgbClr val="FF33CC"/>
                </a:solidFill>
              </a:rPr>
              <a:t>in June</a:t>
            </a:r>
          </a:p>
          <a:p>
            <a:r>
              <a:rPr lang="cs-CZ" smtClean="0"/>
              <a:t>time of day</a:t>
            </a:r>
            <a:br>
              <a:rPr lang="cs-CZ" smtClean="0"/>
            </a:br>
            <a:r>
              <a:rPr lang="cs-CZ" sz="2600">
                <a:solidFill>
                  <a:srgbClr val="FF33CC"/>
                </a:solidFill>
              </a:rPr>
              <a:t>in the </a:t>
            </a:r>
            <a:r>
              <a:rPr lang="cs-CZ" sz="2600" smtClean="0">
                <a:solidFill>
                  <a:srgbClr val="FF33CC"/>
                </a:solidFill>
              </a:rPr>
              <a:t>evening</a:t>
            </a:r>
          </a:p>
          <a:p>
            <a:endParaRPr lang="cs-CZ" sz="2600" smtClean="0">
              <a:solidFill>
                <a:srgbClr val="FF33CC"/>
              </a:solidFill>
            </a:endParaRPr>
          </a:p>
          <a:p>
            <a:endParaRPr lang="cs-CZ" sz="2600">
              <a:solidFill>
                <a:srgbClr val="FF33CC"/>
              </a:solidFill>
            </a:endParaRPr>
          </a:p>
          <a:p>
            <a:r>
              <a:rPr lang="cs-CZ" smtClean="0"/>
              <a:t>time</a:t>
            </a:r>
            <a:br>
              <a:rPr lang="cs-CZ" smtClean="0"/>
            </a:br>
            <a:r>
              <a:rPr lang="cs-CZ" sz="2600">
                <a:solidFill>
                  <a:srgbClr val="FF33CC"/>
                </a:solidFill>
              </a:rPr>
              <a:t>at 2 o´clock</a:t>
            </a:r>
          </a:p>
          <a:p>
            <a:r>
              <a:rPr lang="cs-CZ" smtClean="0">
                <a:solidFill>
                  <a:srgbClr val="FF33CC"/>
                </a:solidFill>
              </a:rPr>
              <a:t/>
            </a:r>
            <a:br>
              <a:rPr lang="cs-CZ" smtClean="0">
                <a:solidFill>
                  <a:srgbClr val="FF33CC"/>
                </a:solidFill>
              </a:rPr>
            </a:br>
            <a:r>
              <a:rPr lang="cs-CZ" sz="2800" smtClean="0">
                <a:solidFill>
                  <a:srgbClr val="FF33CC"/>
                </a:solidFill>
              </a:rPr>
              <a:t>! </a:t>
            </a:r>
            <a:r>
              <a:rPr lang="cs-CZ" sz="2800">
                <a:solidFill>
                  <a:srgbClr val="FF33CC"/>
                </a:solidFill>
              </a:rPr>
              <a:t>at spring</a:t>
            </a:r>
          </a:p>
          <a:p>
            <a:r>
              <a:rPr lang="cs-CZ" smtClean="0"/>
              <a:t>holidays</a:t>
            </a:r>
            <a:br>
              <a:rPr lang="cs-CZ" smtClean="0"/>
            </a:br>
            <a:r>
              <a:rPr lang="cs-CZ" sz="2600">
                <a:solidFill>
                  <a:srgbClr val="FF33CC"/>
                </a:solidFill>
              </a:rPr>
              <a:t>at Christmas</a:t>
            </a:r>
          </a:p>
          <a:p>
            <a:r>
              <a:rPr lang="cs-CZ" smtClean="0">
                <a:solidFill>
                  <a:srgbClr val="FF33CC"/>
                </a:solidFill>
              </a:rPr>
              <a:t/>
            </a:r>
            <a:br>
              <a:rPr lang="cs-CZ" smtClean="0">
                <a:solidFill>
                  <a:srgbClr val="FF33CC"/>
                </a:solidFill>
              </a:rPr>
            </a:br>
            <a:r>
              <a:rPr lang="cs-CZ" sz="2800" smtClean="0">
                <a:solidFill>
                  <a:srgbClr val="FF33CC"/>
                </a:solidFill>
              </a:rPr>
              <a:t>! </a:t>
            </a:r>
            <a:r>
              <a:rPr lang="cs-CZ" sz="2800">
                <a:solidFill>
                  <a:srgbClr val="FF33CC"/>
                </a:solidFill>
              </a:rPr>
              <a:t>at </a:t>
            </a:r>
            <a:r>
              <a:rPr lang="cs-CZ" sz="2800" smtClean="0">
                <a:solidFill>
                  <a:srgbClr val="FF33CC"/>
                </a:solidFill>
              </a:rPr>
              <a:t>night</a:t>
            </a:r>
          </a:p>
          <a:p>
            <a:r>
              <a:rPr lang="cs-CZ" sz="2800" smtClean="0">
                <a:solidFill>
                  <a:srgbClr val="FF33CC"/>
                </a:solidFill>
              </a:rPr>
              <a:t>at the weekend</a:t>
            </a:r>
          </a:p>
          <a:p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683568" y="539413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cs-CZ" altLang="en-US" sz="40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on</a:t>
            </a:r>
            <a:endParaRPr lang="cs-CZ" altLang="en-US" sz="40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347864" y="548680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cs-CZ" sz="40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in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6732240" y="548680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cs-CZ" sz="40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at</a:t>
            </a:r>
          </a:p>
        </p:txBody>
      </p:sp>
    </p:spTree>
    <p:extLst>
      <p:ext uri="{BB962C8B-B14F-4D97-AF65-F5344CB8AC3E}">
        <p14:creationId xmlns:p14="http://schemas.microsoft.com/office/powerpoint/2010/main" val="37898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Fill in the gaps (in / on / at):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 numCol="2">
            <a:normAutofit/>
          </a:bodyPr>
          <a:lstStyle/>
          <a:p>
            <a:r>
              <a:rPr lang="cs-CZ" smtClean="0"/>
              <a:t>…… Monday</a:t>
            </a:r>
          </a:p>
          <a:p>
            <a:r>
              <a:rPr lang="cs-CZ" smtClean="0"/>
              <a:t>…… the afternoon</a:t>
            </a:r>
          </a:p>
          <a:p>
            <a:r>
              <a:rPr lang="cs-CZ" smtClean="0"/>
              <a:t>…… </a:t>
            </a:r>
            <a:r>
              <a:rPr lang="cs-CZ"/>
              <a:t>half </a:t>
            </a:r>
            <a:r>
              <a:rPr lang="cs-CZ" smtClean="0"/>
              <a:t>past two</a:t>
            </a:r>
          </a:p>
          <a:p>
            <a:r>
              <a:rPr lang="cs-CZ" smtClean="0"/>
              <a:t>…… 2020</a:t>
            </a:r>
          </a:p>
          <a:p>
            <a:r>
              <a:rPr lang="cs-CZ" smtClean="0"/>
              <a:t>…… spring</a:t>
            </a:r>
          </a:p>
          <a:p>
            <a:r>
              <a:rPr lang="cs-CZ" smtClean="0"/>
              <a:t>…… </a:t>
            </a:r>
            <a:r>
              <a:rPr lang="cs-CZ"/>
              <a:t>winter</a:t>
            </a:r>
          </a:p>
          <a:p>
            <a:r>
              <a:rPr lang="cs-CZ" smtClean="0"/>
              <a:t>…… Easter</a:t>
            </a:r>
          </a:p>
          <a:p>
            <a:r>
              <a:rPr lang="cs-CZ" smtClean="0"/>
              <a:t>……April </a:t>
            </a:r>
          </a:p>
          <a:p>
            <a:r>
              <a:rPr lang="cs-CZ" smtClean="0"/>
              <a:t>…… </a:t>
            </a:r>
            <a:r>
              <a:rPr lang="cs-CZ"/>
              <a:t>May 5</a:t>
            </a:r>
            <a:r>
              <a:rPr lang="cs-CZ" baseline="30000"/>
              <a:t>th</a:t>
            </a:r>
          </a:p>
          <a:p>
            <a:r>
              <a:rPr lang="cs-CZ"/>
              <a:t>……</a:t>
            </a:r>
            <a:r>
              <a:rPr lang="cs-CZ" smtClean="0"/>
              <a:t>weekends</a:t>
            </a:r>
            <a:endParaRPr lang="cs-CZ"/>
          </a:p>
          <a:p>
            <a:r>
              <a:rPr lang="cs-CZ" smtClean="0"/>
              <a:t>…… Tuesday evening</a:t>
            </a:r>
          </a:p>
          <a:p>
            <a:r>
              <a:rPr lang="cs-CZ" smtClean="0"/>
              <a:t>…… night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576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Fill in the gaps (in / on / at):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 numCol="2"/>
          <a:lstStyle/>
          <a:p>
            <a:r>
              <a:rPr lang="cs-CZ" smtClean="0">
                <a:solidFill>
                  <a:schemeClr val="accent1"/>
                </a:solidFill>
              </a:rPr>
              <a:t>on</a:t>
            </a:r>
            <a:r>
              <a:rPr lang="cs-CZ" smtClean="0"/>
              <a:t> Monday</a:t>
            </a:r>
          </a:p>
          <a:p>
            <a:r>
              <a:rPr lang="cs-CZ" smtClean="0">
                <a:solidFill>
                  <a:schemeClr val="accent1"/>
                </a:solidFill>
              </a:rPr>
              <a:t>in</a:t>
            </a:r>
            <a:r>
              <a:rPr lang="cs-CZ" smtClean="0"/>
              <a:t> the afternoon</a:t>
            </a:r>
          </a:p>
          <a:p>
            <a:r>
              <a:rPr lang="cs-CZ">
                <a:solidFill>
                  <a:schemeClr val="accent1"/>
                </a:solidFill>
              </a:rPr>
              <a:t>at</a:t>
            </a:r>
            <a:r>
              <a:rPr lang="cs-CZ"/>
              <a:t> half past two</a:t>
            </a:r>
          </a:p>
          <a:p>
            <a:r>
              <a:rPr lang="cs-CZ" smtClean="0">
                <a:solidFill>
                  <a:schemeClr val="accent1"/>
                </a:solidFill>
              </a:rPr>
              <a:t>in</a:t>
            </a:r>
            <a:r>
              <a:rPr lang="cs-CZ" smtClean="0"/>
              <a:t> 2020</a:t>
            </a:r>
          </a:p>
          <a:p>
            <a:r>
              <a:rPr lang="cs-CZ" smtClean="0">
                <a:solidFill>
                  <a:schemeClr val="accent1"/>
                </a:solidFill>
              </a:rPr>
              <a:t>at</a:t>
            </a:r>
            <a:r>
              <a:rPr lang="cs-CZ" smtClean="0"/>
              <a:t> spring</a:t>
            </a:r>
          </a:p>
          <a:p>
            <a:r>
              <a:rPr lang="cs-CZ">
                <a:solidFill>
                  <a:schemeClr val="accent1"/>
                </a:solidFill>
              </a:rPr>
              <a:t>in</a:t>
            </a:r>
            <a:r>
              <a:rPr lang="cs-CZ"/>
              <a:t> winter</a:t>
            </a:r>
          </a:p>
          <a:p>
            <a:r>
              <a:rPr lang="cs-CZ" smtClean="0">
                <a:solidFill>
                  <a:schemeClr val="accent1"/>
                </a:solidFill>
              </a:rPr>
              <a:t>at</a:t>
            </a:r>
            <a:r>
              <a:rPr lang="cs-CZ" smtClean="0"/>
              <a:t> Easter</a:t>
            </a:r>
          </a:p>
          <a:p>
            <a:r>
              <a:rPr lang="cs-CZ" smtClean="0">
                <a:solidFill>
                  <a:schemeClr val="accent1"/>
                </a:solidFill>
              </a:rPr>
              <a:t>in</a:t>
            </a:r>
            <a:r>
              <a:rPr lang="cs-CZ" smtClean="0"/>
              <a:t> </a:t>
            </a:r>
            <a:r>
              <a:rPr lang="cs-CZ"/>
              <a:t>April</a:t>
            </a:r>
          </a:p>
          <a:p>
            <a:r>
              <a:rPr lang="cs-CZ" smtClean="0">
                <a:solidFill>
                  <a:schemeClr val="accent1"/>
                </a:solidFill>
              </a:rPr>
              <a:t>on</a:t>
            </a:r>
            <a:r>
              <a:rPr lang="cs-CZ" smtClean="0"/>
              <a:t> May 5</a:t>
            </a:r>
            <a:r>
              <a:rPr lang="cs-CZ" baseline="30000" smtClean="0"/>
              <a:t>th</a:t>
            </a:r>
          </a:p>
          <a:p>
            <a:r>
              <a:rPr lang="cs-CZ">
                <a:solidFill>
                  <a:schemeClr val="accent1"/>
                </a:solidFill>
              </a:rPr>
              <a:t>at</a:t>
            </a:r>
            <a:r>
              <a:rPr lang="cs-CZ"/>
              <a:t> weekends</a:t>
            </a:r>
          </a:p>
          <a:p>
            <a:r>
              <a:rPr lang="cs-CZ" smtClean="0">
                <a:solidFill>
                  <a:schemeClr val="accent1"/>
                </a:solidFill>
              </a:rPr>
              <a:t>on</a:t>
            </a:r>
            <a:r>
              <a:rPr lang="cs-CZ" smtClean="0"/>
              <a:t> Tuesday evening</a:t>
            </a:r>
          </a:p>
          <a:p>
            <a:r>
              <a:rPr lang="cs-CZ" smtClean="0">
                <a:solidFill>
                  <a:schemeClr val="accent1"/>
                </a:solidFill>
              </a:rPr>
              <a:t>at</a:t>
            </a:r>
            <a:r>
              <a:rPr lang="cs-CZ" smtClean="0"/>
              <a:t> night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248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228998"/>
          </a:xfrm>
        </p:spPr>
        <p:txBody>
          <a:bodyPr>
            <a:noAutofit/>
          </a:bodyPr>
          <a:lstStyle/>
          <a:p>
            <a:r>
              <a:rPr lang="cs-CZ" sz="4000" smtClean="0"/>
              <a:t>True or false? Underline the time preposition: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37321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We give and get presents at Christmas.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School starts at 10 o´clock.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Hallowe´en is at spring.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Easter is in March or April.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</a:t>
            </a:r>
            <a:r>
              <a:rPr lang="cs-CZ" smtClean="0"/>
              <a:t>Večerníček</a:t>
            </a:r>
            <a:r>
              <a:rPr lang="en-US" smtClean="0"/>
              <a:t>”</a:t>
            </a:r>
            <a:r>
              <a:rPr lang="cs-CZ" smtClean="0"/>
              <a:t> is on TV in the morning.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  <a:p>
            <a:pPr marL="514350" indent="-514350">
              <a:buFont typeface="+mj-lt"/>
              <a:buAutoNum type="arabicPeriod" startAt="2"/>
            </a:pPr>
            <a:r>
              <a:rPr lang="cs-CZ">
                <a:solidFill>
                  <a:schemeClr val="accent1"/>
                </a:solidFill>
              </a:rPr>
              <a:t>School starts </a:t>
            </a:r>
            <a:r>
              <a:rPr lang="cs-CZ">
                <a:solidFill>
                  <a:schemeClr val="accent1"/>
                </a:solidFill>
              </a:rPr>
              <a:t>at </a:t>
            </a:r>
            <a:r>
              <a:rPr lang="cs-CZ" smtClean="0">
                <a:solidFill>
                  <a:schemeClr val="accent1"/>
                </a:solidFill>
              </a:rPr>
              <a:t>8 </a:t>
            </a:r>
            <a:r>
              <a:rPr lang="cs-CZ">
                <a:solidFill>
                  <a:schemeClr val="accent1"/>
                </a:solidFill>
              </a:rPr>
              <a:t>o´clock</a:t>
            </a:r>
            <a:r>
              <a:rPr lang="cs-CZ" smtClean="0">
                <a:solidFill>
                  <a:schemeClr val="accent1"/>
                </a:solidFill>
              </a:rPr>
              <a:t>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cs-CZ">
                <a:solidFill>
                  <a:schemeClr val="accent1"/>
                </a:solidFill>
              </a:rPr>
              <a:t>Hallowe´en </a:t>
            </a:r>
            <a:r>
              <a:rPr lang="cs-CZ">
                <a:solidFill>
                  <a:schemeClr val="accent1"/>
                </a:solidFill>
              </a:rPr>
              <a:t>is </a:t>
            </a:r>
            <a:r>
              <a:rPr lang="cs-CZ" smtClean="0">
                <a:solidFill>
                  <a:schemeClr val="accent1"/>
                </a:solidFill>
              </a:rPr>
              <a:t>in autumn.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>
                <a:solidFill>
                  <a:schemeClr val="accent1"/>
                </a:solidFill>
              </a:rPr>
              <a:t>“</a:t>
            </a:r>
            <a:r>
              <a:rPr lang="cs-CZ">
                <a:solidFill>
                  <a:schemeClr val="accent1"/>
                </a:solidFill>
              </a:rPr>
              <a:t>Večerníček</a:t>
            </a:r>
            <a:r>
              <a:rPr lang="en-US">
                <a:solidFill>
                  <a:schemeClr val="accent1"/>
                </a:solidFill>
              </a:rPr>
              <a:t>”</a:t>
            </a:r>
            <a:r>
              <a:rPr lang="cs-CZ">
                <a:solidFill>
                  <a:schemeClr val="accent1"/>
                </a:solidFill>
              </a:rPr>
              <a:t> is on TV in </a:t>
            </a:r>
            <a:r>
              <a:rPr lang="cs-CZ">
                <a:solidFill>
                  <a:schemeClr val="accent1"/>
                </a:solidFill>
              </a:rPr>
              <a:t>the </a:t>
            </a:r>
            <a:r>
              <a:rPr lang="cs-CZ" smtClean="0">
                <a:solidFill>
                  <a:schemeClr val="accent1"/>
                </a:solidFill>
              </a:rPr>
              <a:t>evening.</a:t>
            </a:r>
            <a:endParaRPr lang="cs-CZ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eriod" startAt="5"/>
            </a:pPr>
            <a:endParaRPr lang="cs-CZ"/>
          </a:p>
          <a:p>
            <a:pPr marL="514350" indent="-514350">
              <a:buFont typeface="+mj-lt"/>
              <a:buAutoNum type="arabicPeriod" startAt="5"/>
            </a:pPr>
            <a:endParaRPr lang="cs-CZ"/>
          </a:p>
          <a:p>
            <a:pPr marL="514350" indent="-514350">
              <a:buFont typeface="+mj-lt"/>
              <a:buAutoNum type="arabicPeriod" startAt="5"/>
            </a:pP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7596044" y="2530473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7596336" y="194569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7606447" y="357943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7596336" y="296281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596336" y="1360923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18603" y="4293096"/>
            <a:ext cx="5436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Correct the false sentences: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12" name="Přímá spojnice 11"/>
          <p:cNvCxnSpPr/>
          <p:nvPr/>
        </p:nvCxnSpPr>
        <p:spPr>
          <a:xfrm>
            <a:off x="4770524" y="4278559"/>
            <a:ext cx="432048" cy="145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2435260" y="3702146"/>
            <a:ext cx="4016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3342915" y="3115248"/>
            <a:ext cx="4040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3126891" y="2530473"/>
            <a:ext cx="43204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5087155" y="1930091"/>
            <a:ext cx="468052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44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570186"/>
          </a:xfrm>
        </p:spPr>
        <p:txBody>
          <a:bodyPr>
            <a:normAutofit/>
          </a:bodyPr>
          <a:lstStyle/>
          <a:p>
            <a:r>
              <a:rPr lang="cs-CZ" sz="4000" smtClean="0"/>
              <a:t>Some sentences are wrong. Find and 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8052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We go shopping at weekends.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 get up early at the morning.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Sam plays football in Sunday.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school year ends on 30</a:t>
            </a:r>
            <a:r>
              <a:rPr lang="cs-CZ" baseline="30000" smtClean="0"/>
              <a:t>th</a:t>
            </a:r>
            <a:r>
              <a:rPr lang="cs-CZ" smtClean="0"/>
              <a:t> June.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celebrate Halloween in October.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get presents on Christmas.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go skiing at winter.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Our lessons start at 8 o´clock.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773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071"/>
            <a:ext cx="8229600" cy="1570186"/>
          </a:xfrm>
        </p:spPr>
        <p:txBody>
          <a:bodyPr>
            <a:normAutofit/>
          </a:bodyPr>
          <a:lstStyle/>
          <a:p>
            <a:r>
              <a:rPr lang="cs-CZ" sz="4000" smtClean="0"/>
              <a:t>Some sentences are wrong. Find and 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8052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We go shopping at weekends.			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mtClean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 get up early </a:t>
            </a:r>
            <a:r>
              <a:rPr lang="cs-CZ" smtClean="0">
                <a:solidFill>
                  <a:schemeClr val="accent1"/>
                </a:solidFill>
              </a:rPr>
              <a:t>in</a:t>
            </a:r>
            <a:r>
              <a:rPr lang="cs-CZ" smtClean="0"/>
              <a:t> the morning.		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Sam plays football </a:t>
            </a:r>
            <a:r>
              <a:rPr lang="cs-CZ" smtClean="0">
                <a:solidFill>
                  <a:schemeClr val="accent1"/>
                </a:solidFill>
              </a:rPr>
              <a:t>on</a:t>
            </a:r>
            <a:r>
              <a:rPr lang="cs-CZ" smtClean="0"/>
              <a:t> Sunday.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school year ends on 30</a:t>
            </a:r>
            <a:r>
              <a:rPr lang="cs-CZ" baseline="30000" smtClean="0"/>
              <a:t>th</a:t>
            </a:r>
            <a:r>
              <a:rPr lang="cs-CZ" smtClean="0"/>
              <a:t> June.		</a:t>
            </a:r>
            <a:r>
              <a:rPr lang="cs-CZ">
                <a:solidFill>
                  <a:schemeClr val="accent1"/>
                </a:solidFill>
                <a:sym typeface="Wingdings"/>
              </a:rPr>
              <a:t> </a:t>
            </a: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celebrate Halloween in October.		</a:t>
            </a:r>
            <a:r>
              <a:rPr lang="cs-CZ">
                <a:solidFill>
                  <a:schemeClr val="accent1"/>
                </a:solidFill>
                <a:sym typeface="Wingdings"/>
              </a:rPr>
              <a:t> </a:t>
            </a: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get presents </a:t>
            </a:r>
            <a:r>
              <a:rPr lang="cs-CZ" smtClean="0">
                <a:solidFill>
                  <a:schemeClr val="accent1"/>
                </a:solidFill>
              </a:rPr>
              <a:t>at</a:t>
            </a:r>
            <a:r>
              <a:rPr lang="cs-CZ" smtClean="0"/>
              <a:t> Christmas.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go skiing </a:t>
            </a:r>
            <a:r>
              <a:rPr lang="cs-CZ" smtClean="0">
                <a:solidFill>
                  <a:schemeClr val="accent1"/>
                </a:solidFill>
              </a:rPr>
              <a:t>in</a:t>
            </a:r>
            <a:r>
              <a:rPr lang="cs-CZ" smtClean="0"/>
              <a:t> winter.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Our lessons start at 8 o´clock.			</a:t>
            </a:r>
            <a:r>
              <a:rPr lang="cs-CZ">
                <a:solidFill>
                  <a:schemeClr val="accent1"/>
                </a:solidFill>
                <a:sym typeface="Wingdings"/>
              </a:rPr>
              <a:t> 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259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připomene užití předložek času on / in / at (list 2)</a:t>
            </a:r>
          </a:p>
          <a:p>
            <a:r>
              <a:rPr lang="cs-CZ" sz="2800"/>
              <a:t>doplní </a:t>
            </a:r>
            <a:r>
              <a:rPr lang="cs-CZ" sz="2800" smtClean="0"/>
              <a:t>předložky </a:t>
            </a:r>
            <a:r>
              <a:rPr lang="cs-CZ" sz="2800"/>
              <a:t>času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rozhodne pravdivost tvrzení, opraví nepravdivé informace, vyhledá předložky času (5) </a:t>
            </a:r>
            <a:endParaRPr lang="cs-CZ" sz="2800"/>
          </a:p>
          <a:p>
            <a:r>
              <a:rPr lang="cs-CZ" sz="2800"/>
              <a:t>rozliší správné a chybné užití předložek </a:t>
            </a:r>
            <a:r>
              <a:rPr lang="cs-CZ" sz="2800" smtClean="0"/>
              <a:t>času, opraví dle potřeby </a:t>
            </a:r>
            <a:r>
              <a:rPr lang="cs-CZ" sz="2800" smtClean="0"/>
              <a:t>(6)</a:t>
            </a:r>
            <a:endParaRPr lang="cs-CZ" sz="2800" smtClean="0"/>
          </a:p>
          <a:p>
            <a:r>
              <a:rPr lang="cs-CZ" sz="2800"/>
              <a:t>zpětná </a:t>
            </a:r>
            <a:r>
              <a:rPr lang="cs-CZ" sz="2800" smtClean="0"/>
              <a:t>vazba (4, </a:t>
            </a:r>
            <a:r>
              <a:rPr lang="cs-CZ" sz="2800" smtClean="0"/>
              <a:t>7 </a:t>
            </a:r>
            <a:r>
              <a:rPr lang="cs-CZ" sz="2800" smtClean="0"/>
              <a:t>– čte, překládá)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0940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  <a:cs typeface="Times New Roman" pitchFamily="18" charset="0"/>
              </a:rPr>
              <a:t>Zdroje</a:t>
            </a:r>
            <a:r>
              <a:rPr lang="cs-CZ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  <a:cs typeface="Times New Roman" pitchFamily="18" charset="0"/>
              </a:rPr>
              <a:t>:</a:t>
            </a:r>
            <a:endParaRPr lang="cs-CZ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autor</a:t>
            </a:r>
          </a:p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Murphy, R.: English Grammar In Use, CUP, 1985</a:t>
            </a:r>
          </a:p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Murphy, R.: Essential Grammar In Use, CUP, 1990</a:t>
            </a:r>
          </a:p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Coe, N., Harrison, M., Paterson, K.: Oxford Practice Grammar Basic, OUP, 2006</a:t>
            </a:r>
          </a:p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Barraclough, C.: Project Grammar, OUP, 2004</a:t>
            </a:r>
          </a:p>
          <a:p>
            <a:pPr>
              <a:buClr>
                <a:srgbClr val="00272B"/>
              </a:buClr>
            </a:pPr>
            <a:endParaRPr lang="cs-CZ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7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68</TotalTime>
  <Words>380</Words>
  <Application>Microsoft Office PowerPoint</Application>
  <PresentationFormat>Předvádění na obrazovce (4:3)</PresentationFormat>
  <Paragraphs>98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Prezentace aplikace PowerPoint</vt:lpstr>
      <vt:lpstr>Fill in the gaps (in / on / at):</vt:lpstr>
      <vt:lpstr>Fill in the gaps (in / on / at):</vt:lpstr>
      <vt:lpstr>True or false? Underline the time preposition:</vt:lpstr>
      <vt:lpstr>Some sentences are wrong. Find and correct the mistakes:</vt:lpstr>
      <vt:lpstr>Some sentences are wrong. Find and correct the mistakes: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12</cp:revision>
  <dcterms:created xsi:type="dcterms:W3CDTF">2011-10-25T17:40:07Z</dcterms:created>
  <dcterms:modified xsi:type="dcterms:W3CDTF">2012-06-26T10:18:01Z</dcterms:modified>
</cp:coreProperties>
</file>