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3" r:id="rId3"/>
    <p:sldId id="256" r:id="rId4"/>
    <p:sldId id="257" r:id="rId5"/>
    <p:sldId id="258" r:id="rId6"/>
    <p:sldId id="264" r:id="rId7"/>
    <p:sldId id="260" r:id="rId8"/>
    <p:sldId id="261" r:id="rId9"/>
    <p:sldId id="265" r:id="rId10"/>
    <p:sldId id="266" r:id="rId11"/>
    <p:sldId id="262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5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30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29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53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7937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18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983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774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98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0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8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70A73-919D-4158-AD00-B0B7A6AAAF5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C3A1BBBE-F1AB-4A67-967E-A8AE199A3B5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5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A6_02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Articles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62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</a:p>
          <a:p>
            <a:r>
              <a:rPr lang="cs-CZ">
                <a:solidFill>
                  <a:prstClr val="black"/>
                </a:solidFill>
                <a:cs typeface="Times New Roman" pitchFamily="18" charset="0"/>
              </a:rPr>
              <a:t>Barraclough, C.: Project Grammar, OUP, 2004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389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Articles: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4878374"/>
              </p:ext>
            </p:extLst>
          </p:nvPr>
        </p:nvGraphicFramePr>
        <p:xfrm>
          <a:off x="457200" y="1600200"/>
          <a:ext cx="8229600" cy="41330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377685"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before</a:t>
                      </a:r>
                      <a:r>
                        <a:rPr lang="cs-CZ" sz="3200" baseline="0" smtClean="0">
                          <a:solidFill>
                            <a:schemeClr val="bg1"/>
                          </a:solidFill>
                        </a:rPr>
                        <a:t> a consonant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before a vowel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1377685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indefinite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carrot</a:t>
                      </a:r>
                      <a:br>
                        <a:rPr lang="cs-CZ" sz="3200" smtClean="0">
                          <a:solidFill>
                            <a:schemeClr val="tx1"/>
                          </a:solidFill>
                        </a:rPr>
                      </a:b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kumimoji="0" lang="cs-CZ" sz="32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ə]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rgbClr val="FF0000"/>
                          </a:solidFill>
                        </a:rPr>
                        <a:t>an</a:t>
                      </a: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elephant</a:t>
                      </a:r>
                      <a:br>
                        <a:rPr lang="cs-CZ" sz="3200" smtClean="0">
                          <a:solidFill>
                            <a:schemeClr val="tx1"/>
                          </a:solidFill>
                        </a:rPr>
                      </a:b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kumimoji="0" lang="cs-CZ" sz="32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ən]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377685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1"/>
                          </a:solidFill>
                        </a:rPr>
                        <a:t>definite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rgbClr val="FF0000"/>
                          </a:solidFill>
                        </a:rPr>
                        <a:t>the</a:t>
                      </a: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carrot(s)</a:t>
                      </a:r>
                      <a:br>
                        <a:rPr lang="cs-CZ" sz="3200" smtClean="0">
                          <a:solidFill>
                            <a:schemeClr val="tx1"/>
                          </a:solidFill>
                        </a:rPr>
                      </a:b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kumimoji="0" lang="cs-CZ" sz="32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ð]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rgbClr val="FF0000"/>
                          </a:solidFill>
                        </a:rPr>
                        <a:t>the</a:t>
                      </a: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 elephant(s)</a:t>
                      </a:r>
                      <a:br>
                        <a:rPr lang="cs-CZ" sz="3200" smtClean="0">
                          <a:solidFill>
                            <a:schemeClr val="tx1"/>
                          </a:solidFill>
                        </a:rPr>
                      </a:br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kumimoji="0" lang="cs-CZ" sz="32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ðiː]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36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We use articles: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925144"/>
          </a:xfrm>
        </p:spPr>
        <p:txBody>
          <a:bodyPr>
            <a:normAutofit fontScale="92500" lnSpcReduction="20000"/>
          </a:bodyPr>
          <a:lstStyle/>
          <a:p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Indefinite</a:t>
            </a:r>
            <a:r>
              <a:rPr lang="cs-CZ" smtClean="0"/>
              <a:t> – with </a:t>
            </a:r>
            <a:r>
              <a:rPr lang="cs-CZ" smtClean="0">
                <a:solidFill>
                  <a:srgbClr val="FF0000"/>
                </a:solidFill>
              </a:rPr>
              <a:t>countable</a:t>
            </a:r>
            <a:r>
              <a:rPr lang="cs-CZ" smtClean="0"/>
              <a:t> nouns in </a:t>
            </a:r>
            <a:r>
              <a:rPr lang="cs-CZ" smtClean="0">
                <a:solidFill>
                  <a:srgbClr val="FF0000"/>
                </a:solidFill>
              </a:rPr>
              <a:t>sg.</a:t>
            </a:r>
            <a:r>
              <a:rPr lang="cs-CZ" smtClean="0"/>
              <a:t> when they are 		mentioned for the first time (we don´t know 		the thing yet)</a:t>
            </a:r>
            <a:br>
              <a:rPr lang="cs-CZ" smtClean="0"/>
            </a:br>
            <a:r>
              <a:rPr lang="cs-CZ" smtClean="0"/>
              <a:t>	– in </a:t>
            </a:r>
            <a:r>
              <a:rPr lang="cs-CZ" smtClean="0">
                <a:solidFill>
                  <a:schemeClr val="accent1"/>
                </a:solidFill>
              </a:rPr>
              <a:t>pl. </a:t>
            </a:r>
            <a:r>
              <a:rPr lang="cs-CZ" smtClean="0">
                <a:latin typeface="Times New Roman"/>
                <a:cs typeface="Times New Roman"/>
              </a:rPr>
              <a:t>→ </a:t>
            </a:r>
            <a:r>
              <a:rPr lang="cs-CZ" strike="sngStrike" smtClean="0">
                <a:latin typeface="Times New Roman"/>
                <a:cs typeface="Times New Roman"/>
              </a:rPr>
              <a:t>a / an </a:t>
            </a:r>
            <a:r>
              <a:rPr lang="cs-CZ">
                <a:cs typeface="Times New Roman"/>
              </a:rPr>
              <a:t>→ </a:t>
            </a:r>
            <a:r>
              <a:rPr lang="cs-CZ">
                <a:solidFill>
                  <a:schemeClr val="accent1"/>
                </a:solidFill>
              </a:rPr>
              <a:t>some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 </a:t>
            </a:r>
            <a:r>
              <a:rPr lang="cs-CZ" smtClean="0">
                <a:cs typeface="Times New Roman"/>
              </a:rPr>
              <a:t>carrots / elephants</a:t>
            </a:r>
            <a:br>
              <a:rPr lang="cs-CZ" smtClean="0">
                <a:cs typeface="Times New Roman"/>
              </a:rPr>
            </a:br>
            <a:r>
              <a:rPr lang="cs-CZ" smtClean="0">
                <a:cs typeface="Times New Roman"/>
              </a:rPr>
              <a:t>	</a:t>
            </a:r>
            <a:r>
              <a:rPr lang="cs-CZ" smtClean="0"/>
              <a:t>– </a:t>
            </a:r>
            <a:r>
              <a:rPr lang="cs-CZ" smtClean="0">
                <a:cs typeface="Times New Roman"/>
              </a:rPr>
              <a:t>with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uncountable</a:t>
            </a:r>
            <a:r>
              <a:rPr lang="cs-CZ" smtClean="0">
                <a:solidFill>
                  <a:srgbClr val="66FF33"/>
                </a:solidFill>
                <a:cs typeface="Times New Roman"/>
              </a:rPr>
              <a:t> </a:t>
            </a:r>
            <a:r>
              <a:rPr lang="cs-CZ" smtClean="0">
                <a:cs typeface="Times New Roman"/>
              </a:rPr>
              <a:t>nouns we use </a:t>
            </a:r>
            <a:r>
              <a:rPr lang="cs-CZ">
                <a:solidFill>
                  <a:schemeClr val="accent1"/>
                </a:solidFill>
              </a:rPr>
              <a:t>some</a:t>
            </a:r>
            <a:r>
              <a:rPr lang="cs-CZ">
                <a:solidFill>
                  <a:schemeClr val="accent1"/>
                </a:solidFill>
                <a:cs typeface="Times New Roman"/>
              </a:rPr>
              <a:t> </a:t>
            </a:r>
            <a:endParaRPr lang="cs-CZ" smtClean="0">
              <a:solidFill>
                <a:schemeClr val="accent1"/>
              </a:solidFill>
              <a:cs typeface="Times New Roman"/>
            </a:endParaRPr>
          </a:p>
          <a:p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Definite</a:t>
            </a:r>
            <a:r>
              <a:rPr lang="cs-CZ" smtClean="0">
                <a:cs typeface="Times New Roman"/>
              </a:rPr>
              <a:t> – with nouns in </a:t>
            </a:r>
            <a:r>
              <a:rPr lang="cs-CZ" smtClean="0">
                <a:solidFill>
                  <a:srgbClr val="FF0000"/>
                </a:solidFill>
                <a:cs typeface="Times New Roman"/>
              </a:rPr>
              <a:t>sg. or pl. </a:t>
            </a:r>
            <a:r>
              <a:rPr lang="cs-CZ" smtClean="0">
                <a:cs typeface="Times New Roman"/>
              </a:rPr>
              <a:t>when </a:t>
            </a:r>
            <a:r>
              <a:rPr lang="cs-CZ"/>
              <a:t>they </a:t>
            </a:r>
            <a:r>
              <a:rPr lang="cs-CZ" smtClean="0"/>
              <a:t>are 			mentioned again or when they are unique </a:t>
            </a:r>
            <a:br>
              <a:rPr lang="cs-CZ" smtClean="0"/>
            </a:br>
            <a:r>
              <a:rPr lang="cs-CZ" smtClean="0"/>
              <a:t>							</a:t>
            </a:r>
            <a:r>
              <a:rPr lang="cs-CZ" sz="2200" smtClean="0"/>
              <a:t>(the Queen, the sun)</a:t>
            </a:r>
            <a:br>
              <a:rPr lang="cs-CZ" sz="2200" smtClean="0"/>
            </a:br>
            <a:r>
              <a:rPr lang="cs-CZ" smtClean="0"/>
              <a:t>		</a:t>
            </a:r>
            <a:r>
              <a:rPr lang="cs-CZ"/>
              <a:t>– with  </a:t>
            </a:r>
            <a:r>
              <a:rPr lang="cs-CZ">
                <a:solidFill>
                  <a:srgbClr val="FF0000"/>
                </a:solidFill>
              </a:rPr>
              <a:t>of</a:t>
            </a:r>
            <a:r>
              <a:rPr lang="cs-CZ"/>
              <a:t>-constructions </a:t>
            </a:r>
            <a:r>
              <a:rPr lang="cs-CZ" sz="2200"/>
              <a:t>(the lady of the house</a:t>
            </a:r>
            <a:r>
              <a:rPr lang="cs-CZ" sz="2200" smtClean="0"/>
              <a:t>)</a:t>
            </a:r>
            <a:br>
              <a:rPr lang="cs-CZ" sz="2200" smtClean="0"/>
            </a:br>
            <a:r>
              <a:rPr lang="cs-CZ" sz="2200" smtClean="0"/>
              <a:t>		</a:t>
            </a:r>
            <a:r>
              <a:rPr lang="cs-CZ" smtClean="0"/>
              <a:t>– with </a:t>
            </a:r>
            <a:r>
              <a:rPr lang="cs-CZ" smtClean="0">
                <a:solidFill>
                  <a:srgbClr val="FF0000"/>
                </a:solidFill>
              </a:rPr>
              <a:t>ordinal</a:t>
            </a:r>
            <a:r>
              <a:rPr lang="cs-CZ" smtClean="0"/>
              <a:t> numerals </a:t>
            </a:r>
            <a:r>
              <a:rPr lang="cs-CZ" sz="2200" smtClean="0"/>
              <a:t>(the second)</a:t>
            </a:r>
            <a:br>
              <a:rPr lang="cs-CZ" sz="2200" smtClean="0"/>
            </a:br>
            <a:r>
              <a:rPr lang="cs-CZ" smtClean="0"/>
              <a:t>		– with </a:t>
            </a:r>
            <a:r>
              <a:rPr lang="cs-CZ" smtClean="0">
                <a:solidFill>
                  <a:srgbClr val="FF0000"/>
                </a:solidFill>
              </a:rPr>
              <a:t>superlative</a:t>
            </a:r>
            <a:r>
              <a:rPr lang="cs-CZ" smtClean="0"/>
              <a:t> forms of adjectives </a:t>
            </a:r>
            <a:r>
              <a:rPr lang="cs-CZ" sz="2200" smtClean="0"/>
              <a:t>(the best)</a:t>
            </a:r>
            <a:br>
              <a:rPr lang="cs-CZ" sz="2200" smtClean="0"/>
            </a:br>
            <a:r>
              <a:rPr lang="cs-CZ" smtClean="0"/>
              <a:t>		</a:t>
            </a:r>
            <a:endParaRPr lang="cs-CZ" sz="2200"/>
          </a:p>
        </p:txBody>
      </p:sp>
    </p:spTree>
    <p:extLst>
      <p:ext uri="{BB962C8B-B14F-4D97-AF65-F5344CB8AC3E}">
        <p14:creationId xmlns:p14="http://schemas.microsoft.com/office/powerpoint/2010/main" val="65895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What´s this?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07704" y="1531610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e. g. </a:t>
            </a:r>
            <a:r>
              <a:rPr lang="cs-CZ" smtClean="0"/>
              <a:t>This is a pen.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This is …………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…………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…………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…………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…………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 smtClean="0"/>
              <a:t>…………</a:t>
            </a:r>
            <a:endParaRPr lang="cs-CZ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229200"/>
            <a:ext cx="676275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861048"/>
            <a:ext cx="1280212" cy="67737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3354"/>
            <a:ext cx="1031732" cy="65377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498" y="2483696"/>
            <a:ext cx="572899" cy="764849"/>
          </a:xfrm>
          <a:prstGeom prst="rect">
            <a:avLst/>
          </a:prstGeom>
        </p:spPr>
      </p:pic>
      <p:pic>
        <p:nvPicPr>
          <p:cNvPr id="8" name="Picture 2" descr="闤#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75" y="4689436"/>
            <a:ext cx="843856" cy="53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04" y="1340768"/>
            <a:ext cx="4953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#醴 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99" y="2128215"/>
            <a:ext cx="724008" cy="71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21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What´s this?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07704" y="1531610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e. g. </a:t>
            </a:r>
            <a:r>
              <a:rPr lang="cs-CZ" smtClean="0"/>
              <a:t>This is a pen.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This is </a:t>
            </a:r>
            <a:r>
              <a:rPr lang="cs-CZ">
                <a:solidFill>
                  <a:schemeClr val="accent1"/>
                </a:solidFill>
              </a:rPr>
              <a:t>an apple.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>
                <a:solidFill>
                  <a:schemeClr val="accent1"/>
                </a:solidFill>
              </a:rPr>
              <a:t>a house.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>
                <a:solidFill>
                  <a:schemeClr val="accent1"/>
                </a:solidFill>
              </a:rPr>
              <a:t>a car.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>
                <a:solidFill>
                  <a:schemeClr val="accent1"/>
                </a:solidFill>
              </a:rPr>
              <a:t>a book.</a:t>
            </a: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>
                <a:solidFill>
                  <a:schemeClr val="accent1"/>
                </a:solidFill>
              </a:rPr>
              <a:t>an </a:t>
            </a:r>
            <a:r>
              <a:rPr lang="cs-CZ" smtClean="0">
                <a:solidFill>
                  <a:schemeClr val="accent1"/>
                </a:solidFill>
              </a:rPr>
              <a:t>eye.</a:t>
            </a:r>
            <a:endParaRPr lang="cs-CZ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cs-CZ"/>
              <a:t>This is </a:t>
            </a:r>
            <a:r>
              <a:rPr lang="cs-CZ">
                <a:solidFill>
                  <a:schemeClr val="accent1"/>
                </a:solidFill>
              </a:rPr>
              <a:t>an </a:t>
            </a:r>
            <a:r>
              <a:rPr lang="cs-CZ" smtClean="0">
                <a:solidFill>
                  <a:schemeClr val="accent1"/>
                </a:solidFill>
              </a:rPr>
              <a:t>egg.</a:t>
            </a:r>
            <a:endParaRPr lang="cs-CZ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229200"/>
            <a:ext cx="676275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861048"/>
            <a:ext cx="1280212" cy="67737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3354"/>
            <a:ext cx="1031732" cy="65377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498" y="2483696"/>
            <a:ext cx="572899" cy="764849"/>
          </a:xfrm>
          <a:prstGeom prst="rect">
            <a:avLst/>
          </a:prstGeom>
        </p:spPr>
      </p:pic>
      <p:pic>
        <p:nvPicPr>
          <p:cNvPr id="8" name="Picture 2" descr="闤#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75" y="4689436"/>
            <a:ext cx="843856" cy="53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04" y="1340768"/>
            <a:ext cx="4953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#醴 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99" y="2128215"/>
            <a:ext cx="724008" cy="71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30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correct article: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mtClean="0"/>
              <a:t>“What’s this?” “</a:t>
            </a:r>
            <a:r>
              <a:rPr lang="cs-CZ" smtClean="0"/>
              <a:t>It is __ hat.</a:t>
            </a:r>
            <a:r>
              <a:rPr lang="en-US" smtClean="0"/>
              <a:t>”</a:t>
            </a:r>
          </a:p>
          <a:p>
            <a:pPr marL="514350" indent="-514350">
              <a:buFont typeface="+mj-lt"/>
              <a:buAutoNum type="arabicParenR"/>
            </a:pPr>
            <a:r>
              <a:rPr lang="en-US" smtClean="0"/>
              <a:t>“</a:t>
            </a:r>
            <a:r>
              <a:rPr lang="cs-CZ" smtClean="0"/>
              <a:t>How do you say </a:t>
            </a:r>
            <a:r>
              <a:rPr lang="en-US" smtClean="0"/>
              <a:t>‘</a:t>
            </a:r>
            <a:r>
              <a:rPr lang="cs-CZ" smtClean="0"/>
              <a:t>deštník</a:t>
            </a:r>
            <a:r>
              <a:rPr lang="en-US" smtClean="0"/>
              <a:t>’</a:t>
            </a:r>
            <a:r>
              <a:rPr lang="cs-CZ" smtClean="0"/>
              <a:t> in English?</a:t>
            </a:r>
            <a:r>
              <a:rPr lang="en-US" smtClean="0"/>
              <a:t>” </a:t>
            </a:r>
            <a:r>
              <a:rPr lang="cs-CZ" smtClean="0"/>
              <a:t/>
            </a:r>
            <a:br>
              <a:rPr lang="cs-CZ" smtClean="0"/>
            </a:br>
            <a:r>
              <a:rPr lang="en-US" smtClean="0"/>
              <a:t>“</a:t>
            </a:r>
            <a:r>
              <a:rPr lang="cs-CZ" smtClean="0"/>
              <a:t>__ umbrella.</a:t>
            </a:r>
            <a:r>
              <a:rPr lang="en-US" smtClean="0"/>
              <a:t>”</a:t>
            </a:r>
            <a:endParaRPr lang="cs-CZ" smtClean="0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That is __ tallest student in the class.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Today is __ first day of holidays.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We need __ egg for the cake. Mix __ egg with some milk.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There is __ school in the picture. __ school is very big.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07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correct article: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mtClean="0"/>
              <a:t>“What’s this?” “</a:t>
            </a:r>
            <a:r>
              <a:rPr lang="cs-CZ" smtClean="0"/>
              <a:t>It is </a:t>
            </a:r>
            <a:r>
              <a:rPr lang="cs-CZ" smtClean="0">
                <a:solidFill>
                  <a:schemeClr val="accent1"/>
                </a:solidFill>
              </a:rPr>
              <a:t>a</a:t>
            </a:r>
            <a:r>
              <a:rPr lang="cs-CZ" smtClean="0"/>
              <a:t> hat.</a:t>
            </a:r>
            <a:r>
              <a:rPr lang="en-US" smtClean="0"/>
              <a:t>”</a:t>
            </a:r>
          </a:p>
          <a:p>
            <a:pPr marL="514350" indent="-514350">
              <a:buFont typeface="+mj-lt"/>
              <a:buAutoNum type="arabicParenR"/>
            </a:pPr>
            <a:r>
              <a:rPr lang="en-US" smtClean="0"/>
              <a:t>“</a:t>
            </a:r>
            <a:r>
              <a:rPr lang="cs-CZ" smtClean="0"/>
              <a:t>How do you say </a:t>
            </a:r>
            <a:r>
              <a:rPr lang="en-US" smtClean="0"/>
              <a:t>‘</a:t>
            </a:r>
            <a:r>
              <a:rPr lang="cs-CZ" smtClean="0"/>
              <a:t>deštník</a:t>
            </a:r>
            <a:r>
              <a:rPr lang="en-US" smtClean="0"/>
              <a:t>’</a:t>
            </a:r>
            <a:r>
              <a:rPr lang="cs-CZ" smtClean="0"/>
              <a:t> in English?</a:t>
            </a:r>
            <a:r>
              <a:rPr lang="en-US" smtClean="0"/>
              <a:t>” </a:t>
            </a:r>
            <a:r>
              <a:rPr lang="cs-CZ" smtClean="0"/>
              <a:t/>
            </a:r>
            <a:br>
              <a:rPr lang="cs-CZ" smtClean="0"/>
            </a:br>
            <a:r>
              <a:rPr lang="en-US" smtClean="0"/>
              <a:t>“</a:t>
            </a:r>
            <a:r>
              <a:rPr lang="cs-CZ" smtClean="0">
                <a:solidFill>
                  <a:schemeClr val="accent1"/>
                </a:solidFill>
              </a:rPr>
              <a:t>An </a:t>
            </a:r>
            <a:r>
              <a:rPr lang="cs-CZ" smtClean="0"/>
              <a:t>umbrella.</a:t>
            </a:r>
            <a:r>
              <a:rPr lang="en-US" smtClean="0"/>
              <a:t>”</a:t>
            </a:r>
            <a:endParaRPr lang="cs-CZ" smtClean="0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That is </a:t>
            </a:r>
            <a:r>
              <a:rPr lang="cs-CZ" smtClean="0">
                <a:solidFill>
                  <a:schemeClr val="accent1"/>
                </a:solidFill>
              </a:rPr>
              <a:t>the </a:t>
            </a:r>
            <a:r>
              <a:rPr lang="cs-CZ" smtClean="0"/>
              <a:t>tallest student in the class.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Today is </a:t>
            </a:r>
            <a:r>
              <a:rPr lang="cs-CZ" smtClean="0">
                <a:solidFill>
                  <a:schemeClr val="accent1"/>
                </a:solidFill>
              </a:rPr>
              <a:t>the </a:t>
            </a:r>
            <a:r>
              <a:rPr lang="cs-CZ" smtClean="0"/>
              <a:t>first day of holidays.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We need </a:t>
            </a:r>
            <a:r>
              <a:rPr lang="cs-CZ" smtClean="0">
                <a:solidFill>
                  <a:schemeClr val="accent1"/>
                </a:solidFill>
              </a:rPr>
              <a:t>an </a:t>
            </a:r>
            <a:r>
              <a:rPr lang="cs-CZ" smtClean="0"/>
              <a:t>egg for the cake. Mix </a:t>
            </a:r>
            <a:r>
              <a:rPr lang="cs-CZ" smtClean="0">
                <a:solidFill>
                  <a:schemeClr val="accent1"/>
                </a:solidFill>
              </a:rPr>
              <a:t>the </a:t>
            </a:r>
            <a:r>
              <a:rPr lang="cs-CZ" smtClean="0"/>
              <a:t>egg with some milk.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There is </a:t>
            </a:r>
            <a:r>
              <a:rPr lang="cs-CZ" smtClean="0">
                <a:solidFill>
                  <a:schemeClr val="accent1"/>
                </a:solidFill>
              </a:rPr>
              <a:t>a </a:t>
            </a:r>
            <a:r>
              <a:rPr lang="cs-CZ" smtClean="0"/>
              <a:t>school in the picture. </a:t>
            </a:r>
            <a:r>
              <a:rPr lang="cs-CZ" smtClean="0">
                <a:solidFill>
                  <a:schemeClr val="accent1"/>
                </a:solidFill>
              </a:rPr>
              <a:t>The </a:t>
            </a:r>
            <a:r>
              <a:rPr lang="cs-CZ" smtClean="0"/>
              <a:t>school is very big.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202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10 mistakes in articles: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2548879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My aunt is nurse and my uncle is the gardener. They are from the Slovakia. A Benji is our pet. He is an young dog. He isn´t in garden. He is in our the house. We live in a Birmingham in a old house. House is very nice. </a:t>
            </a:r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395536" y="3811012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i="1"/>
              <a:t>My aunt is </a:t>
            </a:r>
            <a:r>
              <a:rPr lang="cs-CZ" sz="3200" smtClean="0">
                <a:solidFill>
                  <a:schemeClr val="accent1"/>
                </a:solidFill>
              </a:rPr>
              <a:t>a </a:t>
            </a:r>
            <a:r>
              <a:rPr lang="cs-CZ" sz="3200" i="1" smtClean="0"/>
              <a:t>nurse </a:t>
            </a:r>
            <a:r>
              <a:rPr lang="cs-CZ" sz="3200" i="1"/>
              <a:t>and my uncle is </a:t>
            </a:r>
            <a:r>
              <a:rPr lang="cs-CZ" sz="3200" smtClean="0">
                <a:solidFill>
                  <a:schemeClr val="accent1"/>
                </a:solidFill>
              </a:rPr>
              <a:t>a</a:t>
            </a:r>
            <a:r>
              <a:rPr lang="cs-CZ" sz="3200" smtClean="0"/>
              <a:t> </a:t>
            </a:r>
            <a:r>
              <a:rPr lang="cs-CZ" sz="3200" i="1"/>
              <a:t>gardener.</a:t>
            </a:r>
            <a:r>
              <a:rPr lang="cs-CZ" sz="3200"/>
              <a:t> </a:t>
            </a:r>
            <a:r>
              <a:rPr lang="cs-CZ" sz="3200" i="1"/>
              <a:t>They are from </a:t>
            </a:r>
            <a:r>
              <a:rPr lang="cs-CZ" sz="3200" strike="sngStrike">
                <a:solidFill>
                  <a:schemeClr val="accent1"/>
                </a:solidFill>
              </a:rPr>
              <a:t>the</a:t>
            </a:r>
            <a:r>
              <a:rPr lang="cs-CZ" sz="3200"/>
              <a:t> </a:t>
            </a:r>
            <a:r>
              <a:rPr lang="cs-CZ" sz="3200" i="1"/>
              <a:t>Slovakia</a:t>
            </a:r>
            <a:r>
              <a:rPr lang="cs-CZ" sz="3200"/>
              <a:t>. </a:t>
            </a:r>
            <a:r>
              <a:rPr lang="cs-CZ" sz="3200" strike="sngStrike">
                <a:solidFill>
                  <a:schemeClr val="accent1"/>
                </a:solidFill>
              </a:rPr>
              <a:t>A</a:t>
            </a:r>
            <a:r>
              <a:rPr lang="cs-CZ" sz="3200"/>
              <a:t> </a:t>
            </a:r>
            <a:r>
              <a:rPr lang="cs-CZ" sz="3200" i="1"/>
              <a:t>Benji is our pet</a:t>
            </a:r>
            <a:r>
              <a:rPr lang="cs-CZ" sz="3200"/>
              <a:t>. </a:t>
            </a:r>
            <a:r>
              <a:rPr lang="cs-CZ" sz="3200" i="1"/>
              <a:t>He is</a:t>
            </a:r>
            <a:r>
              <a:rPr lang="cs-CZ" sz="3200"/>
              <a:t> a</a:t>
            </a:r>
            <a:r>
              <a:rPr lang="cs-CZ" sz="3200" strike="sngStrike">
                <a:solidFill>
                  <a:schemeClr val="accent1"/>
                </a:solidFill>
              </a:rPr>
              <a:t>n</a:t>
            </a:r>
            <a:r>
              <a:rPr lang="cs-CZ" sz="3200"/>
              <a:t> </a:t>
            </a:r>
            <a:r>
              <a:rPr lang="cs-CZ" sz="3200" i="1"/>
              <a:t>young dog. He isn´t in </a:t>
            </a:r>
            <a:r>
              <a:rPr lang="cs-CZ" sz="3200" smtClean="0">
                <a:solidFill>
                  <a:schemeClr val="accent1"/>
                </a:solidFill>
              </a:rPr>
              <a:t>the </a:t>
            </a:r>
            <a:r>
              <a:rPr lang="cs-CZ" sz="3200" i="1" smtClean="0"/>
              <a:t>garden</a:t>
            </a:r>
            <a:r>
              <a:rPr lang="cs-CZ" sz="3200" i="1"/>
              <a:t>. He is in our </a:t>
            </a:r>
            <a:r>
              <a:rPr lang="cs-CZ" sz="3200" strike="sngStrike">
                <a:solidFill>
                  <a:schemeClr val="accent1"/>
                </a:solidFill>
              </a:rPr>
              <a:t>the</a:t>
            </a:r>
            <a:r>
              <a:rPr lang="cs-CZ" sz="3200">
                <a:solidFill>
                  <a:schemeClr val="accent1"/>
                </a:solidFill>
              </a:rPr>
              <a:t> </a:t>
            </a:r>
            <a:r>
              <a:rPr lang="cs-CZ" sz="3200" i="1"/>
              <a:t>house. We live in </a:t>
            </a:r>
            <a:r>
              <a:rPr lang="cs-CZ" sz="3200" strike="sngStrike">
                <a:solidFill>
                  <a:schemeClr val="accent1"/>
                </a:solidFill>
              </a:rPr>
              <a:t>a</a:t>
            </a:r>
            <a:r>
              <a:rPr lang="cs-CZ" sz="3200"/>
              <a:t> </a:t>
            </a:r>
            <a:r>
              <a:rPr lang="cs-CZ" sz="3200" i="1"/>
              <a:t>Birmingham in </a:t>
            </a:r>
            <a:r>
              <a:rPr lang="cs-CZ" sz="3200" smtClean="0">
                <a:solidFill>
                  <a:schemeClr val="accent1"/>
                </a:solidFill>
              </a:rPr>
              <a:t>an</a:t>
            </a:r>
            <a:r>
              <a:rPr lang="cs-CZ" sz="3200" smtClean="0"/>
              <a:t> </a:t>
            </a:r>
            <a:r>
              <a:rPr lang="cs-CZ" sz="3200" i="1"/>
              <a:t>old house</a:t>
            </a:r>
            <a:r>
              <a:rPr lang="cs-CZ" sz="3200"/>
              <a:t>. </a:t>
            </a:r>
            <a:r>
              <a:rPr lang="cs-CZ" sz="3200" smtClean="0">
                <a:solidFill>
                  <a:schemeClr val="accent1"/>
                </a:solidFill>
              </a:rPr>
              <a:t>The h</a:t>
            </a:r>
            <a:r>
              <a:rPr lang="cs-CZ" sz="3200" i="1" smtClean="0"/>
              <a:t>ouse</a:t>
            </a:r>
            <a:r>
              <a:rPr lang="cs-CZ" sz="3200" smtClean="0"/>
              <a:t> </a:t>
            </a:r>
            <a:r>
              <a:rPr lang="cs-CZ" sz="3200" i="1"/>
              <a:t>is very nice</a:t>
            </a:r>
            <a:r>
              <a:rPr lang="cs-CZ" sz="320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088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užitím členů (list 2, 3)</a:t>
            </a:r>
          </a:p>
          <a:p>
            <a:r>
              <a:rPr lang="cs-CZ" sz="2800" smtClean="0"/>
              <a:t>doplní věty dle obrázků, použije neurčitý člen (4)</a:t>
            </a:r>
          </a:p>
          <a:p>
            <a:r>
              <a:rPr lang="cs-CZ" sz="2800"/>
              <a:t>doplní </a:t>
            </a:r>
            <a:r>
              <a:rPr lang="cs-CZ" sz="2800" smtClean="0"/>
              <a:t>věty, </a:t>
            </a:r>
            <a:r>
              <a:rPr lang="cs-CZ" sz="2800"/>
              <a:t>použije </a:t>
            </a:r>
            <a:r>
              <a:rPr lang="cs-CZ" sz="2800" smtClean="0"/>
              <a:t>neurčitý / určitý člen dle kontextu (6)</a:t>
            </a:r>
          </a:p>
          <a:p>
            <a:r>
              <a:rPr lang="cs-CZ" sz="2800" smtClean="0"/>
              <a:t>vyhledá 10 chyb, opraví je, hlasitě přečte správný text (8)</a:t>
            </a:r>
          </a:p>
          <a:p>
            <a:r>
              <a:rPr lang="cs-CZ" sz="2800" smtClean="0"/>
              <a:t>zpětná vazba, opakuje pravidlo užití členů (5, 7, 8)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0604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83</TotalTime>
  <Words>384</Words>
  <Application>Microsoft Office PowerPoint</Application>
  <PresentationFormat>Předvádění na obrazovce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Welcome</vt:lpstr>
      <vt:lpstr>be present +</vt:lpstr>
      <vt:lpstr>Prezentace aplikace PowerPoint</vt:lpstr>
      <vt:lpstr>Articles:</vt:lpstr>
      <vt:lpstr>We use articles:</vt:lpstr>
      <vt:lpstr>What´s this?</vt:lpstr>
      <vt:lpstr>What´s this?</vt:lpstr>
      <vt:lpstr>Complete the correct article:</vt:lpstr>
      <vt:lpstr>Complete the correct article:</vt:lpstr>
      <vt:lpstr>Correct 10 mistakes in articles: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Articles:</dc:title>
  <dc:creator>ZŠ</dc:creator>
  <cp:lastModifiedBy>ZŠ</cp:lastModifiedBy>
  <cp:revision>13</cp:revision>
  <dcterms:created xsi:type="dcterms:W3CDTF">2012-01-11T16:29:05Z</dcterms:created>
  <dcterms:modified xsi:type="dcterms:W3CDTF">2012-06-24T12:23:50Z</dcterms:modified>
</cp:coreProperties>
</file>