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56" r:id="rId4"/>
    <p:sldId id="257" r:id="rId5"/>
    <p:sldId id="258" r:id="rId6"/>
    <p:sldId id="259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2DB51-9CC0-40CE-910D-35927E41F580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7BD5CD1-F04C-4EC8-A44D-BFE1CB5D7FD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A6_09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vyžádá jednoduchou informaci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o Be Present Simple 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únor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81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err="1" smtClean="0"/>
              <a:t>Interrogative</a:t>
            </a:r>
            <a:r>
              <a:rPr lang="cs-CZ" sz="4000" smtClean="0"/>
              <a:t> / questions: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	</a:t>
            </a:r>
            <a:r>
              <a:rPr lang="cs-CZ" sz="3200">
                <a:solidFill>
                  <a:schemeClr val="accent1"/>
                </a:solidFill>
              </a:rPr>
              <a:t>You</a:t>
            </a:r>
            <a:r>
              <a:rPr lang="cs-CZ" sz="3200"/>
              <a:t> </a:t>
            </a:r>
            <a:r>
              <a:rPr lang="cs-CZ" sz="3200">
                <a:solidFill>
                  <a:srgbClr val="FF66CC"/>
                </a:solidFill>
              </a:rPr>
              <a:t>are </a:t>
            </a:r>
            <a:r>
              <a:rPr lang="cs-CZ" sz="3200"/>
              <a:t>at school.</a:t>
            </a:r>
          </a:p>
          <a:p>
            <a:pPr marL="0" indent="0">
              <a:buNone/>
            </a:pPr>
            <a:endParaRPr lang="cs-CZ" sz="3200"/>
          </a:p>
          <a:p>
            <a:pPr marL="0" indent="0">
              <a:buNone/>
            </a:pPr>
            <a:r>
              <a:rPr lang="cs-CZ" sz="3200"/>
              <a:t>	</a:t>
            </a:r>
            <a:r>
              <a:rPr lang="cs-CZ" sz="3200">
                <a:solidFill>
                  <a:schemeClr val="accent1"/>
                </a:solidFill>
              </a:rPr>
              <a:t>You</a:t>
            </a:r>
            <a:r>
              <a:rPr lang="cs-CZ" sz="3200"/>
              <a:t>	</a:t>
            </a:r>
            <a:r>
              <a:rPr lang="cs-CZ" sz="3200" smtClean="0">
                <a:sym typeface="Wingdings"/>
              </a:rPr>
              <a:t></a:t>
            </a:r>
            <a:r>
              <a:rPr lang="cs-CZ" sz="3200"/>
              <a:t>	</a:t>
            </a:r>
            <a:r>
              <a:rPr lang="cs-CZ" sz="3200">
                <a:solidFill>
                  <a:srgbClr val="FF66CC"/>
                </a:solidFill>
              </a:rPr>
              <a:t>you</a:t>
            </a:r>
          </a:p>
          <a:p>
            <a:pPr marL="0" indent="0">
              <a:buNone/>
            </a:pPr>
            <a:r>
              <a:rPr lang="cs-CZ" sz="3200"/>
              <a:t>	</a:t>
            </a:r>
            <a:r>
              <a:rPr lang="cs-CZ" sz="3200">
                <a:solidFill>
                  <a:schemeClr val="accent1"/>
                </a:solidFill>
              </a:rPr>
              <a:t>Are </a:t>
            </a:r>
            <a:r>
              <a:rPr lang="cs-CZ" sz="3200"/>
              <a:t>	</a:t>
            </a:r>
            <a:r>
              <a:rPr lang="cs-CZ" sz="3200" smtClean="0">
                <a:sym typeface="Wingdings"/>
              </a:rPr>
              <a:t></a:t>
            </a:r>
            <a:r>
              <a:rPr lang="cs-CZ" sz="3200"/>
              <a:t>	</a:t>
            </a:r>
            <a:r>
              <a:rPr lang="cs-CZ" sz="3200">
                <a:solidFill>
                  <a:srgbClr val="FF66CC"/>
                </a:solidFill>
              </a:rPr>
              <a:t>are</a:t>
            </a:r>
          </a:p>
          <a:p>
            <a:pPr marL="0" indent="0">
              <a:buNone/>
            </a:pPr>
            <a:r>
              <a:rPr lang="cs-CZ" sz="3200"/>
              <a:t>	</a:t>
            </a:r>
          </a:p>
          <a:p>
            <a:pPr marL="0" indent="0">
              <a:buNone/>
            </a:pPr>
            <a:r>
              <a:rPr lang="cs-CZ" sz="3200" smtClean="0"/>
              <a:t>	</a:t>
            </a:r>
            <a:r>
              <a:rPr lang="cs-CZ" sz="3200" smtClean="0">
                <a:solidFill>
                  <a:schemeClr val="accent1"/>
                </a:solidFill>
              </a:rPr>
              <a:t>Are</a:t>
            </a:r>
            <a:r>
              <a:rPr lang="cs-CZ" sz="32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200">
                <a:solidFill>
                  <a:srgbClr val="FF66CC"/>
                </a:solidFill>
              </a:rPr>
              <a:t>you</a:t>
            </a:r>
            <a:r>
              <a:rPr lang="cs-CZ" sz="3200"/>
              <a:t> at school?</a:t>
            </a:r>
          </a:p>
          <a:p>
            <a:pPr marL="0" indent="0">
              <a:buNone/>
            </a:pPr>
            <a:r>
              <a:rPr lang="cs-CZ" sz="3200"/>
              <a:t>		</a:t>
            </a:r>
            <a:r>
              <a:rPr lang="cs-CZ" sz="3200">
                <a:solidFill>
                  <a:schemeClr val="accent5">
                    <a:lumMod val="75000"/>
                  </a:schemeClr>
                </a:solidFill>
              </a:rPr>
              <a:t>Yes, I am.</a:t>
            </a:r>
          </a:p>
          <a:p>
            <a:pPr marL="0" indent="0">
              <a:buNone/>
            </a:pPr>
            <a:r>
              <a:rPr lang="cs-CZ" sz="3200">
                <a:solidFill>
                  <a:schemeClr val="accent5">
                    <a:lumMod val="75000"/>
                  </a:schemeClr>
                </a:solidFill>
              </a:rPr>
              <a:t>		No, I´m not.  </a:t>
            </a:r>
          </a:p>
          <a:p>
            <a:pPr marL="0" indent="0">
              <a:buNone/>
            </a:pP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72272" cy="4853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2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3200" smtClean="0">
                <a:solidFill>
                  <a:schemeClr val="accent1"/>
                </a:solidFill>
              </a:rPr>
              <a:t>He</a:t>
            </a:r>
            <a:r>
              <a:rPr lang="cs-CZ" sz="32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200" smtClean="0">
                <a:solidFill>
                  <a:srgbClr val="FF66CC"/>
                </a:solidFill>
              </a:rPr>
              <a:t>is </a:t>
            </a:r>
            <a:r>
              <a:rPr lang="cs-CZ" sz="3200" smtClean="0"/>
              <a:t>at </a:t>
            </a:r>
            <a:r>
              <a:rPr lang="cs-CZ" sz="3200"/>
              <a:t>school.</a:t>
            </a:r>
          </a:p>
          <a:p>
            <a:pPr marL="0" indent="0">
              <a:buNone/>
            </a:pPr>
            <a:endParaRPr lang="cs-CZ" sz="3200"/>
          </a:p>
          <a:p>
            <a:pPr marL="0" indent="0">
              <a:buNone/>
            </a:pPr>
            <a:r>
              <a:rPr lang="cs-CZ" sz="3200"/>
              <a:t>	</a:t>
            </a:r>
            <a:r>
              <a:rPr lang="cs-CZ" sz="3200" smtClean="0">
                <a:solidFill>
                  <a:schemeClr val="accent1"/>
                </a:solidFill>
              </a:rPr>
              <a:t>He</a:t>
            </a:r>
            <a:r>
              <a:rPr lang="cs-CZ" sz="3200"/>
              <a:t>	</a:t>
            </a:r>
            <a:r>
              <a:rPr lang="cs-CZ" sz="3200" smtClean="0">
                <a:sym typeface="Wingdings"/>
              </a:rPr>
              <a:t></a:t>
            </a:r>
            <a:r>
              <a:rPr lang="cs-CZ" sz="3200"/>
              <a:t>	</a:t>
            </a:r>
            <a:r>
              <a:rPr lang="cs-CZ" sz="3200" smtClean="0">
                <a:solidFill>
                  <a:srgbClr val="FF66CC"/>
                </a:solidFill>
              </a:rPr>
              <a:t>he</a:t>
            </a:r>
            <a:endParaRPr lang="cs-CZ" sz="32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200"/>
              <a:t>	</a:t>
            </a:r>
            <a:r>
              <a:rPr lang="cs-CZ" sz="3200" smtClean="0">
                <a:solidFill>
                  <a:schemeClr val="accent1"/>
                </a:solidFill>
              </a:rPr>
              <a:t>Is</a:t>
            </a:r>
            <a:r>
              <a:rPr lang="cs-CZ" sz="3200"/>
              <a:t>	</a:t>
            </a:r>
            <a:r>
              <a:rPr lang="cs-CZ" sz="3200" smtClean="0">
                <a:sym typeface="Wingdings"/>
              </a:rPr>
              <a:t></a:t>
            </a:r>
            <a:r>
              <a:rPr lang="cs-CZ" sz="3200"/>
              <a:t>	</a:t>
            </a:r>
            <a:r>
              <a:rPr lang="cs-CZ" sz="3200" smtClean="0">
                <a:solidFill>
                  <a:srgbClr val="FF66CC"/>
                </a:solidFill>
              </a:rPr>
              <a:t>is</a:t>
            </a:r>
            <a:endParaRPr lang="cs-CZ" sz="320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 sz="3200"/>
              <a:t>	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3200" smtClean="0">
                <a:solidFill>
                  <a:schemeClr val="accent1"/>
                </a:solidFill>
              </a:rPr>
              <a:t>Is </a:t>
            </a:r>
            <a:r>
              <a:rPr lang="cs-CZ" sz="3200" smtClean="0">
                <a:solidFill>
                  <a:srgbClr val="FF66CC"/>
                </a:solidFill>
              </a:rPr>
              <a:t>he </a:t>
            </a:r>
            <a:r>
              <a:rPr lang="cs-CZ" sz="3200" smtClean="0"/>
              <a:t>at </a:t>
            </a:r>
            <a:r>
              <a:rPr lang="cs-CZ" sz="3200"/>
              <a:t>school?</a:t>
            </a:r>
          </a:p>
          <a:p>
            <a:pPr marL="0" indent="0">
              <a:buNone/>
            </a:pPr>
            <a:r>
              <a:rPr lang="cs-CZ" sz="3200"/>
              <a:t>		</a:t>
            </a:r>
            <a:r>
              <a:rPr lang="cs-CZ" sz="3200">
                <a:solidFill>
                  <a:schemeClr val="accent5">
                    <a:lumMod val="75000"/>
                  </a:schemeClr>
                </a:solidFill>
              </a:rPr>
              <a:t>Yes, </a:t>
            </a:r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he is.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sz="3200">
                <a:solidFill>
                  <a:schemeClr val="accent5">
                    <a:lumMod val="75000"/>
                  </a:schemeClr>
                </a:solidFill>
              </a:rPr>
              <a:t>		No, </a:t>
            </a:r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he isn´t.  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sz="3200"/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1763688" y="429309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6012160" y="429309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59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questions: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hungry / he </a:t>
            </a:r>
          </a:p>
          <a:p>
            <a:r>
              <a:rPr lang="cs-CZ" smtClean="0"/>
              <a:t>you / bored</a:t>
            </a:r>
          </a:p>
          <a:p>
            <a:r>
              <a:rPr lang="cs-CZ" smtClean="0"/>
              <a:t>healthy / she</a:t>
            </a:r>
          </a:p>
          <a:p>
            <a:r>
              <a:rPr lang="cs-CZ" smtClean="0"/>
              <a:t>how / they</a:t>
            </a:r>
          </a:p>
          <a:p>
            <a:r>
              <a:rPr lang="cs-CZ" smtClean="0"/>
              <a:t>cold today / it</a:t>
            </a:r>
          </a:p>
          <a:p>
            <a:r>
              <a:rPr lang="cs-CZ" smtClean="0"/>
              <a:t>we / in Oxford Street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359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Is he hungry?</a:t>
            </a:r>
          </a:p>
          <a:p>
            <a:r>
              <a:rPr lang="cs-CZ" smtClean="0">
                <a:solidFill>
                  <a:schemeClr val="accent1"/>
                </a:solidFill>
              </a:rPr>
              <a:t>Are you bored?</a:t>
            </a:r>
          </a:p>
          <a:p>
            <a:r>
              <a:rPr lang="cs-CZ" smtClean="0">
                <a:solidFill>
                  <a:schemeClr val="accent1"/>
                </a:solidFill>
              </a:rPr>
              <a:t>Is she healthy? </a:t>
            </a:r>
          </a:p>
          <a:p>
            <a:r>
              <a:rPr lang="cs-CZ">
                <a:solidFill>
                  <a:schemeClr val="accent1"/>
                </a:solidFill>
              </a:rPr>
              <a:t>H</a:t>
            </a:r>
            <a:r>
              <a:rPr lang="cs-CZ" smtClean="0">
                <a:solidFill>
                  <a:schemeClr val="accent1"/>
                </a:solidFill>
              </a:rPr>
              <a:t>ow are they?</a:t>
            </a:r>
          </a:p>
          <a:p>
            <a:r>
              <a:rPr lang="cs-CZ" smtClean="0">
                <a:solidFill>
                  <a:schemeClr val="accent1"/>
                </a:solidFill>
              </a:rPr>
              <a:t>Is it cold today?</a:t>
            </a:r>
          </a:p>
          <a:p>
            <a:r>
              <a:rPr lang="cs-CZ" smtClean="0">
                <a:solidFill>
                  <a:schemeClr val="accent1"/>
                </a:solidFill>
              </a:rPr>
              <a:t>Are we in Oxford Street?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66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questions to the answers: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(they / Russian)		No, they´re Italian.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(he / your cousin)		No, he´s my uncle.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(you / thirteen)		No, I´m fifteen.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(she / at school)		No, she´s at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(I / right)			No, you´re wrong.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(you / basketball players)   No, we play football.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394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questions to the answers: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					No, they´re Italian.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 </a:t>
            </a:r>
            <a:r>
              <a:rPr lang="cs-CZ" smtClean="0"/>
              <a:t>					No, he´s my uncle.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				No, I´m fifteen.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				No, she´s at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				No, you´re wrong.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 					    No, we play football.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717074" y="162880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Are they Russian?</a:t>
            </a:r>
            <a:endParaRPr lang="cs-CZ" sz="3200"/>
          </a:p>
        </p:txBody>
      </p:sp>
      <p:sp>
        <p:nvSpPr>
          <p:cNvPr id="5" name="TextovéPole 4"/>
          <p:cNvSpPr txBox="1"/>
          <p:nvPr/>
        </p:nvSpPr>
        <p:spPr>
          <a:xfrm>
            <a:off x="753078" y="2213575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Is he your cousin?</a:t>
            </a:r>
            <a:endParaRPr lang="cs-CZ" sz="3200"/>
          </a:p>
        </p:txBody>
      </p:sp>
      <p:sp>
        <p:nvSpPr>
          <p:cNvPr id="6" name="TextovéPole 5"/>
          <p:cNvSpPr txBox="1"/>
          <p:nvPr/>
        </p:nvSpPr>
        <p:spPr>
          <a:xfrm>
            <a:off x="717074" y="2811229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Are you thirteen?</a:t>
            </a:r>
            <a:endParaRPr lang="cs-CZ" sz="3200"/>
          </a:p>
        </p:txBody>
      </p:sp>
      <p:sp>
        <p:nvSpPr>
          <p:cNvPr id="7" name="TextovéPole 6"/>
          <p:cNvSpPr txBox="1"/>
          <p:nvPr/>
        </p:nvSpPr>
        <p:spPr>
          <a:xfrm>
            <a:off x="753078" y="3399075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Is she at school?</a:t>
            </a:r>
            <a:endParaRPr lang="cs-CZ" sz="3200"/>
          </a:p>
        </p:txBody>
      </p:sp>
      <p:sp>
        <p:nvSpPr>
          <p:cNvPr id="8" name="TextovéPole 7"/>
          <p:cNvSpPr txBox="1"/>
          <p:nvPr/>
        </p:nvSpPr>
        <p:spPr>
          <a:xfrm>
            <a:off x="717074" y="398385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Am I right?</a:t>
            </a:r>
            <a:endParaRPr lang="cs-CZ" sz="3200"/>
          </a:p>
        </p:txBody>
      </p:sp>
      <p:sp>
        <p:nvSpPr>
          <p:cNvPr id="9" name="TextovéPole 8"/>
          <p:cNvSpPr txBox="1"/>
          <p:nvPr/>
        </p:nvSpPr>
        <p:spPr>
          <a:xfrm>
            <a:off x="645066" y="4582226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Are you basketball players?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394706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Ask about the pictures. Use the verb BE and the words from the box: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19672" y="2204865"/>
            <a:ext cx="4032448" cy="367240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Is she hot?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Are they happy?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Is the baby scared?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Are they dry?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Is he asleep?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Is it sunny?</a:t>
            </a:r>
            <a:endParaRPr lang="cs-CZ">
              <a:solidFill>
                <a:schemeClr val="accent1"/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001551"/>
              </p:ext>
            </p:extLst>
          </p:nvPr>
        </p:nvGraphicFramePr>
        <p:xfrm>
          <a:off x="611560" y="1484784"/>
          <a:ext cx="7992888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288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happy</a:t>
                      </a:r>
                      <a:r>
                        <a:rPr lang="cs-CZ" sz="3200" b="0" baseline="0" smtClean="0">
                          <a:solidFill>
                            <a:schemeClr val="tx1"/>
                          </a:solidFill>
                        </a:rPr>
                        <a:t>     dry     asleep     hot     scared     sunny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25727" y="5949280"/>
            <a:ext cx="5812305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Now answer your questions:</a:t>
            </a:r>
            <a:endParaRPr lang="cs-CZ" altLang="en-US" sz="36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17" y="5346536"/>
            <a:ext cx="953176" cy="602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64" y="2132856"/>
            <a:ext cx="684448" cy="68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" y="2783967"/>
            <a:ext cx="5048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65" y="2817304"/>
            <a:ext cx="5524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92" y="4034577"/>
            <a:ext cx="11906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90" y="3317367"/>
            <a:ext cx="665194" cy="69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87" y="4711447"/>
            <a:ext cx="990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5683675" y="2118860"/>
            <a:ext cx="2512895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No, she isn´t.</a:t>
            </a:r>
            <a:endParaRPr lang="cs-CZ" sz="32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689790" y="2746855"/>
            <a:ext cx="272891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2">
                    <a:lumMod val="20000"/>
                    <a:lumOff val="80000"/>
                  </a:schemeClr>
                </a:solidFill>
              </a:rPr>
              <a:t>Yes, they are.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685950" y="3370368"/>
            <a:ext cx="187596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2">
                    <a:lumMod val="20000"/>
                    <a:lumOff val="80000"/>
                  </a:schemeClr>
                </a:solidFill>
              </a:rPr>
              <a:t>Yes, it is.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5683675" y="3995510"/>
            <a:ext cx="2800927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No, they aren´t.</a:t>
            </a:r>
            <a:endParaRPr lang="cs-CZ" sz="32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659634" y="4584238"/>
            <a:ext cx="1902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Yes, he is.</a:t>
            </a:r>
            <a:endParaRPr lang="cs-CZ" sz="32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659634" y="5169013"/>
            <a:ext cx="2234447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No, it isn´t.</a:t>
            </a:r>
            <a:endParaRPr lang="cs-CZ" sz="32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6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zopakuje tvoření otázky a krátké odpovědi u slovesa být v přít. čase (list 2)</a:t>
            </a:r>
          </a:p>
          <a:p>
            <a:r>
              <a:rPr lang="cs-CZ" sz="2800" smtClean="0"/>
              <a:t>vytvoří otázky dle indicií (3)</a:t>
            </a:r>
          </a:p>
          <a:p>
            <a:r>
              <a:rPr lang="cs-CZ" sz="2800"/>
              <a:t>k daným odpovědím vytvoří otázky dle indicií (5</a:t>
            </a:r>
            <a:r>
              <a:rPr lang="cs-CZ" sz="2800" smtClean="0"/>
              <a:t>)</a:t>
            </a:r>
          </a:p>
          <a:p>
            <a:r>
              <a:rPr lang="cs-CZ" sz="2800"/>
              <a:t>zpětná vazba, </a:t>
            </a:r>
            <a:r>
              <a:rPr lang="cs-CZ" sz="2800" smtClean="0"/>
              <a:t>čte, procvičí výslovnost (4</a:t>
            </a:r>
            <a:r>
              <a:rPr lang="cs-CZ" sz="2800"/>
              <a:t>, </a:t>
            </a:r>
            <a:r>
              <a:rPr lang="cs-CZ" sz="2800" smtClean="0"/>
              <a:t>6 – minidialog)</a:t>
            </a:r>
            <a:endParaRPr lang="cs-CZ" sz="2800"/>
          </a:p>
          <a:p>
            <a:r>
              <a:rPr lang="cs-CZ" sz="2800" smtClean="0"/>
              <a:t>se zeptá na situaci na obrázku pomocí slovesa být </a:t>
            </a:r>
            <a:br>
              <a:rPr lang="cs-CZ" sz="2800" smtClean="0"/>
            </a:br>
            <a:r>
              <a:rPr lang="cs-CZ" sz="2800" smtClean="0"/>
              <a:t>a jednoho z nabídnutých slov, na vytvořené otázky odpoví dle obrázku (7)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4062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2006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87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72</TotalTime>
  <Words>286</Words>
  <Application>Microsoft Office PowerPoint</Application>
  <PresentationFormat>Předvádění na obrazovce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Interrogative / questions:</vt:lpstr>
      <vt:lpstr>Create the questions:</vt:lpstr>
      <vt:lpstr>Create the questions:</vt:lpstr>
      <vt:lpstr>Make questions to the answers:</vt:lpstr>
      <vt:lpstr>Make questions to the answers:</vt:lpstr>
      <vt:lpstr>Ask about the pictures. Use the verb BE and the words from the box: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questions:</dc:title>
  <dc:creator>ZŠ</dc:creator>
  <cp:lastModifiedBy>ZŠ</cp:lastModifiedBy>
  <cp:revision>12</cp:revision>
  <dcterms:created xsi:type="dcterms:W3CDTF">2012-02-22T15:59:31Z</dcterms:created>
  <dcterms:modified xsi:type="dcterms:W3CDTF">2012-06-24T12:50:45Z</dcterms:modified>
</cp:coreProperties>
</file>