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258" r:id="rId4"/>
    <p:sldId id="272" r:id="rId5"/>
    <p:sldId id="268" r:id="rId6"/>
    <p:sldId id="269" r:id="rId7"/>
    <p:sldId id="265" r:id="rId8"/>
    <p:sldId id="271" r:id="rId9"/>
    <p:sldId id="270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řední styl 2 – zvýraznění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-2538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C5096A-A185-4E47-A196-AD3DE04FAAA0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87F549-305B-4207-A434-59AD48630A1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474275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C00B73-A202-4C4A-B1DB-A27C6C1F8BFD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A0D018-335B-4C80-9A64-B3AC1E9669C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72804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A0D018-335B-4C80-9A64-B3AC1E9669CB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277382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2D716-10A5-4A9D-8D9E-1457C32CEE6C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3D763-760D-421D-A15A-629EC9E1BA67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2D716-10A5-4A9D-8D9E-1457C32CEE6C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3D763-760D-421D-A15A-629EC9E1BA6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2D716-10A5-4A9D-8D9E-1457C32CEE6C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3D763-760D-421D-A15A-629EC9E1BA6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2D716-10A5-4A9D-8D9E-1457C32CEE6C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3D763-760D-421D-A15A-629EC9E1BA6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2D716-10A5-4A9D-8D9E-1457C32CEE6C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3D763-760D-421D-A15A-629EC9E1BA67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2D716-10A5-4A9D-8D9E-1457C32CEE6C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3D763-760D-421D-A15A-629EC9E1BA6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2D716-10A5-4A9D-8D9E-1457C32CEE6C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3D763-760D-421D-A15A-629EC9E1BA6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2D716-10A5-4A9D-8D9E-1457C32CEE6C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3D763-760D-421D-A15A-629EC9E1BA6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2D716-10A5-4A9D-8D9E-1457C32CEE6C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3D763-760D-421D-A15A-629EC9E1BA6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2D716-10A5-4A9D-8D9E-1457C32CEE6C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3D763-760D-421D-A15A-629EC9E1BA6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2D716-10A5-4A9D-8D9E-1457C32CEE6C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3D763-760D-421D-A15A-629EC9E1BA67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2D716-10A5-4A9D-8D9E-1457C32CEE6C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3443D763-760D-421D-A15A-629EC9E1BA67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/>
              <a:t>VY</a:t>
            </a:r>
            <a:r>
              <a:rPr lang="en-US" sz="1800" smtClean="0"/>
              <a:t>_32_INOVACE_</a:t>
            </a:r>
            <a:r>
              <a:rPr lang="cs-CZ" sz="1800" smtClean="0"/>
              <a:t>KOL</a:t>
            </a:r>
            <a:r>
              <a:rPr lang="en-US" sz="1800" smtClean="0"/>
              <a:t>_</a:t>
            </a:r>
            <a:r>
              <a:rPr lang="cs-CZ" sz="1800" smtClean="0"/>
              <a:t>A</a:t>
            </a:r>
            <a:r>
              <a:rPr lang="en-US" sz="1800" smtClean="0"/>
              <a:t>6_0</a:t>
            </a:r>
            <a:r>
              <a:rPr lang="cs-CZ" sz="1800"/>
              <a:t>5</a:t>
            </a:r>
            <a:r>
              <a:rPr lang="en-US" sz="1800"/>
              <a:t/>
            </a:r>
            <a:br>
              <a:rPr lang="en-US" sz="1800"/>
            </a:br>
            <a:r>
              <a:rPr lang="cs-CZ" sz="1800"/>
              <a:t/>
            </a:r>
            <a:br>
              <a:rPr lang="cs-CZ" sz="1800"/>
            </a:br>
            <a:r>
              <a:rPr lang="cs-CZ" sz="1800">
                <a:solidFill>
                  <a:schemeClr val="tx1"/>
                </a:solidFill>
              </a:rPr>
              <a:t>Vzdělávací oblast: Jazyk a jazyková komunikace</a:t>
            </a:r>
            <a:br>
              <a:rPr lang="cs-CZ" sz="1800">
                <a:solidFill>
                  <a:schemeClr val="tx1"/>
                </a:solidFill>
              </a:rPr>
            </a:br>
            <a:r>
              <a:rPr lang="cs-CZ" sz="1800">
                <a:solidFill>
                  <a:schemeClr val="tx1"/>
                </a:solidFill>
              </a:rPr>
              <a:t>Vzdělávací obor: </a:t>
            </a:r>
            <a:r>
              <a:rPr lang="cs-CZ" sz="1800" smtClean="0">
                <a:solidFill>
                  <a:schemeClr val="tx1"/>
                </a:solidFill>
              </a:rPr>
              <a:t>Anglický jazyk</a:t>
            </a:r>
            <a:r>
              <a:rPr lang="cs-CZ" sz="1800">
                <a:solidFill>
                  <a:schemeClr val="tx1"/>
                </a:solidFill>
              </a:rPr>
              <a:t/>
            </a:r>
            <a:br>
              <a:rPr lang="cs-CZ" sz="1800">
                <a:solidFill>
                  <a:schemeClr val="tx1"/>
                </a:solidFill>
              </a:rPr>
            </a:br>
            <a:r>
              <a:rPr lang="cs-CZ" sz="1800">
                <a:solidFill>
                  <a:schemeClr val="tx1"/>
                </a:solidFill>
              </a:rPr>
              <a:t> </a:t>
            </a:r>
            <a:r>
              <a:rPr lang="cs-CZ" sz="1800" smtClean="0">
                <a:solidFill>
                  <a:schemeClr val="tx1"/>
                </a:solidFill>
              </a:rPr>
              <a:t>Tematický okruh: Zařazuje do slovní zásoby neznámé výrazy</a:t>
            </a:r>
          </a:p>
          <a:p>
            <a:r>
              <a:rPr lang="cs-CZ" sz="1800" smtClean="0">
                <a:solidFill>
                  <a:schemeClr val="tx1"/>
                </a:solidFill>
              </a:rPr>
              <a:t>Téma</a:t>
            </a:r>
            <a:r>
              <a:rPr lang="cs-CZ" sz="1800">
                <a:solidFill>
                  <a:schemeClr val="tx1"/>
                </a:solidFill>
              </a:rPr>
              <a:t>: </a:t>
            </a:r>
            <a:r>
              <a:rPr lang="cs-CZ" sz="2400" smtClean="0"/>
              <a:t>Plural Forms</a:t>
            </a:r>
            <a:r>
              <a:rPr lang="en-US" sz="2400"/>
              <a:t/>
            </a:r>
            <a:br>
              <a:rPr lang="en-US" sz="2400"/>
            </a:br>
            <a:r>
              <a:rPr lang="cs-CZ" sz="1800" smtClean="0"/>
              <a:t/>
            </a:r>
            <a:br>
              <a:rPr lang="cs-CZ" sz="1800" smtClean="0"/>
            </a:br>
            <a:r>
              <a:rPr lang="en-US" sz="1800"/>
              <a:t>6. ročník</a:t>
            </a:r>
            <a:r>
              <a:rPr lang="cs-CZ" sz="1800" smtClean="0"/>
              <a:t/>
            </a:r>
            <a:br>
              <a:rPr lang="cs-CZ" sz="1800" smtClean="0"/>
            </a:br>
            <a:r>
              <a:rPr lang="cs-CZ" sz="1800" smtClean="0"/>
              <a:t/>
            </a:r>
            <a:br>
              <a:rPr lang="cs-CZ" sz="1800" smtClean="0"/>
            </a:br>
            <a:r>
              <a:rPr lang="cs-CZ" sz="1800" smtClean="0"/>
              <a:t/>
            </a:r>
            <a:br>
              <a:rPr lang="cs-CZ" sz="1800" smtClean="0"/>
            </a:br>
            <a:r>
              <a:rPr lang="en-US" sz="2000" smtClean="0"/>
              <a:t>6. ročník </a:t>
            </a:r>
            <a:br>
              <a:rPr lang="en-US" sz="2000" smtClean="0"/>
            </a:br>
            <a:r>
              <a:rPr lang="en-US" sz="3600" smtClean="0"/>
              <a:t/>
            </a:r>
            <a:br>
              <a:rPr lang="en-US" sz="3600" smtClean="0"/>
            </a:br>
            <a:endParaRPr lang="en-US" sz="3600" smtClean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smtClean="0"/>
              <a:t>Autor: Mgr. </a:t>
            </a:r>
            <a:r>
              <a:rPr lang="cs-CZ" sz="1200" smtClean="0"/>
              <a:t>Hana  Kollertová; říjen 2011</a:t>
            </a:r>
            <a:endParaRPr lang="en-US" sz="1200" smtClean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74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Plural Forms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371600" lvl="3" indent="0">
              <a:buNone/>
            </a:pPr>
            <a:r>
              <a:rPr lang="cs-CZ" sz="320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cs-CZ" sz="3200" smtClean="0">
                <a:latin typeface="Times New Roman" pitchFamily="18" charset="0"/>
                <a:cs typeface="Times New Roman" pitchFamily="18" charset="0"/>
              </a:rPr>
              <a:t>n egg			four egg</a:t>
            </a:r>
            <a:r>
              <a:rPr lang="cs-CZ" sz="320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s</a:t>
            </a:r>
          </a:p>
          <a:p>
            <a:pPr marL="1371600" lvl="3" indent="0">
              <a:buNone/>
            </a:pPr>
            <a:endParaRPr lang="cs-CZ" sz="320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371600" lvl="3" indent="0">
              <a:buNone/>
            </a:pPr>
            <a:r>
              <a:rPr lang="cs-CZ" sz="3200" smtClean="0">
                <a:latin typeface="Times New Roman" pitchFamily="18" charset="0"/>
                <a:cs typeface="Times New Roman" pitchFamily="18" charset="0"/>
              </a:rPr>
              <a:t>a book			some book</a:t>
            </a:r>
            <a:r>
              <a:rPr lang="cs-CZ" sz="320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s</a:t>
            </a:r>
          </a:p>
          <a:p>
            <a:pPr marL="1371600" lvl="3" indent="0">
              <a:buNone/>
            </a:pPr>
            <a:endParaRPr lang="cs-CZ" sz="320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371600" lvl="3" indent="0">
              <a:buNone/>
            </a:pPr>
            <a:r>
              <a:rPr lang="cs-CZ" sz="3200" smtClean="0">
                <a:latin typeface="Times New Roman" pitchFamily="18" charset="0"/>
                <a:cs typeface="Times New Roman" pitchFamily="18" charset="0"/>
              </a:rPr>
              <a:t>a cat</a:t>
            </a:r>
            <a:r>
              <a:rPr lang="cs-CZ" sz="320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cs-CZ" sz="320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cs-CZ" sz="320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cs-CZ" sz="3200" smtClean="0">
                <a:latin typeface="Times New Roman" pitchFamily="18" charset="0"/>
                <a:cs typeface="Times New Roman" pitchFamily="18" charset="0"/>
              </a:rPr>
              <a:t>hree cat</a:t>
            </a:r>
            <a:r>
              <a:rPr lang="cs-CZ" sz="320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s</a:t>
            </a:r>
          </a:p>
          <a:p>
            <a:pPr marL="1371600" lvl="3" indent="0">
              <a:buNone/>
            </a:pPr>
            <a:endParaRPr lang="cs-CZ" sz="320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Přímá spojnice se šipkou 4"/>
          <p:cNvCxnSpPr/>
          <p:nvPr/>
        </p:nvCxnSpPr>
        <p:spPr>
          <a:xfrm>
            <a:off x="3742622" y="1988840"/>
            <a:ext cx="93610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Přímá spojnice se šipkou 5"/>
          <p:cNvCxnSpPr/>
          <p:nvPr/>
        </p:nvCxnSpPr>
        <p:spPr>
          <a:xfrm>
            <a:off x="3830321" y="4221088"/>
            <a:ext cx="93610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římá spojnice se šipkou 6"/>
          <p:cNvCxnSpPr/>
          <p:nvPr/>
        </p:nvCxnSpPr>
        <p:spPr>
          <a:xfrm>
            <a:off x="3830321" y="3068960"/>
            <a:ext cx="93610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662608"/>
            <a:ext cx="676275" cy="65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535608"/>
            <a:ext cx="920750" cy="77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Obrázek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2630810"/>
            <a:ext cx="1656184" cy="876300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5776" y="2495872"/>
            <a:ext cx="1006475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897313"/>
            <a:ext cx="855305" cy="1115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242452"/>
            <a:ext cx="1749355" cy="914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1800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err="1" smtClean="0"/>
              <a:t>Be</a:t>
            </a:r>
            <a:r>
              <a:rPr lang="cs-CZ" sz="4000" smtClean="0"/>
              <a:t> </a:t>
            </a:r>
            <a:r>
              <a:rPr lang="cs-CZ" sz="4000" err="1" smtClean="0"/>
              <a:t>careful</a:t>
            </a:r>
            <a:r>
              <a:rPr lang="cs-CZ" sz="4000" smtClean="0"/>
              <a:t>!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2" indent="-342900">
              <a:buSzPct val="50000"/>
              <a:buFont typeface="Wingdings 2"/>
              <a:buChar char=""/>
            </a:pPr>
            <a:r>
              <a:rPr lang="cs-CZ" err="1" smtClean="0"/>
              <a:t>After</a:t>
            </a:r>
            <a:r>
              <a:rPr lang="cs-CZ" smtClean="0"/>
              <a:t> [</a:t>
            </a:r>
            <a:r>
              <a:rPr lang="cs-CZ" i="1" smtClean="0"/>
              <a:t>-s, -</a:t>
            </a:r>
            <a:r>
              <a:rPr lang="cs-CZ" i="1" err="1"/>
              <a:t>k</a:t>
            </a:r>
            <a:r>
              <a:rPr lang="cs-CZ" i="1" smtClean="0"/>
              <a:t>s, -z, -</a:t>
            </a:r>
            <a:r>
              <a:rPr lang="cs-CZ" i="1"/>
              <a:t>ʧ</a:t>
            </a:r>
            <a:r>
              <a:rPr lang="cs-CZ" i="1" smtClean="0"/>
              <a:t>, -</a:t>
            </a:r>
            <a:r>
              <a:rPr lang="cs-CZ" i="1"/>
              <a:t>ʃ</a:t>
            </a:r>
            <a:r>
              <a:rPr lang="cs-CZ" smtClean="0"/>
              <a:t>,</a:t>
            </a:r>
            <a:r>
              <a:rPr lang="cs-CZ" i="1" smtClean="0"/>
              <a:t> -</a:t>
            </a:r>
            <a:r>
              <a:rPr lang="cs-CZ" i="1"/>
              <a:t>ʤ</a:t>
            </a:r>
            <a:r>
              <a:rPr lang="cs-CZ" i="1" smtClean="0">
                <a:latin typeface="Times New Roman"/>
                <a:cs typeface="Times New Roman"/>
              </a:rPr>
              <a:t>, -</a:t>
            </a:r>
            <a:r>
              <a:rPr lang="cs-CZ" i="1"/>
              <a:t>ʒ</a:t>
            </a:r>
            <a:r>
              <a:rPr lang="cs-CZ" smtClean="0"/>
              <a:t>] 	</a:t>
            </a:r>
            <a:r>
              <a:rPr lang="cs-CZ"/>
              <a:t>	</a:t>
            </a:r>
            <a:r>
              <a:rPr lang="cs-CZ" smtClean="0"/>
              <a:t>+ </a:t>
            </a:r>
            <a:r>
              <a:rPr lang="cs-CZ" i="1" smtClean="0"/>
              <a:t>-</a:t>
            </a:r>
            <a:r>
              <a:rPr lang="cs-CZ" smtClean="0"/>
              <a:t>es</a:t>
            </a:r>
            <a:r>
              <a:rPr lang="cs-CZ" i="1" smtClean="0"/>
              <a:t> </a:t>
            </a:r>
            <a:r>
              <a:rPr lang="cs-CZ" smtClean="0"/>
              <a:t>[-</a:t>
            </a:r>
            <a:r>
              <a:rPr lang="cs-CZ" i="1" smtClean="0"/>
              <a:t>iz</a:t>
            </a:r>
            <a:r>
              <a:rPr lang="cs-CZ" smtClean="0"/>
              <a:t>]</a:t>
            </a:r>
            <a:endParaRPr lang="cs-CZ" i="1"/>
          </a:p>
          <a:p>
            <a:pPr marL="914400" lvl="2" indent="0">
              <a:buNone/>
            </a:pPr>
            <a:endParaRPr lang="cs-CZ" smtClean="0"/>
          </a:p>
          <a:p>
            <a:pPr lvl="2"/>
            <a:r>
              <a:rPr lang="cs-CZ" smtClean="0"/>
              <a:t>A bus		two bus</a:t>
            </a:r>
            <a:r>
              <a:rPr lang="cs-CZ" smtClean="0">
                <a:solidFill>
                  <a:schemeClr val="accent1"/>
                </a:solidFill>
              </a:rPr>
              <a:t>es</a:t>
            </a:r>
          </a:p>
          <a:p>
            <a:pPr lvl="2"/>
            <a:r>
              <a:rPr lang="cs-CZ" smtClean="0"/>
              <a:t>A dress		five dress</a:t>
            </a:r>
            <a:r>
              <a:rPr lang="cs-CZ" smtClean="0">
                <a:solidFill>
                  <a:schemeClr val="accent1"/>
                </a:solidFill>
              </a:rPr>
              <a:t>es</a:t>
            </a:r>
          </a:p>
          <a:p>
            <a:pPr lvl="2"/>
            <a:r>
              <a:rPr lang="cs-CZ" smtClean="0"/>
              <a:t>A brush		two brush</a:t>
            </a:r>
            <a:r>
              <a:rPr lang="cs-CZ" smtClean="0">
                <a:solidFill>
                  <a:schemeClr val="accent1"/>
                </a:solidFill>
              </a:rPr>
              <a:t>es</a:t>
            </a:r>
          </a:p>
          <a:p>
            <a:pPr lvl="2"/>
            <a:r>
              <a:rPr lang="cs-CZ" smtClean="0"/>
              <a:t>A box		three box</a:t>
            </a:r>
            <a:r>
              <a:rPr lang="cs-CZ" smtClean="0">
                <a:solidFill>
                  <a:schemeClr val="accent1"/>
                </a:solidFill>
              </a:rPr>
              <a:t>es</a:t>
            </a:r>
          </a:p>
          <a:p>
            <a:pPr lvl="2"/>
            <a:r>
              <a:rPr lang="cs-CZ" smtClean="0"/>
              <a:t>A watch  		some watch</a:t>
            </a:r>
            <a:r>
              <a:rPr lang="cs-CZ" smtClean="0">
                <a:solidFill>
                  <a:schemeClr val="accent1"/>
                </a:solidFill>
              </a:rPr>
              <a:t>es</a:t>
            </a:r>
          </a:p>
          <a:p>
            <a:pPr marL="914400" lvl="2" indent="0">
              <a:buNone/>
            </a:pPr>
            <a:r>
              <a:rPr lang="cs-CZ" smtClean="0"/>
              <a:t>	</a:t>
            </a:r>
            <a:endParaRPr lang="cs-CZ"/>
          </a:p>
        </p:txBody>
      </p:sp>
      <p:cxnSp>
        <p:nvCxnSpPr>
          <p:cNvPr id="6" name="Přímá spojnice se šipkou 5"/>
          <p:cNvCxnSpPr/>
          <p:nvPr/>
        </p:nvCxnSpPr>
        <p:spPr>
          <a:xfrm>
            <a:off x="4860032" y="1844824"/>
            <a:ext cx="100811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4645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Match the pictures and the words: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93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mtClean="0"/>
              <a:t>		 a house</a:t>
            </a:r>
          </a:p>
          <a:p>
            <a:pPr marL="0" indent="0">
              <a:buNone/>
            </a:pPr>
            <a:r>
              <a:rPr lang="cs-CZ"/>
              <a:t>	</a:t>
            </a:r>
            <a:r>
              <a:rPr lang="cs-CZ" smtClean="0"/>
              <a:t>	an apple</a:t>
            </a:r>
          </a:p>
          <a:p>
            <a:pPr marL="0" indent="0">
              <a:buNone/>
            </a:pPr>
            <a:r>
              <a:rPr lang="cs-CZ" smtClean="0"/>
              <a:t>		a car</a:t>
            </a:r>
          </a:p>
          <a:p>
            <a:pPr marL="0" indent="0">
              <a:buNone/>
            </a:pPr>
            <a:r>
              <a:rPr lang="cs-CZ"/>
              <a:t>	</a:t>
            </a:r>
            <a:r>
              <a:rPr lang="cs-CZ" smtClean="0"/>
              <a:t>	an eye</a:t>
            </a:r>
          </a:p>
          <a:p>
            <a:pPr marL="0" indent="0">
              <a:buNone/>
            </a:pPr>
            <a:r>
              <a:rPr lang="cs-CZ"/>
              <a:t>	</a:t>
            </a:r>
            <a:r>
              <a:rPr lang="cs-CZ" smtClean="0"/>
              <a:t>	four houses</a:t>
            </a:r>
          </a:p>
          <a:p>
            <a:pPr marL="0" indent="0">
              <a:buNone/>
            </a:pPr>
            <a:r>
              <a:rPr lang="cs-CZ"/>
              <a:t>	</a:t>
            </a:r>
            <a:r>
              <a:rPr lang="cs-CZ" smtClean="0"/>
              <a:t>	three apples</a:t>
            </a:r>
          </a:p>
          <a:p>
            <a:pPr marL="0" indent="0">
              <a:buNone/>
            </a:pPr>
            <a:r>
              <a:rPr lang="cs-CZ"/>
              <a:t>	</a:t>
            </a:r>
            <a:r>
              <a:rPr lang="cs-CZ" smtClean="0"/>
              <a:t>	two eyes</a:t>
            </a:r>
          </a:p>
          <a:p>
            <a:pPr marL="0" indent="0">
              <a:buNone/>
            </a:pPr>
            <a:r>
              <a:rPr lang="cs-CZ"/>
              <a:t>	</a:t>
            </a:r>
            <a:r>
              <a:rPr lang="cs-CZ" smtClean="0"/>
              <a:t>	two cars</a:t>
            </a:r>
            <a:endParaRPr lang="cs-CZ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742" y="5441090"/>
            <a:ext cx="1384548" cy="1038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2135" y="1676150"/>
            <a:ext cx="1007329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077072"/>
            <a:ext cx="1278702" cy="845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107" y="5657949"/>
            <a:ext cx="1705347" cy="745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80" y="3837332"/>
            <a:ext cx="1236910" cy="834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999" y="2562148"/>
            <a:ext cx="1270873" cy="820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5950616"/>
            <a:ext cx="1891655" cy="73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3786013"/>
            <a:ext cx="1509514" cy="885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Přímá spojnice 4"/>
          <p:cNvCxnSpPr/>
          <p:nvPr/>
        </p:nvCxnSpPr>
        <p:spPr>
          <a:xfrm flipV="1">
            <a:off x="1517872" y="5442986"/>
            <a:ext cx="800176" cy="50763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13"/>
          <p:cNvCxnSpPr/>
          <p:nvPr/>
        </p:nvCxnSpPr>
        <p:spPr>
          <a:xfrm>
            <a:off x="3475777" y="3757297"/>
            <a:ext cx="9144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14"/>
          <p:cNvCxnSpPr/>
          <p:nvPr/>
        </p:nvCxnSpPr>
        <p:spPr>
          <a:xfrm>
            <a:off x="1917960" y="1676150"/>
            <a:ext cx="514312" cy="28260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Přímá spojnice 18"/>
          <p:cNvCxnSpPr/>
          <p:nvPr/>
        </p:nvCxnSpPr>
        <p:spPr>
          <a:xfrm>
            <a:off x="3779912" y="5941255"/>
            <a:ext cx="610265" cy="178516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0" name="Přímá spojnice 19"/>
          <p:cNvCxnSpPr/>
          <p:nvPr/>
        </p:nvCxnSpPr>
        <p:spPr>
          <a:xfrm flipV="1">
            <a:off x="1917960" y="4254514"/>
            <a:ext cx="400088" cy="55295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1" name="Přímá spojnice 20"/>
          <p:cNvCxnSpPr/>
          <p:nvPr/>
        </p:nvCxnSpPr>
        <p:spPr>
          <a:xfrm>
            <a:off x="3779912" y="2468039"/>
            <a:ext cx="1152128" cy="100313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2" name="Přímá spojnice 21"/>
          <p:cNvCxnSpPr/>
          <p:nvPr/>
        </p:nvCxnSpPr>
        <p:spPr>
          <a:xfrm>
            <a:off x="4390177" y="4825292"/>
            <a:ext cx="757887" cy="33190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3" name="Přímá spojnice 22"/>
          <p:cNvCxnSpPr/>
          <p:nvPr/>
        </p:nvCxnSpPr>
        <p:spPr>
          <a:xfrm>
            <a:off x="1917960" y="2972293"/>
            <a:ext cx="416790" cy="53259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712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087 3.51526E-6 C -0.05018 -0.02729 -0.0507 -0.05458 -0.04931 -0.08025 C -0.04896 -0.08765 -0.04896 -0.09459 -0.04844 -0.10176 C -0.04844 -0.10431 -0.04844 -0.10731 -0.04827 -0.10962 C -0.04809 -0.11124 -0.04792 -0.11171 -0.04774 -0.11332 C -0.04757 -0.11702 -0.04774 -0.12119 -0.04757 -0.12512 C -0.04705 -0.14061 -0.04583 -0.16675 -0.04497 -0.1797 C -0.04445 -0.19334 -0.0441 -0.19912 -0.0434 -0.21092 C -0.04323 -0.22086 -0.04288 -0.22988 -0.04219 -0.23821 C -0.04167 -0.25185 -0.04063 -0.26665 -0.03924 -0.27706 C -0.03906 -0.28863 -0.03941 -0.27822 -0.03837 -0.28678 C -0.0375 -0.29302 -0.03768 -0.29579 -0.03681 -0.2988 C -0.03559 -0.30736 -0.03455 -0.31383 -0.03316 -0.318 C -0.03177 -0.32887 -0.03299 -0.32054 -0.0316 -0.32586 C -0.03073 -0.32979 -0.03021 -0.3358 -0.02899 -0.3395 C -0.02761 -0.34482 -0.02587 -0.34806 -0.02413 -0.35107 C -0.01511 -0.34991 -0.00677 -0.34621 0.00191 -0.34135 C 0.00312 -0.33835 0.00243 -0.3395 0.00434 -0.3395 " pathEditMode="relative" rAng="0" ptsTypes="fffffffffffffffffA">
                                      <p:cBhvr>
                                        <p:cTn id="13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" y="-175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677 -0.05158 C -0.06823 -0.04788 -0.07934 -0.04325 -0.09045 -0.03839 C -0.09878 -0.03469 -0.10781 -0.03354 -0.1158 -0.02891 C -0.13368 -0.01851 -0.1493 -0.00301 -0.16805 0.00485 C -0.175 0.0111 -0.18385 0.01063 -0.19184 0.0141 C -0.20121 0.0259 -0.22066 0.02844 -0.23281 0.03099 C -0.26059 0.04949 -0.23628 0.03469 -0.31302 0.03469 " pathEditMode="relative" ptsTypes="ffffffA">
                                      <p:cBhvr>
                                        <p:cTn id="2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61 0.0407 C 0.01788 0.03076 0.01111 0.02382 0.00399 0.01757 C -0.00226 0.0074 -0.01059 -0.00601 -0.01893 -0.01041 C -0.02379 -0.01897 -0.02882 -0.01966 -0.0349 -0.02475 C -0.05226 -0.03839 -0.06389 -0.04949 -0.08403 -0.05551 C -0.10191 -0.06707 -0.11823 -0.07077 -0.13681 -0.07817 C -0.14948 -0.08303 -0.16111 -0.0895 -0.17396 -0.09205 C -0.18542 -0.09852 -0.19722 -0.10153 -0.20938 -0.10615 C -0.21389 -0.108 -0.22327 -0.1117 -0.22327 -0.11124 C -0.24011 -0.12627 -0.25747 -0.12997 -0.27604 -0.13691 C -0.29479 -0.14454 -0.31354 -0.15241 -0.33264 -0.15958 C -0.35018 -0.16605 -0.36528 -0.17993 -0.38334 -0.18455 C -0.3908 -0.18987 -0.3974 -0.19635 -0.40452 -0.2019 C -0.41511 -0.20953 -0.43351 -0.2093 -0.4434 -0.20953 C -0.45955 -0.20606 -0.45052 -0.20745 -0.47136 -0.20745 " pathEditMode="relative" rAng="0" ptsTypes="ffffffffffffffA">
                                      <p:cBhvr>
                                        <p:cTn id="35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40" y="-125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46994E-6 C 0.01753 0.04903 0.03489 0.07378 0.06337 0.09852 C 0.06962 0.10407 0.075 0.11379 0.08142 0.11795 C 0.09375 0.12535 0.1118 0.12581 0.12326 0.12743 C 0.15469 0.14246 0.18594 0.15056 0.21805 0.15935 C 0.24201 0.17368 0.2184 0.16027 0.2816 0.16906 C 0.30312 0.1723 0.325 0.17368 0.34635 0.18201 C 0.34653 0.18201 0.42378 0.17669 0.42969 0.17553 C 0.43437 0.17438 0.43837 0.16767 0.44305 0.16605 C 0.4467 0.16212 0.45139 0.1612 0.45469 0.15611 C 0.45729 0.15171 0.45903 0.14547 0.46128 0.14061 C 0.4625 0.13714 0.46371 0.13414 0.46458 0.13044 C 0.46545 0.12743 0.46649 0.12119 0.46649 0.12142 " pathEditMode="relative" rAng="0" ptsTypes="ffffffffffffA">
                                      <p:cBhvr>
                                        <p:cTn id="46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6" y="90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 -0.02428 C -0.06459 -0.01804 -0.07327 -0.00463 -0.08386 0.00948 C -0.09306 0.02174 -0.10452 0.03238 -0.11476 0.04325 C -0.12118 0.05019 -0.12535 0.0555 -0.13316 0.05828 C -0.14184 0.06545 -0.15018 0.07285 -0.1599 0.07701 C -0.16754 0.08025 -0.17136 0.0784 -0.17969 0.08626 C -0.1875 0.09366 -0.19323 0.09436 -0.20209 0.09759 C -0.2125 0.1013 -0.22257 0.10615 -0.23316 0.10893 C -0.24705 0.11263 -0.26181 0.11216 -0.27535 0.11818 C -0.28612 0.1228 -0.2974 0.12535 -0.30782 0.13136 C -0.3198 0.1383 -0.32848 0.14662 -0.34167 0.15009 C -0.34966 0.15541 -0.3566 0.15796 -0.36546 0.15957 C -0.38629 0.17044 -0.41476 0.17322 -0.43733 0.17831 C -0.49202 0.17692 -0.54636 0.17669 -0.6007 0.17068 C -0.6066 0.16906 -0.61198 0.16698 -0.61771 0.16512 C -0.62535 0.15842 -0.63299 0.15564 -0.64167 0.15194 C -0.64844 0.14593 -0.65747 0.13668 -0.66546 0.13321 C -0.67223 0.13043 -0.68091 0.12743 -0.68664 0.12188 C -0.69532 0.11332 -0.70573 0.10199 -0.71632 0.09759 C -0.72327 0.08372 -0.73525 0.0784 -0.74306 0.06568 C -0.75296 0.04972 -0.76077 0.03053 -0.77396 0.01873 C -0.77535 0.01318 -0.77761 0.00879 -0.77969 0.0037 " pathEditMode="relative" ptsTypes="fffffffffffffffffffffA">
                                      <p:cBhvr>
                                        <p:cTn id="57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622 -0.04256 C 0.09809 -0.03284 0.1191 -0.0192 0.14097 -0.00879 C 0.16268 0.00139 0.18594 0.0074 0.20851 0.01364 C 0.25955 0.02775 0.21788 0.02035 0.2467 0.02497 C 0.27413 0.02382 0.29983 0.02058 0.32691 0.01919 C 0.35712 0.01781 0.38837 0.01896 0.41841 0.01364 C 0.43125 0.01133 0.44236 0.00208 0.45504 -0.00139 C 0.47361 -0.01943 0.44931 0.00254 0.46632 -0.00879 C 0.48299 -0.02012 0.46788 -0.01411 0.48038 -0.01827 C 0.49497 -0.03076 0.47361 -0.0118 0.48889 -0.02775 C 0.4915 -0.03053 0.4974 -0.03516 0.4974 -0.03516 C 0.5 -0.0488 0.50938 -0.06938 0.51702 -0.08025 C 0.52084 -0.10107 0.51493 -0.0747 0.52275 -0.0932 C 0.52413 -0.09667 0.52466 -0.10083 0.52552 -0.10454 C 0.52656 -0.10893 0.52917 -0.11217 0.53108 -0.11587 C 0.53195 -0.11772 0.53386 -0.12142 0.53386 -0.12142 C 0.53559 -0.13021 0.5375 -0.13367 0.54236 -0.14015 C 0.54722 -0.15333 0.5467 -0.15495 0.5467 -0.17207 " pathEditMode="relative" ptsTypes="fffffffffffffffffA">
                                      <p:cBhvr>
                                        <p:cTn id="6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451 0.01966 C -0.11423 0.02244 -0.12309 0.02845 -0.13281 0.03099 C -0.14132 0.03677 -0.15 0.04047 -0.15954 0.04232 C -0.16823 0.04626 -0.17725 0.04788 -0.18628 0.04973 C -0.25833 0.04857 -0.32534 0.04348 -0.39618 0.04047 C -0.40677 0.03816 -0.41649 0.03192 -0.42708 0.02914 C -0.43645 0.02082 -0.42534 0.0296 -0.44409 0.02359 C -0.44861 0.0222 -0.45243 0.01827 -0.45677 0.01596 C -0.46024 0.00902 -0.45833 0.01203 -0.46232 0.00671 " pathEditMode="relative" ptsTypes="ffffffffA">
                                      <p:cBhvr>
                                        <p:cTn id="79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91 -0.05851 C -0.05486 -0.06637 -0.05486 -0.07076 -0.06042 -0.07539 C -0.07847 -0.11147 -0.12118 -0.10106 -0.14774 -0.10337 C -0.16389 -0.10175 -0.17986 -0.09898 -0.1941 -0.08857 C -0.19774 -0.0858 -0.20226 -0.08487 -0.20538 -0.08094 C -0.20643 -0.07978 -0.20712 -0.07793 -0.20834 -0.07724 C -0.21094 -0.07562 -0.21667 -0.07354 -0.21667 -0.07354 C -0.22865 -0.06267 -0.23889 -0.05365 -0.24913 -0.03977 C -0.25243 -0.03538 -0.25573 -0.03099 -0.25903 -0.02659 C -0.26042 -0.02474 -0.2632 -0.02104 -0.2632 -0.02104 C -0.26649 -0.01225 -0.27136 -0.00647 -0.27448 0.00162 C -0.27518 0.00347 -0.27518 0.00555 -0.27587 0.00717 C -0.27743 0.0111 -0.28438 0.02082 -0.28438 0.02591 " pathEditMode="relative" ptsTypes="ffffffffffffA">
                                      <p:cBhvr>
                                        <p:cTn id="90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Put the words into the table:</a:t>
            </a:r>
            <a:endParaRPr lang="cs-CZ" sz="4000"/>
          </a:p>
        </p:txBody>
      </p:sp>
      <p:graphicFrame>
        <p:nvGraphicFramePr>
          <p:cNvPr id="9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5203951"/>
              </p:ext>
            </p:extLst>
          </p:nvPr>
        </p:nvGraphicFramePr>
        <p:xfrm>
          <a:off x="1115616" y="1484784"/>
          <a:ext cx="7067128" cy="10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6712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tx1"/>
                          </a:solidFill>
                        </a:rPr>
                        <a:t>boxes    badges    eyes    girls    oranges    houses    tigers    arms    songs</a:t>
                      </a:r>
                      <a:endParaRPr lang="cs-CZ" sz="32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Tabulk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2596548"/>
              </p:ext>
            </p:extLst>
          </p:nvPr>
        </p:nvGraphicFramePr>
        <p:xfrm>
          <a:off x="1547664" y="2708920"/>
          <a:ext cx="6096000" cy="3342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[z]</a:t>
                      </a:r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cs-CZ" sz="3200" b="1" kern="120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[iz]</a:t>
                      </a:r>
                      <a:endParaRPr kumimoji="0" lang="cs-CZ" sz="32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694381">
                <a:tc>
                  <a:txBody>
                    <a:bodyPr/>
                    <a:lstStyle/>
                    <a:p>
                      <a:endParaRPr lang="en-US" sz="3200" smtClean="0"/>
                    </a:p>
                    <a:p>
                      <a:endParaRPr lang="en-US" sz="320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 smtClean="0"/>
                    </a:p>
                    <a:p>
                      <a:endParaRPr lang="cs-CZ" sz="320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0718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Put the words into the table:</a:t>
            </a:r>
            <a:endParaRPr lang="cs-CZ" sz="4000"/>
          </a:p>
        </p:txBody>
      </p:sp>
      <p:graphicFrame>
        <p:nvGraphicFramePr>
          <p:cNvPr id="9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0823867"/>
              </p:ext>
            </p:extLst>
          </p:nvPr>
        </p:nvGraphicFramePr>
        <p:xfrm>
          <a:off x="1115616" y="1484784"/>
          <a:ext cx="7067128" cy="10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6712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tx1"/>
                          </a:solidFill>
                        </a:rPr>
                        <a:t>boxes    badges    eyes    girls    oranges    houses    tigers    arms    songs</a:t>
                      </a:r>
                      <a:endParaRPr lang="cs-CZ" sz="32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Tabulk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8049223"/>
              </p:ext>
            </p:extLst>
          </p:nvPr>
        </p:nvGraphicFramePr>
        <p:xfrm>
          <a:off x="1547664" y="2708920"/>
          <a:ext cx="6096000" cy="36655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[z]</a:t>
                      </a:r>
                      <a:endParaRPr lang="cs-CZ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cs-CZ" sz="3200" b="1" kern="120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[iz]</a:t>
                      </a:r>
                      <a:endParaRPr kumimoji="0" lang="cs-CZ" sz="32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694381">
                <a:tc>
                  <a:txBody>
                    <a:bodyPr/>
                    <a:lstStyle/>
                    <a:p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e</a:t>
                      </a:r>
                      <a:r>
                        <a:rPr lang="en-US" sz="3200" smtClean="0">
                          <a:solidFill>
                            <a:schemeClr val="accent1"/>
                          </a:solidFill>
                        </a:rPr>
                        <a:t>yes</a:t>
                      </a:r>
                    </a:p>
                    <a:p>
                      <a:r>
                        <a:rPr lang="en-US" sz="3200" smtClean="0">
                          <a:solidFill>
                            <a:schemeClr val="accent1"/>
                          </a:solidFill>
                        </a:rPr>
                        <a:t>girls</a:t>
                      </a:r>
                    </a:p>
                    <a:p>
                      <a:r>
                        <a:rPr lang="en-US" sz="3200" smtClean="0">
                          <a:solidFill>
                            <a:schemeClr val="accent1"/>
                          </a:solidFill>
                        </a:rPr>
                        <a:t>tigers</a:t>
                      </a:r>
                    </a:p>
                    <a:p>
                      <a:r>
                        <a:rPr lang="en-US" sz="3200" smtClean="0">
                          <a:solidFill>
                            <a:schemeClr val="accent1"/>
                          </a:solidFill>
                        </a:rPr>
                        <a:t>arms</a:t>
                      </a:r>
                    </a:p>
                    <a:p>
                      <a:r>
                        <a:rPr lang="en-US" sz="3200" smtClean="0">
                          <a:solidFill>
                            <a:schemeClr val="accent1"/>
                          </a:solidFill>
                        </a:rPr>
                        <a:t>songs</a:t>
                      </a:r>
                    </a:p>
                    <a:p>
                      <a:endParaRPr lang="en-US" sz="320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boxes</a:t>
                      </a:r>
                    </a:p>
                    <a:p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badges</a:t>
                      </a:r>
                    </a:p>
                    <a:p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oranges</a:t>
                      </a:r>
                    </a:p>
                    <a:p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houses</a:t>
                      </a:r>
                    </a:p>
                    <a:p>
                      <a:endParaRPr lang="cs-CZ" sz="3200" smtClean="0"/>
                    </a:p>
                    <a:p>
                      <a:endParaRPr lang="cs-CZ" sz="320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7143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/>
              <a:t>C</a:t>
            </a:r>
            <a:r>
              <a:rPr lang="cs-CZ" smtClean="0"/>
              <a:t>hoose 4 words from the table and make sentences: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mtClean="0"/>
              <a:t>i.e.: 1) eyes – I have got blue </a:t>
            </a:r>
            <a:r>
              <a:rPr lang="cs-CZ" smtClean="0">
                <a:solidFill>
                  <a:schemeClr val="accent1"/>
                </a:solidFill>
              </a:rPr>
              <a:t>eyes</a:t>
            </a:r>
            <a:r>
              <a:rPr lang="cs-CZ" smtClean="0"/>
              <a:t>.</a:t>
            </a:r>
          </a:p>
          <a:p>
            <a:pPr lvl="5"/>
            <a:r>
              <a:rPr lang="cs-CZ" sz="3200" smtClean="0"/>
              <a:t>or My </a:t>
            </a:r>
            <a:r>
              <a:rPr lang="cs-CZ" sz="3200" smtClean="0">
                <a:solidFill>
                  <a:schemeClr val="accent1"/>
                </a:solidFill>
              </a:rPr>
              <a:t>eyes </a:t>
            </a:r>
            <a:r>
              <a:rPr lang="cs-CZ" sz="3200" smtClean="0"/>
              <a:t>are brown.</a:t>
            </a:r>
          </a:p>
          <a:p>
            <a:pPr lvl="5"/>
            <a:r>
              <a:rPr lang="cs-CZ" sz="3200" smtClean="0"/>
              <a:t>or People use </a:t>
            </a:r>
            <a:r>
              <a:rPr lang="cs-CZ" sz="3200" smtClean="0">
                <a:solidFill>
                  <a:schemeClr val="accent1"/>
                </a:solidFill>
              </a:rPr>
              <a:t>eyes </a:t>
            </a:r>
            <a:r>
              <a:rPr lang="cs-CZ" sz="3200" smtClean="0"/>
              <a:t>to see.</a:t>
            </a:r>
            <a:endParaRPr lang="cs-CZ" sz="3200"/>
          </a:p>
        </p:txBody>
      </p:sp>
    </p:spTree>
    <p:extLst>
      <p:ext uri="{BB962C8B-B14F-4D97-AF65-F5344CB8AC3E}">
        <p14:creationId xmlns:p14="http://schemas.microsoft.com/office/powerpoint/2010/main" val="425550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se seznámí s tvořením plurálu substantiv, vyvodí pravidlo (list 2)</a:t>
            </a:r>
          </a:p>
          <a:p>
            <a:r>
              <a:rPr lang="cs-CZ" sz="2800"/>
              <a:t>se seznámí s </a:t>
            </a:r>
            <a:r>
              <a:rPr lang="cs-CZ" sz="2800" smtClean="0"/>
              <a:t>tvarem plurálu po sykavkách, procvičí výslovnost (3)</a:t>
            </a:r>
          </a:p>
          <a:p>
            <a:r>
              <a:rPr lang="cs-CZ" sz="2800" smtClean="0"/>
              <a:t>přiřadí slova a obrázky (4)</a:t>
            </a:r>
          </a:p>
          <a:p>
            <a:r>
              <a:rPr lang="cs-CZ" sz="2800" smtClean="0"/>
              <a:t>doplní </a:t>
            </a:r>
            <a:r>
              <a:rPr lang="cs-CZ" sz="2800"/>
              <a:t>tvary plurálu do tabulky dle výslovnosti, </a:t>
            </a:r>
            <a:r>
              <a:rPr lang="cs-CZ" sz="2800" smtClean="0"/>
              <a:t>přečte, zdůvodní řešení (5)</a:t>
            </a:r>
          </a:p>
          <a:p>
            <a:r>
              <a:rPr lang="cs-CZ" sz="2800" smtClean="0"/>
              <a:t>vybere z tabulky 4 slova, užije je v jednoduchých větách (7)</a:t>
            </a:r>
          </a:p>
          <a:p>
            <a:r>
              <a:rPr lang="cs-CZ" sz="2800" smtClean="0"/>
              <a:t>zpětná vazba</a:t>
            </a:r>
            <a:r>
              <a:rPr lang="cs-CZ" sz="2800"/>
              <a:t> </a:t>
            </a:r>
            <a:r>
              <a:rPr lang="cs-CZ" sz="2800" smtClean="0"/>
              <a:t>(6, 7)</a:t>
            </a:r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324658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4000" smtClean="0">
                <a:latin typeface="Times New Roman" pitchFamily="18" charset="0"/>
                <a:cs typeface="Times New Roman" pitchFamily="18" charset="0"/>
              </a:rPr>
              <a:t>Zdroje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cs-CZ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autor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Murphy, R.: English Grammar In Use, CUP, 1985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Murphy, R.: Essential Grammar In Use, CUP, 1990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Coe, N., Harrison, M., Paterson, K.:Oxford Practice Grammar Basic, OUP, 2006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www.google.cz/obrázky</a:t>
            </a:r>
          </a:p>
          <a:p>
            <a:endParaRPr lang="cs-CZ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788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260</TotalTime>
  <Words>268</Words>
  <Application>Microsoft Office PowerPoint</Application>
  <PresentationFormat>Předvádění na obrazovce (4:3)</PresentationFormat>
  <Paragraphs>64</Paragraphs>
  <Slides>9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Welcome</vt:lpstr>
      <vt:lpstr>Prezentace aplikace PowerPoint</vt:lpstr>
      <vt:lpstr>Plural Forms</vt:lpstr>
      <vt:lpstr>Be careful!</vt:lpstr>
      <vt:lpstr>Match the pictures and the words:</vt:lpstr>
      <vt:lpstr>Put the words into the table:</vt:lpstr>
      <vt:lpstr>Put the words into the table:</vt:lpstr>
      <vt:lpstr>Choose 4 words from the table and make sentences:</vt:lpstr>
      <vt:lpstr>Metodický list</vt:lpstr>
      <vt:lpstr>Prezentace aplikace PowerPoint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ZŠ</dc:creator>
  <cp:lastModifiedBy>ZŠ</cp:lastModifiedBy>
  <cp:revision>34</cp:revision>
  <dcterms:created xsi:type="dcterms:W3CDTF">2011-10-17T16:42:39Z</dcterms:created>
  <dcterms:modified xsi:type="dcterms:W3CDTF">2012-06-27T09:29:14Z</dcterms:modified>
</cp:coreProperties>
</file>