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57" r:id="rId3"/>
    <p:sldId id="258" r:id="rId4"/>
    <p:sldId id="260" r:id="rId5"/>
    <p:sldId id="261" r:id="rId6"/>
    <p:sldId id="265" r:id="rId7"/>
    <p:sldId id="259" r:id="rId8"/>
    <p:sldId id="262" r:id="rId9"/>
    <p:sldId id="264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2640B-CAE9-4AF7-9A35-EB97ADA63A24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D6AE4-283E-4C78-8799-8978DBDA638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4250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C1280-20A4-4FAD-86AC-07FE3BCB8D13}" type="slidenum">
              <a:rPr lang="cs-CZ" smtClean="0">
                <a:solidFill>
                  <a:prstClr val="black"/>
                </a:solidFill>
              </a:rPr>
              <a:pPr/>
              <a:t>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80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069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66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739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27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094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3311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90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10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57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048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315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76618-6588-41A3-933E-2A274A55ECAD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8FF2A9A-865C-419F-8616-04BC34DBB8EC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26.6.2012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338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A6_14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vyžádá jednoduchou informaci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altLang="en-US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To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Have got Present Simple Interrogative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66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cs-CZ" sz="4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To Have </a:t>
            </a:r>
            <a:r>
              <a:rPr lang="cs-CZ" sz="40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got Present Simple Interrogative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1"/>
          </p:nvPr>
        </p:nvSpPr>
        <p:spPr>
          <a:xfrm>
            <a:off x="4860032" y="1484784"/>
            <a:ext cx="4038600" cy="47811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3000" smtClean="0">
                <a:solidFill>
                  <a:schemeClr val="accent1"/>
                </a:solidFill>
              </a:rPr>
              <a:t>He</a:t>
            </a:r>
            <a:r>
              <a:rPr lang="cs-CZ" sz="3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000" smtClean="0">
                <a:solidFill>
                  <a:srgbClr val="FF66CC"/>
                </a:solidFill>
              </a:rPr>
              <a:t>has </a:t>
            </a:r>
            <a:r>
              <a:rPr lang="cs-CZ" sz="3000">
                <a:solidFill>
                  <a:srgbClr val="FF66CC"/>
                </a:solidFill>
              </a:rPr>
              <a:t>got </a:t>
            </a:r>
            <a:r>
              <a:rPr lang="cs-CZ" sz="3000" smtClean="0"/>
              <a:t>a new house.</a:t>
            </a:r>
          </a:p>
          <a:p>
            <a:pPr marL="0" indent="0">
              <a:buNone/>
            </a:pPr>
            <a:r>
              <a:rPr lang="cs-CZ" sz="3000" smtClean="0"/>
              <a:t>	</a:t>
            </a:r>
          </a:p>
          <a:p>
            <a:pPr marL="0" indent="0">
              <a:buNone/>
            </a:pPr>
            <a:r>
              <a:rPr lang="cs-CZ" sz="3000" smtClean="0"/>
              <a:t>	</a:t>
            </a:r>
            <a:r>
              <a:rPr lang="cs-CZ" sz="3000">
                <a:solidFill>
                  <a:schemeClr val="accent1"/>
                </a:solidFill>
              </a:rPr>
              <a:t>H</a:t>
            </a:r>
            <a:r>
              <a:rPr lang="cs-CZ" sz="3000" smtClean="0">
                <a:solidFill>
                  <a:schemeClr val="accent1"/>
                </a:solidFill>
              </a:rPr>
              <a:t>e</a:t>
            </a:r>
            <a:r>
              <a:rPr lang="cs-CZ" sz="3000" smtClean="0"/>
              <a:t>	</a:t>
            </a:r>
            <a:r>
              <a:rPr lang="cs-CZ" sz="3000" smtClean="0">
                <a:sym typeface="Wingdings"/>
              </a:rPr>
              <a:t></a:t>
            </a:r>
            <a:r>
              <a:rPr lang="cs-CZ" sz="3000" smtClean="0"/>
              <a:t>	</a:t>
            </a:r>
            <a:r>
              <a:rPr lang="cs-CZ" sz="3000">
                <a:solidFill>
                  <a:srgbClr val="FF66CC"/>
                </a:solidFill>
              </a:rPr>
              <a:t>h</a:t>
            </a:r>
            <a:r>
              <a:rPr lang="cs-CZ" sz="3000" smtClean="0">
                <a:solidFill>
                  <a:srgbClr val="FF66CC"/>
                </a:solidFill>
              </a:rPr>
              <a:t>e</a:t>
            </a:r>
            <a:endParaRPr lang="cs-CZ" sz="300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cs-CZ" sz="3000"/>
              <a:t>	</a:t>
            </a:r>
            <a:r>
              <a:rPr lang="cs-CZ" sz="3000" smtClean="0">
                <a:solidFill>
                  <a:schemeClr val="accent1"/>
                </a:solidFill>
              </a:rPr>
              <a:t>Has</a:t>
            </a:r>
            <a:r>
              <a:rPr lang="cs-CZ" sz="3000" smtClean="0"/>
              <a:t>	</a:t>
            </a:r>
            <a:r>
              <a:rPr lang="cs-CZ" sz="3000" smtClean="0">
                <a:sym typeface="Wingdings"/>
              </a:rPr>
              <a:t></a:t>
            </a:r>
            <a:r>
              <a:rPr lang="cs-CZ" sz="3000" smtClean="0"/>
              <a:t>	</a:t>
            </a:r>
            <a:r>
              <a:rPr lang="cs-CZ" sz="3000" smtClean="0">
                <a:solidFill>
                  <a:srgbClr val="FF66CC"/>
                </a:solidFill>
              </a:rPr>
              <a:t>has</a:t>
            </a:r>
            <a:endParaRPr lang="cs-CZ" sz="300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cs-CZ" sz="3000" smtClean="0"/>
              <a:t>	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chemeClr val="accent1"/>
                </a:solidFill>
              </a:rPr>
              <a:t>Has</a:t>
            </a:r>
            <a:r>
              <a:rPr lang="cs-CZ" sz="3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000" smtClean="0">
                <a:solidFill>
                  <a:srgbClr val="FF66CC"/>
                </a:solidFill>
              </a:rPr>
              <a:t>he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3000">
                <a:solidFill>
                  <a:srgbClr val="FF66CC"/>
                </a:solidFill>
              </a:rPr>
              <a:t>got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3000" smtClean="0"/>
              <a:t>a new house?</a:t>
            </a:r>
          </a:p>
          <a:p>
            <a:pPr marL="0" indent="0">
              <a:buNone/>
            </a:pPr>
            <a:r>
              <a:rPr lang="cs-CZ" sz="3000"/>
              <a:t>	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Yes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he has.</a:t>
            </a:r>
            <a:endParaRPr lang="cs-CZ" sz="300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	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No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he hasn´t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" name="Zástupný symbol pro obsah 1"/>
          <p:cNvSpPr>
            <a:spLocks noGrp="1"/>
          </p:cNvSpPr>
          <p:nvPr>
            <p:ph sz="half" idx="2"/>
          </p:nvPr>
        </p:nvSpPr>
        <p:spPr>
          <a:xfrm>
            <a:off x="123912" y="1484784"/>
            <a:ext cx="4536504" cy="4925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3000" smtClean="0">
                <a:solidFill>
                  <a:schemeClr val="accent1"/>
                </a:solidFill>
              </a:rPr>
              <a:t>I</a:t>
            </a:r>
            <a:r>
              <a:rPr lang="cs-CZ" sz="3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000" smtClean="0">
                <a:solidFill>
                  <a:srgbClr val="FF66CC"/>
                </a:solidFill>
              </a:rPr>
              <a:t>have </a:t>
            </a:r>
            <a:r>
              <a:rPr lang="cs-CZ" sz="3000">
                <a:solidFill>
                  <a:srgbClr val="FF66CC"/>
                </a:solidFill>
              </a:rPr>
              <a:t>got </a:t>
            </a:r>
            <a:r>
              <a:rPr lang="cs-CZ" sz="3000"/>
              <a:t>a new house.</a:t>
            </a:r>
          </a:p>
          <a:p>
            <a:pPr marL="0" indent="0">
              <a:buNone/>
            </a:pPr>
            <a:r>
              <a:rPr lang="cs-CZ" sz="3000"/>
              <a:t>	</a:t>
            </a:r>
          </a:p>
          <a:p>
            <a:pPr marL="0" indent="0">
              <a:buNone/>
            </a:pPr>
            <a:r>
              <a:rPr lang="cs-CZ" sz="3000"/>
              <a:t>	</a:t>
            </a:r>
            <a:r>
              <a:rPr lang="cs-CZ" sz="3000" smtClean="0">
                <a:solidFill>
                  <a:schemeClr val="accent1"/>
                </a:solidFill>
              </a:rPr>
              <a:t>I</a:t>
            </a:r>
            <a:r>
              <a:rPr lang="cs-CZ" sz="3000"/>
              <a:t>	</a:t>
            </a:r>
            <a:r>
              <a:rPr lang="cs-CZ" sz="3000">
                <a:sym typeface="Wingdings"/>
              </a:rPr>
              <a:t></a:t>
            </a:r>
            <a:r>
              <a:rPr lang="cs-CZ" sz="3000"/>
              <a:t>	</a:t>
            </a:r>
            <a:r>
              <a:rPr lang="cs-CZ" sz="3000" smtClean="0">
                <a:solidFill>
                  <a:srgbClr val="FF66CC"/>
                </a:solidFill>
              </a:rPr>
              <a:t>you</a:t>
            </a:r>
            <a:endParaRPr lang="cs-CZ" sz="300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cs-CZ" sz="3000"/>
              <a:t>	</a:t>
            </a:r>
            <a:r>
              <a:rPr lang="cs-CZ" sz="3000" smtClean="0">
                <a:solidFill>
                  <a:schemeClr val="accent1"/>
                </a:solidFill>
              </a:rPr>
              <a:t>Have</a:t>
            </a:r>
            <a:r>
              <a:rPr lang="cs-CZ" sz="3000"/>
              <a:t>	</a:t>
            </a:r>
            <a:r>
              <a:rPr lang="cs-CZ" sz="3000">
                <a:sym typeface="Wingdings"/>
              </a:rPr>
              <a:t></a:t>
            </a:r>
            <a:r>
              <a:rPr lang="cs-CZ" sz="3000"/>
              <a:t>	</a:t>
            </a:r>
            <a:r>
              <a:rPr lang="cs-CZ" sz="3000" smtClean="0">
                <a:solidFill>
                  <a:srgbClr val="FF66CC"/>
                </a:solidFill>
              </a:rPr>
              <a:t>have</a:t>
            </a:r>
            <a:endParaRPr lang="cs-CZ" sz="300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cs-CZ" sz="3000"/>
              <a:t>	</a:t>
            </a:r>
            <a:endParaRPr lang="cs-CZ" sz="3000" smtClean="0"/>
          </a:p>
          <a:p>
            <a:pPr marL="0" indent="0">
              <a:buNone/>
            </a:pPr>
            <a:r>
              <a:rPr lang="cs-CZ" sz="3000" smtClean="0">
                <a:solidFill>
                  <a:schemeClr val="accent1"/>
                </a:solidFill>
              </a:rPr>
              <a:t>Have</a:t>
            </a:r>
            <a:r>
              <a:rPr lang="cs-CZ" sz="3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000" smtClean="0">
                <a:solidFill>
                  <a:srgbClr val="FF66CC"/>
                </a:solidFill>
              </a:rPr>
              <a:t>you got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3000"/>
              <a:t>a new </a:t>
            </a:r>
            <a:r>
              <a:rPr lang="cs-CZ" sz="3000" smtClean="0"/>
              <a:t>house</a:t>
            </a:r>
            <a:r>
              <a:rPr lang="cs-CZ" sz="3000"/>
              <a:t>?</a:t>
            </a:r>
          </a:p>
          <a:p>
            <a:pPr marL="0" indent="0">
              <a:buNone/>
            </a:pPr>
            <a:r>
              <a:rPr lang="cs-CZ" sz="3000"/>
              <a:t>	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Yes, 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I have.</a:t>
            </a:r>
            <a:endParaRPr lang="cs-CZ" sz="300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	No, 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</a:rPr>
              <a:t>I haven´t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cs-CZ" sz="3000"/>
          </a:p>
        </p:txBody>
      </p:sp>
      <p:cxnSp>
        <p:nvCxnSpPr>
          <p:cNvPr id="3" name="Přímá spojnice se šipkou 2"/>
          <p:cNvCxnSpPr/>
          <p:nvPr/>
        </p:nvCxnSpPr>
        <p:spPr>
          <a:xfrm>
            <a:off x="1564072" y="4077072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Přímá spojnice se šipkou 5"/>
          <p:cNvCxnSpPr/>
          <p:nvPr/>
        </p:nvCxnSpPr>
        <p:spPr>
          <a:xfrm>
            <a:off x="5868144" y="4077072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17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Change the sentences into questions: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281339"/>
          </a:xfrm>
        </p:spPr>
        <p:txBody>
          <a:bodyPr>
            <a:normAutofit/>
          </a:bodyPr>
          <a:lstStyle/>
          <a:p>
            <a:r>
              <a:rPr lang="cs-CZ"/>
              <a:t>I have got two dogs and four cats.</a:t>
            </a:r>
          </a:p>
          <a:p>
            <a:r>
              <a:rPr lang="cs-CZ" smtClean="0"/>
              <a:t>She </a:t>
            </a:r>
            <a:r>
              <a:rPr lang="cs-CZ"/>
              <a:t>has got a headache.</a:t>
            </a:r>
          </a:p>
          <a:p>
            <a:r>
              <a:rPr lang="cs-CZ"/>
              <a:t>A spider has got eight legs.</a:t>
            </a:r>
          </a:p>
          <a:p>
            <a:r>
              <a:rPr lang="cs-CZ"/>
              <a:t>Most cars have got four wheels.</a:t>
            </a:r>
          </a:p>
          <a:p>
            <a:r>
              <a:rPr lang="cs-CZ" smtClean="0"/>
              <a:t>They </a:t>
            </a:r>
            <a:r>
              <a:rPr lang="cs-CZ"/>
              <a:t>have got a lot of troubles.</a:t>
            </a:r>
          </a:p>
          <a:p>
            <a:r>
              <a:rPr lang="cs-CZ" smtClean="0"/>
              <a:t>We </a:t>
            </a:r>
            <a:r>
              <a:rPr lang="cs-CZ"/>
              <a:t>have got an umbrella.</a:t>
            </a:r>
          </a:p>
        </p:txBody>
      </p:sp>
    </p:spTree>
    <p:extLst>
      <p:ext uri="{BB962C8B-B14F-4D97-AF65-F5344CB8AC3E}">
        <p14:creationId xmlns:p14="http://schemas.microsoft.com/office/powerpoint/2010/main" val="31767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Change the sentences into questions: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281339"/>
          </a:xfrm>
        </p:spPr>
        <p:txBody>
          <a:bodyPr>
            <a:normAutofit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Have you got any dogs </a:t>
            </a:r>
            <a:r>
              <a:rPr lang="cs-CZ">
                <a:solidFill>
                  <a:schemeClr val="accent1"/>
                </a:solidFill>
              </a:rPr>
              <a:t>and </a:t>
            </a:r>
            <a:r>
              <a:rPr lang="cs-CZ" smtClean="0">
                <a:solidFill>
                  <a:schemeClr val="accent1"/>
                </a:solidFill>
              </a:rPr>
              <a:t>cats?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Has she got </a:t>
            </a:r>
            <a:r>
              <a:rPr lang="cs-CZ">
                <a:solidFill>
                  <a:schemeClr val="accent1"/>
                </a:solidFill>
              </a:rPr>
              <a:t>a </a:t>
            </a:r>
            <a:r>
              <a:rPr lang="cs-CZ" smtClean="0">
                <a:solidFill>
                  <a:schemeClr val="accent1"/>
                </a:solidFill>
              </a:rPr>
              <a:t>headache?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Has a </a:t>
            </a:r>
            <a:r>
              <a:rPr lang="cs-CZ">
                <a:solidFill>
                  <a:schemeClr val="accent1"/>
                </a:solidFill>
              </a:rPr>
              <a:t>spider </a:t>
            </a:r>
            <a:r>
              <a:rPr lang="cs-CZ" smtClean="0">
                <a:solidFill>
                  <a:schemeClr val="accent1"/>
                </a:solidFill>
              </a:rPr>
              <a:t>got </a:t>
            </a:r>
            <a:r>
              <a:rPr lang="cs-CZ">
                <a:solidFill>
                  <a:schemeClr val="accent1"/>
                </a:solidFill>
              </a:rPr>
              <a:t>eight </a:t>
            </a:r>
            <a:r>
              <a:rPr lang="cs-CZ" smtClean="0">
                <a:solidFill>
                  <a:schemeClr val="accent1"/>
                </a:solidFill>
              </a:rPr>
              <a:t>legs?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Have cars got </a:t>
            </a:r>
            <a:r>
              <a:rPr lang="cs-CZ">
                <a:solidFill>
                  <a:schemeClr val="accent1"/>
                </a:solidFill>
              </a:rPr>
              <a:t>four </a:t>
            </a:r>
            <a:r>
              <a:rPr lang="cs-CZ" smtClean="0">
                <a:solidFill>
                  <a:schemeClr val="accent1"/>
                </a:solidFill>
              </a:rPr>
              <a:t>wheels?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Have they got </a:t>
            </a:r>
            <a:r>
              <a:rPr lang="cs-CZ">
                <a:solidFill>
                  <a:schemeClr val="accent1"/>
                </a:solidFill>
              </a:rPr>
              <a:t>a lot of </a:t>
            </a:r>
            <a:r>
              <a:rPr lang="cs-CZ" smtClean="0">
                <a:solidFill>
                  <a:schemeClr val="accent1"/>
                </a:solidFill>
              </a:rPr>
              <a:t>troubles?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Have you got </a:t>
            </a:r>
            <a:r>
              <a:rPr lang="cs-CZ">
                <a:solidFill>
                  <a:schemeClr val="accent1"/>
                </a:solidFill>
              </a:rPr>
              <a:t>an </a:t>
            </a:r>
            <a:r>
              <a:rPr lang="cs-CZ" smtClean="0">
                <a:solidFill>
                  <a:schemeClr val="accent1"/>
                </a:solidFill>
              </a:rPr>
              <a:t>umbrella?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53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the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232665"/>
            <a:ext cx="8229600" cy="5040560"/>
          </a:xfrm>
        </p:spPr>
        <p:txBody>
          <a:bodyPr>
            <a:normAutofit/>
          </a:bodyPr>
          <a:lstStyle/>
          <a:p>
            <a:r>
              <a:rPr lang="cs-CZ" smtClean="0"/>
              <a:t>Have your parents got a house?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What pet have you got at home?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Has your mum got long hair?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Where have the doctors got their patients?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What friend has Tom the cat got?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1331640" y="1754748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Yes, they have. / No, they haven´t.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366879" y="2797532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I´ve got a cat / a dog / a hamster…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367015" y="3861048"/>
            <a:ext cx="5364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Yes, she has. / No, she hasn´t.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475656" y="493681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They have got them in the hospital. 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547664" y="5980837"/>
            <a:ext cx="5292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He has got Jerry the mouse.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98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the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(she / a pet)</a:t>
            </a:r>
          </a:p>
          <a:p>
            <a:r>
              <a:rPr lang="cs-CZ" smtClean="0"/>
              <a:t>(you / any brothers or sisters)</a:t>
            </a:r>
          </a:p>
          <a:p>
            <a:r>
              <a:rPr lang="cs-CZ" smtClean="0"/>
              <a:t>(your parents / a car)</a:t>
            </a:r>
          </a:p>
          <a:p>
            <a:r>
              <a:rPr lang="cs-CZ" smtClean="0"/>
              <a:t>(how many / books / they)</a:t>
            </a:r>
          </a:p>
          <a:p>
            <a:r>
              <a:rPr lang="cs-CZ" smtClean="0"/>
              <a:t>(what sort of / CDs / Tom)</a:t>
            </a:r>
          </a:p>
          <a:p>
            <a:r>
              <a:rPr lang="cs-CZ" smtClean="0"/>
              <a:t>(our friends / any money)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984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the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Has she got a pet?</a:t>
            </a:r>
          </a:p>
          <a:p>
            <a:r>
              <a:rPr lang="cs-CZ" smtClean="0">
                <a:solidFill>
                  <a:schemeClr val="accent1"/>
                </a:solidFill>
              </a:rPr>
              <a:t>Have you got any brothers or sisters?</a:t>
            </a:r>
          </a:p>
          <a:p>
            <a:r>
              <a:rPr lang="cs-CZ" smtClean="0">
                <a:solidFill>
                  <a:schemeClr val="accent1"/>
                </a:solidFill>
              </a:rPr>
              <a:t>Have your parents got a car?</a:t>
            </a:r>
          </a:p>
          <a:p>
            <a:r>
              <a:rPr lang="cs-CZ" smtClean="0">
                <a:solidFill>
                  <a:schemeClr val="accent1"/>
                </a:solidFill>
              </a:rPr>
              <a:t>How many books have they got?</a:t>
            </a:r>
          </a:p>
          <a:p>
            <a:r>
              <a:rPr lang="cs-CZ" smtClean="0">
                <a:solidFill>
                  <a:schemeClr val="accent1"/>
                </a:solidFill>
              </a:rPr>
              <a:t>What sort of CDs has Tom got?</a:t>
            </a:r>
          </a:p>
          <a:p>
            <a:r>
              <a:rPr lang="cs-CZ" smtClean="0">
                <a:solidFill>
                  <a:schemeClr val="accent1"/>
                </a:solidFill>
              </a:rPr>
              <a:t>Have our friends got any money?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0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tvoření otázky a krátké odpovědi u slovesa mít v přít. čase (list 2)</a:t>
            </a:r>
          </a:p>
          <a:p>
            <a:r>
              <a:rPr lang="cs-CZ" sz="2800" smtClean="0"/>
              <a:t>změní oznamovací věty na zjišťovací otázky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odpoví na otázky (5)</a:t>
            </a:r>
            <a:endParaRPr lang="cs-CZ" sz="2800" smtClean="0"/>
          </a:p>
          <a:p>
            <a:r>
              <a:rPr lang="cs-CZ" sz="2800" smtClean="0"/>
              <a:t>vytvoří </a:t>
            </a:r>
            <a:r>
              <a:rPr lang="cs-CZ" sz="2800"/>
              <a:t>otázky dle indicií </a:t>
            </a:r>
            <a:r>
              <a:rPr lang="cs-CZ" sz="2800" smtClean="0"/>
              <a:t>(6)</a:t>
            </a:r>
            <a:endParaRPr lang="cs-CZ" sz="2800" smtClean="0"/>
          </a:p>
          <a:p>
            <a:r>
              <a:rPr lang="cs-CZ" sz="2800"/>
              <a:t>zpětná vazba, </a:t>
            </a:r>
            <a:r>
              <a:rPr lang="cs-CZ" sz="2800" smtClean="0"/>
              <a:t>čte, procvičí výslovnost (4</a:t>
            </a:r>
            <a:r>
              <a:rPr lang="cs-CZ" sz="2800"/>
              <a:t>, </a:t>
            </a:r>
            <a:r>
              <a:rPr lang="cs-CZ" sz="2800" smtClean="0"/>
              <a:t>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05541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511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 present +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142</TotalTime>
  <Words>350</Words>
  <Application>Microsoft Office PowerPoint</Application>
  <PresentationFormat>Předvádění na obrazovce (4:3)</PresentationFormat>
  <Paragraphs>70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Welcome</vt:lpstr>
      <vt:lpstr>be present +</vt:lpstr>
      <vt:lpstr>Prezentace aplikace PowerPoint</vt:lpstr>
      <vt:lpstr>To Have got Present Simple Interrogative</vt:lpstr>
      <vt:lpstr>Change the sentences into questions:</vt:lpstr>
      <vt:lpstr>Change the sentences into questions:</vt:lpstr>
      <vt:lpstr>Answer the questions:</vt:lpstr>
      <vt:lpstr>Create the questions:</vt:lpstr>
      <vt:lpstr>Create the questions: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9</cp:revision>
  <dcterms:created xsi:type="dcterms:W3CDTF">2011-11-11T16:37:06Z</dcterms:created>
  <dcterms:modified xsi:type="dcterms:W3CDTF">2012-06-26T10:04:05Z</dcterms:modified>
</cp:coreProperties>
</file>