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6" r:id="rId4"/>
    <p:sldId id="257" r:id="rId5"/>
    <p:sldId id="258" r:id="rId6"/>
    <p:sldId id="259" r:id="rId7"/>
    <p:sldId id="260" r:id="rId8"/>
    <p:sldId id="261" r:id="rId9"/>
    <p:sldId id="267" r:id="rId10"/>
    <p:sldId id="262" r:id="rId11"/>
    <p:sldId id="268" r:id="rId12"/>
    <p:sldId id="263" r:id="rId13"/>
    <p:sldId id="269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96D13-647B-4B50-BB63-03AE7749847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E262BBC-C2B5-4DA0-B9C5-52719DB2CFBA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A6_20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Revision of the Year 6</a:t>
            </a:r>
            <a:b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 </a:t>
            </a:r>
            <a: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(Present Simple,  To Be, To Have got, Determinants)</a:t>
            </a:r>
            <a:b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0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the verb BE or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GOT</a:t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(make true sentences):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My </a:t>
            </a:r>
            <a:r>
              <a:rPr lang="cs-CZ" smtClean="0"/>
              <a:t>mother ___________ three </a:t>
            </a:r>
            <a:r>
              <a:rPr lang="cs-CZ"/>
              <a:t>dogs.</a:t>
            </a:r>
          </a:p>
          <a:p>
            <a:pPr lvl="0"/>
            <a:r>
              <a:rPr lang="cs-CZ"/>
              <a:t>New </a:t>
            </a:r>
            <a:r>
              <a:rPr lang="cs-CZ" smtClean="0"/>
              <a:t>York _________ in </a:t>
            </a:r>
            <a:r>
              <a:rPr lang="cs-CZ"/>
              <a:t>Egypt.</a:t>
            </a:r>
          </a:p>
          <a:p>
            <a:pPr lvl="0"/>
            <a:r>
              <a:rPr lang="cs-CZ" smtClean="0"/>
              <a:t>We ___________ Englishmen.</a:t>
            </a:r>
            <a:endParaRPr lang="cs-CZ"/>
          </a:p>
          <a:p>
            <a:pPr lvl="0"/>
            <a:r>
              <a:rPr lang="cs-CZ"/>
              <a:t>My </a:t>
            </a:r>
            <a:r>
              <a:rPr lang="cs-CZ" smtClean="0"/>
              <a:t>bag ________ big</a:t>
            </a:r>
            <a:r>
              <a:rPr lang="cs-CZ"/>
              <a:t>.</a:t>
            </a:r>
          </a:p>
          <a:p>
            <a:r>
              <a:rPr lang="cs-CZ" smtClean="0"/>
              <a:t>I __________ small.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980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the verb BE or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GOT</a:t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(make true sentences):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My </a:t>
            </a:r>
            <a:r>
              <a:rPr lang="cs-CZ" smtClean="0"/>
              <a:t>mother </a:t>
            </a:r>
            <a:r>
              <a:rPr lang="cs-CZ" smtClean="0">
                <a:solidFill>
                  <a:schemeClr val="accent1"/>
                </a:solidFill>
              </a:rPr>
              <a:t>has got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/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hasn´t </a:t>
            </a:r>
            <a:r>
              <a:rPr lang="cs-CZ">
                <a:solidFill>
                  <a:schemeClr val="accent1"/>
                </a:solidFill>
              </a:rPr>
              <a:t>got</a:t>
            </a:r>
            <a:r>
              <a:rPr lang="cs-CZ"/>
              <a:t> three dogs.</a:t>
            </a:r>
          </a:p>
          <a:p>
            <a:pPr lvl="0"/>
            <a:r>
              <a:rPr lang="cs-CZ"/>
              <a:t>New </a:t>
            </a:r>
            <a:r>
              <a:rPr lang="cs-CZ" smtClean="0"/>
              <a:t>York </a:t>
            </a:r>
            <a:r>
              <a:rPr lang="cs-CZ" smtClean="0">
                <a:solidFill>
                  <a:schemeClr val="accent1"/>
                </a:solidFill>
              </a:rPr>
              <a:t>isn´t</a:t>
            </a:r>
            <a:r>
              <a:rPr lang="cs-CZ" smtClean="0"/>
              <a:t> in </a:t>
            </a:r>
            <a:r>
              <a:rPr lang="cs-CZ"/>
              <a:t>Egypt.</a:t>
            </a:r>
          </a:p>
          <a:p>
            <a:pPr lvl="0"/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aren´t </a:t>
            </a:r>
            <a:r>
              <a:rPr lang="cs-CZ" smtClean="0"/>
              <a:t>Englishmen.</a:t>
            </a:r>
            <a:endParaRPr lang="cs-CZ"/>
          </a:p>
          <a:p>
            <a:pPr lvl="0"/>
            <a:r>
              <a:rPr lang="cs-CZ"/>
              <a:t>My </a:t>
            </a:r>
            <a:r>
              <a:rPr lang="cs-CZ" smtClean="0"/>
              <a:t>bag </a:t>
            </a:r>
            <a:r>
              <a:rPr lang="cs-CZ" smtClean="0">
                <a:solidFill>
                  <a:schemeClr val="accent1"/>
                </a:solidFill>
              </a:rPr>
              <a:t>is / isn´t </a:t>
            </a:r>
            <a:r>
              <a:rPr lang="cs-CZ" smtClean="0"/>
              <a:t>big</a:t>
            </a:r>
            <a:r>
              <a:rPr lang="cs-CZ"/>
              <a:t>.</a:t>
            </a:r>
          </a:p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am / am not</a:t>
            </a:r>
            <a:r>
              <a:rPr lang="cs-CZ" smtClean="0"/>
              <a:t> small.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12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/>
              <a:t>Have you got a cat?</a:t>
            </a:r>
          </a:p>
          <a:p>
            <a:r>
              <a:rPr lang="cs-CZ"/>
              <a:t> </a:t>
            </a:r>
          </a:p>
          <a:p>
            <a:pPr lvl="0"/>
            <a:r>
              <a:rPr lang="cs-CZ"/>
              <a:t>How are you today?</a:t>
            </a:r>
          </a:p>
          <a:p>
            <a:r>
              <a:rPr lang="cs-CZ"/>
              <a:t> </a:t>
            </a:r>
          </a:p>
          <a:p>
            <a:pPr lvl="0"/>
            <a:r>
              <a:rPr lang="cs-CZ"/>
              <a:t>Are you a girl?</a:t>
            </a:r>
          </a:p>
          <a:p>
            <a:r>
              <a:rPr lang="cs-CZ"/>
              <a:t> </a:t>
            </a:r>
          </a:p>
          <a:p>
            <a:pPr lvl="0"/>
            <a:r>
              <a:rPr lang="cs-CZ"/>
              <a:t>What´s your mother´s name?</a:t>
            </a:r>
          </a:p>
          <a:p>
            <a:r>
              <a:rPr lang="cs-CZ"/>
              <a:t> </a:t>
            </a:r>
          </a:p>
          <a:p>
            <a:pPr marL="0" indent="0">
              <a:buNone/>
            </a:pP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27584" y="206084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Yes, I have. / No, I haven´t.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27584" y="3140968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I´m fine.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27584" y="422108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Yes, I am. / No, I´m not.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27584" y="5445224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Her name is </a:t>
            </a:r>
            <a:r>
              <a:rPr lang="en-US" sz="3200" smtClean="0">
                <a:solidFill>
                  <a:schemeClr val="accent1"/>
                </a:solidFill>
              </a:rPr>
              <a:t>“</a:t>
            </a:r>
            <a:r>
              <a:rPr lang="cs-CZ" sz="3200" smtClean="0">
                <a:solidFill>
                  <a:schemeClr val="accent1"/>
                </a:solidFill>
              </a:rPr>
              <a:t>Jane Doe</a:t>
            </a:r>
            <a:r>
              <a:rPr lang="en-US" sz="3200" smtClean="0">
                <a:solidFill>
                  <a:schemeClr val="accent1"/>
                </a:solidFill>
              </a:rPr>
              <a:t>”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7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56" y="1268760"/>
            <a:ext cx="9144000" cy="55892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3300" smtClean="0"/>
              <a:t>Žák:</a:t>
            </a:r>
          </a:p>
          <a:p>
            <a:r>
              <a:rPr lang="cs-CZ" sz="3300" smtClean="0"/>
              <a:t>opraví chyby v běžných frázích (list 2)</a:t>
            </a:r>
          </a:p>
          <a:p>
            <a:r>
              <a:rPr lang="cs-CZ" sz="3300"/>
              <a:t>doplní vhodný tvar </a:t>
            </a:r>
            <a:r>
              <a:rPr lang="cs-CZ" sz="3300" smtClean="0"/>
              <a:t>ukaz. zájmene (</a:t>
            </a:r>
            <a:r>
              <a:rPr lang="cs-CZ" sz="3300">
                <a:sym typeface="Wingdings 3"/>
              </a:rPr>
              <a:t> </a:t>
            </a:r>
            <a:r>
              <a:rPr lang="cs-CZ" sz="3300" smtClean="0"/>
              <a:t>blízké, </a:t>
            </a:r>
            <a:r>
              <a:rPr lang="cs-CZ" sz="3300">
                <a:sym typeface="Wingdings 3"/>
              </a:rPr>
              <a:t> </a:t>
            </a:r>
            <a:r>
              <a:rPr lang="cs-CZ" sz="3300"/>
              <a:t>vzdálené předměty) </a:t>
            </a:r>
            <a:r>
              <a:rPr lang="cs-CZ" sz="3300" smtClean="0"/>
              <a:t>(</a:t>
            </a:r>
            <a:r>
              <a:rPr lang="cs-CZ" sz="3300"/>
              <a:t>4)</a:t>
            </a:r>
          </a:p>
          <a:p>
            <a:r>
              <a:rPr lang="cs-CZ" sz="3300" smtClean="0"/>
              <a:t>přeloží </a:t>
            </a:r>
            <a:r>
              <a:rPr lang="cs-CZ" sz="3300"/>
              <a:t>dané výrazy, užije </a:t>
            </a:r>
            <a:r>
              <a:rPr lang="cs-CZ" sz="3300" smtClean="0"/>
              <a:t>osvojenou </a:t>
            </a:r>
            <a:r>
              <a:rPr lang="cs-CZ" sz="3300"/>
              <a:t>zákl. slovní </a:t>
            </a:r>
            <a:r>
              <a:rPr lang="cs-CZ" sz="3300" smtClean="0"/>
              <a:t>zásobu </a:t>
            </a:r>
            <a:r>
              <a:rPr lang="cs-CZ" sz="3300" smtClean="0"/>
              <a:t/>
            </a:r>
            <a:br>
              <a:rPr lang="cs-CZ" sz="3300" smtClean="0"/>
            </a:br>
            <a:r>
              <a:rPr lang="cs-CZ" sz="3300" smtClean="0"/>
              <a:t>a </a:t>
            </a:r>
            <a:r>
              <a:rPr lang="cs-CZ" sz="3300" smtClean="0"/>
              <a:t>gramatiku (členy, sloveso být) (6)</a:t>
            </a:r>
          </a:p>
          <a:p>
            <a:r>
              <a:rPr lang="cs-CZ" sz="3300" smtClean="0"/>
              <a:t>vytvoří kladnou a zápornou větu v přít. čase prostém </a:t>
            </a:r>
            <a:r>
              <a:rPr lang="cs-CZ" sz="3300" smtClean="0"/>
              <a:t/>
            </a:r>
            <a:br>
              <a:rPr lang="cs-CZ" sz="3300" smtClean="0"/>
            </a:br>
            <a:r>
              <a:rPr lang="cs-CZ" sz="3300" smtClean="0"/>
              <a:t>dle </a:t>
            </a:r>
            <a:r>
              <a:rPr lang="cs-CZ" sz="3300" smtClean="0"/>
              <a:t>indicií (7)</a:t>
            </a:r>
          </a:p>
          <a:p>
            <a:r>
              <a:rPr lang="cs-CZ" sz="3300"/>
              <a:t>převede oznamovací věty do záporu a do otázek (8</a:t>
            </a:r>
            <a:r>
              <a:rPr lang="cs-CZ" sz="3300" smtClean="0"/>
              <a:t>)</a:t>
            </a:r>
          </a:p>
          <a:p>
            <a:r>
              <a:rPr lang="cs-CZ" sz="3300" smtClean="0"/>
              <a:t>tvoří pravdivé věty se slovesy být / mít dle smyslu (10)</a:t>
            </a:r>
            <a:endParaRPr lang="cs-CZ" sz="3300"/>
          </a:p>
          <a:p>
            <a:r>
              <a:rPr lang="cs-CZ" sz="3300" smtClean="0"/>
              <a:t>zpětná </a:t>
            </a:r>
            <a:r>
              <a:rPr lang="cs-CZ" sz="3300"/>
              <a:t>vazba, čte a překládá </a:t>
            </a:r>
            <a:r>
              <a:rPr lang="cs-CZ" sz="3300" smtClean="0"/>
              <a:t>(3, 5, 9, 11)</a:t>
            </a:r>
          </a:p>
          <a:p>
            <a:r>
              <a:rPr lang="cs-CZ" sz="3300" smtClean="0"/>
              <a:t>odpoví na otázky dle sebe (12); </a:t>
            </a:r>
            <a:r>
              <a:rPr lang="cs-CZ" sz="2400" smtClean="0"/>
              <a:t>pozn.: „Jane Doe“ je angl. výraz pro neznámou ženu; žák doplní jméno z vlastní rodiny</a:t>
            </a:r>
          </a:p>
          <a:p>
            <a:r>
              <a:rPr lang="cs-CZ" sz="3300" smtClean="0"/>
              <a:t>hodnocení </a:t>
            </a:r>
            <a:r>
              <a:rPr lang="cs-CZ" sz="3300"/>
              <a:t>práce žáků, hodiny</a:t>
            </a:r>
            <a:endParaRPr lang="cs-CZ" sz="33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4317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6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mistakes: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/>
              <a:t>Tina have got a sandwich.</a:t>
            </a:r>
          </a:p>
          <a:p>
            <a:pPr lvl="0"/>
            <a:r>
              <a:rPr lang="cs-CZ"/>
              <a:t>Darren and Mike haven´t got a cars.</a:t>
            </a:r>
          </a:p>
          <a:p>
            <a:pPr lvl="0"/>
            <a:r>
              <a:rPr lang="cs-CZ"/>
              <a:t>Have got you any pet?</a:t>
            </a:r>
          </a:p>
          <a:p>
            <a:r>
              <a:rPr lang="cs-CZ" smtClean="0"/>
              <a:t>Yes.</a:t>
            </a:r>
          </a:p>
          <a:p>
            <a:r>
              <a:rPr lang="cs-CZ" smtClean="0"/>
              <a:t>Lucy and I am at home.</a:t>
            </a:r>
          </a:p>
          <a:p>
            <a:r>
              <a:rPr lang="cs-CZ" smtClean="0"/>
              <a:t>Frank not is at school.</a:t>
            </a:r>
          </a:p>
          <a:p>
            <a:r>
              <a:rPr lang="cs-CZ" smtClean="0"/>
              <a:t>Do you are crazy?</a:t>
            </a:r>
          </a:p>
          <a:p>
            <a:r>
              <a:rPr lang="cs-CZ" smtClean="0"/>
              <a:t>No, I isn´t.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56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mistakes: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/>
              <a:t>Tina </a:t>
            </a:r>
            <a:r>
              <a:rPr lang="cs-CZ" smtClean="0"/>
              <a:t>ha</a:t>
            </a:r>
            <a:r>
              <a:rPr lang="cs-CZ" smtClean="0">
                <a:solidFill>
                  <a:schemeClr val="accent1"/>
                </a:solidFill>
              </a:rPr>
              <a:t>s</a:t>
            </a:r>
            <a:r>
              <a:rPr lang="cs-CZ" smtClean="0"/>
              <a:t> </a:t>
            </a:r>
            <a:r>
              <a:rPr lang="cs-CZ"/>
              <a:t>got a sandwich.</a:t>
            </a:r>
          </a:p>
          <a:p>
            <a:pPr lvl="0"/>
            <a:r>
              <a:rPr lang="cs-CZ"/>
              <a:t>Darren and Mike haven´t got a </a:t>
            </a:r>
            <a:r>
              <a:rPr lang="cs-CZ" smtClean="0"/>
              <a:t>car</a:t>
            </a:r>
            <a:r>
              <a:rPr lang="cs-CZ" strike="sngStrike" smtClean="0">
                <a:solidFill>
                  <a:schemeClr val="accent1"/>
                </a:solidFill>
              </a:rPr>
              <a:t>s</a:t>
            </a:r>
            <a:r>
              <a:rPr lang="cs-CZ" smtClean="0">
                <a:solidFill>
                  <a:schemeClr val="accent1"/>
                </a:solidFill>
              </a:rPr>
              <a:t> / </a:t>
            </a:r>
            <a:r>
              <a:rPr lang="cs-CZ" strike="sngStrike" smtClean="0">
                <a:solidFill>
                  <a:schemeClr val="accent1"/>
                </a:solidFill>
              </a:rPr>
              <a:t>a</a:t>
            </a:r>
            <a:r>
              <a:rPr lang="cs-CZ" smtClean="0">
                <a:solidFill>
                  <a:schemeClr val="accent1"/>
                </a:solidFill>
              </a:rPr>
              <a:t> cars</a:t>
            </a:r>
            <a:r>
              <a:rPr lang="cs-CZ" smtClean="0"/>
              <a:t>.</a:t>
            </a:r>
            <a:endParaRPr lang="cs-CZ"/>
          </a:p>
          <a:p>
            <a:pPr lvl="0"/>
            <a:r>
              <a:rPr lang="cs-CZ"/>
              <a:t>Have </a:t>
            </a:r>
            <a:r>
              <a:rPr lang="cs-CZ" smtClean="0">
                <a:solidFill>
                  <a:schemeClr val="accent1"/>
                </a:solidFill>
              </a:rPr>
              <a:t>you </a:t>
            </a:r>
            <a:r>
              <a:rPr lang="cs-CZ">
                <a:solidFill>
                  <a:schemeClr val="accent1"/>
                </a:solidFill>
              </a:rPr>
              <a:t>got </a:t>
            </a:r>
            <a:r>
              <a:rPr lang="cs-CZ" smtClean="0"/>
              <a:t>any </a:t>
            </a:r>
            <a:r>
              <a:rPr lang="cs-CZ"/>
              <a:t>pet?</a:t>
            </a:r>
          </a:p>
          <a:p>
            <a:r>
              <a:rPr lang="cs-CZ" smtClean="0"/>
              <a:t>Yes</a:t>
            </a:r>
            <a:r>
              <a:rPr lang="cs-CZ" smtClean="0">
                <a:solidFill>
                  <a:schemeClr val="accent1"/>
                </a:solidFill>
              </a:rPr>
              <a:t>, I have</a:t>
            </a:r>
            <a:r>
              <a:rPr lang="cs-CZ" smtClean="0"/>
              <a:t>.</a:t>
            </a:r>
          </a:p>
          <a:p>
            <a:r>
              <a:rPr lang="cs-CZ" smtClean="0"/>
              <a:t>Lucy and I </a:t>
            </a:r>
            <a:r>
              <a:rPr lang="cs-CZ" smtClean="0">
                <a:solidFill>
                  <a:schemeClr val="accent1"/>
                </a:solidFill>
              </a:rPr>
              <a:t>are </a:t>
            </a:r>
            <a:r>
              <a:rPr lang="cs-CZ" smtClean="0"/>
              <a:t>at home.</a:t>
            </a:r>
          </a:p>
          <a:p>
            <a:r>
              <a:rPr lang="cs-CZ" smtClean="0"/>
              <a:t>Frank </a:t>
            </a:r>
            <a:r>
              <a:rPr lang="cs-CZ" smtClean="0">
                <a:solidFill>
                  <a:schemeClr val="accent1"/>
                </a:solidFill>
              </a:rPr>
              <a:t>is </a:t>
            </a:r>
            <a:r>
              <a:rPr lang="cs-CZ">
                <a:solidFill>
                  <a:schemeClr val="accent1"/>
                </a:solidFill>
              </a:rPr>
              <a:t>not </a:t>
            </a:r>
            <a:r>
              <a:rPr lang="cs-CZ" smtClean="0"/>
              <a:t>at school.</a:t>
            </a:r>
          </a:p>
          <a:p>
            <a:r>
              <a:rPr lang="cs-CZ" strike="sngStrike" smtClean="0">
                <a:solidFill>
                  <a:schemeClr val="accent1"/>
                </a:solidFill>
              </a:rPr>
              <a:t>Do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</a:t>
            </a:r>
            <a:r>
              <a:rPr lang="cs-CZ">
                <a:solidFill>
                  <a:schemeClr val="accent1"/>
                </a:solidFill>
              </a:rPr>
              <a:t>you</a:t>
            </a:r>
            <a:r>
              <a:rPr lang="cs-CZ"/>
              <a:t> crazy</a:t>
            </a:r>
            <a:r>
              <a:rPr lang="cs-CZ" smtClean="0"/>
              <a:t>?</a:t>
            </a:r>
          </a:p>
          <a:p>
            <a:r>
              <a:rPr lang="cs-CZ" smtClean="0"/>
              <a:t>No, I </a:t>
            </a:r>
            <a:r>
              <a:rPr lang="cs-CZ" smtClean="0">
                <a:solidFill>
                  <a:schemeClr val="accent1"/>
                </a:solidFill>
              </a:rPr>
              <a:t>am not / I´m not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388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54162"/>
          </a:xfrm>
        </p:spPr>
        <p:txBody>
          <a:bodyPr>
            <a:normAutofit/>
          </a:bodyPr>
          <a:lstStyle/>
          <a:p>
            <a:r>
              <a:rPr lang="cs-CZ" sz="4000" smtClean="0"/>
              <a:t>Complete the sentences with demonstrative pronouns: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…… </a:t>
            </a:r>
            <a:r>
              <a:rPr lang="cs-CZ"/>
              <a:t>is a computer</a:t>
            </a:r>
            <a:r>
              <a:rPr lang="cs-CZ" smtClean="0"/>
              <a:t>. </a:t>
            </a:r>
            <a:r>
              <a:rPr lang="cs-CZ">
                <a:sym typeface="Wingdings 3"/>
              </a:rPr>
              <a:t> </a:t>
            </a:r>
            <a:endParaRPr lang="cs-CZ"/>
          </a:p>
          <a:p>
            <a:pPr lvl="0"/>
            <a:r>
              <a:rPr lang="cs-CZ" smtClean="0"/>
              <a:t>…… </a:t>
            </a:r>
            <a:r>
              <a:rPr lang="cs-CZ"/>
              <a:t>are milkshakes</a:t>
            </a:r>
            <a:r>
              <a:rPr lang="cs-CZ" smtClean="0"/>
              <a:t>. </a:t>
            </a:r>
            <a:r>
              <a:rPr lang="cs-CZ">
                <a:sym typeface="Wingdings 3"/>
              </a:rPr>
              <a:t></a:t>
            </a:r>
            <a:r>
              <a:rPr lang="cs-CZ" smtClean="0"/>
              <a:t> </a:t>
            </a:r>
            <a:endParaRPr lang="cs-CZ"/>
          </a:p>
          <a:p>
            <a:pPr lvl="0"/>
            <a:r>
              <a:rPr lang="cs-CZ" smtClean="0"/>
              <a:t>…… </a:t>
            </a:r>
            <a:r>
              <a:rPr lang="cs-CZ"/>
              <a:t>are pizzas</a:t>
            </a:r>
            <a:r>
              <a:rPr lang="cs-CZ" smtClean="0"/>
              <a:t>. </a:t>
            </a:r>
            <a:r>
              <a:rPr lang="cs-CZ">
                <a:sym typeface="Wingdings 3"/>
              </a:rPr>
              <a:t> </a:t>
            </a:r>
            <a:endParaRPr lang="cs-CZ"/>
          </a:p>
          <a:p>
            <a:pPr lvl="0"/>
            <a:r>
              <a:rPr lang="cs-CZ" smtClean="0"/>
              <a:t>…… is </a:t>
            </a:r>
            <a:r>
              <a:rPr lang="cs-CZ"/>
              <a:t>a bus</a:t>
            </a:r>
            <a:r>
              <a:rPr lang="cs-CZ" smtClean="0"/>
              <a:t>. </a:t>
            </a:r>
            <a:r>
              <a:rPr lang="cs-CZ">
                <a:sym typeface="Wingdings 3"/>
              </a:rPr>
              <a:t> </a:t>
            </a:r>
            <a:endParaRPr lang="cs-CZ"/>
          </a:p>
          <a:p>
            <a:pPr lvl="0"/>
            <a:r>
              <a:rPr lang="cs-CZ" smtClean="0"/>
              <a:t>…… is </a:t>
            </a:r>
            <a:r>
              <a:rPr lang="cs-CZ"/>
              <a:t>an orange</a:t>
            </a:r>
            <a:r>
              <a:rPr lang="cs-CZ" smtClean="0"/>
              <a:t>. </a:t>
            </a:r>
            <a:r>
              <a:rPr lang="cs-CZ">
                <a:sym typeface="Wingdings 3"/>
              </a:rPr>
              <a:t></a:t>
            </a:r>
            <a:endParaRPr lang="cs-CZ"/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06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54162"/>
          </a:xfrm>
        </p:spPr>
        <p:txBody>
          <a:bodyPr>
            <a:normAutofit/>
          </a:bodyPr>
          <a:lstStyle/>
          <a:p>
            <a:r>
              <a:rPr lang="cs-CZ" sz="4000" smtClean="0"/>
              <a:t>Complete the sentences with demonstrative pronouns: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>
                <a:solidFill>
                  <a:schemeClr val="accent1"/>
                </a:solidFill>
              </a:rPr>
              <a:t>That</a:t>
            </a:r>
            <a:r>
              <a:rPr lang="cs-CZ"/>
              <a:t> is a computer.</a:t>
            </a:r>
          </a:p>
          <a:p>
            <a:pPr lvl="0"/>
            <a:r>
              <a:rPr lang="cs-CZ">
                <a:solidFill>
                  <a:schemeClr val="accent1"/>
                </a:solidFill>
              </a:rPr>
              <a:t>These</a:t>
            </a:r>
            <a:r>
              <a:rPr lang="cs-CZ"/>
              <a:t> are milkshakes.</a:t>
            </a:r>
          </a:p>
          <a:p>
            <a:pPr lvl="0"/>
            <a:r>
              <a:rPr lang="cs-CZ">
                <a:solidFill>
                  <a:schemeClr val="accent1"/>
                </a:solidFill>
              </a:rPr>
              <a:t>Those</a:t>
            </a:r>
            <a:r>
              <a:rPr lang="cs-CZ"/>
              <a:t> are pizzas.</a:t>
            </a:r>
          </a:p>
          <a:p>
            <a:pPr lvl="0"/>
            <a:r>
              <a:rPr lang="cs-CZ">
                <a:solidFill>
                  <a:schemeClr val="accent1"/>
                </a:solidFill>
              </a:rPr>
              <a:t>That</a:t>
            </a:r>
            <a:r>
              <a:rPr lang="cs-CZ"/>
              <a:t> is a bus.</a:t>
            </a:r>
          </a:p>
          <a:p>
            <a:pPr lvl="0"/>
            <a:r>
              <a:rPr lang="cs-CZ">
                <a:solidFill>
                  <a:schemeClr val="accent1"/>
                </a:solidFill>
              </a:rPr>
              <a:t>This</a:t>
            </a:r>
            <a:r>
              <a:rPr lang="cs-CZ"/>
              <a:t> is an orange.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59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/>
              <a:t>nějaký autobus</a:t>
            </a:r>
          </a:p>
          <a:p>
            <a:pPr lvl="0"/>
            <a:r>
              <a:rPr lang="cs-CZ"/>
              <a:t>ten pomeranč</a:t>
            </a:r>
          </a:p>
          <a:p>
            <a:pPr lvl="0"/>
            <a:r>
              <a:rPr lang="cs-CZ"/>
              <a:t>nějaké jablko</a:t>
            </a:r>
          </a:p>
          <a:p>
            <a:pPr lvl="0"/>
            <a:r>
              <a:rPr lang="cs-CZ"/>
              <a:t>jeho jméno</a:t>
            </a:r>
          </a:p>
          <a:p>
            <a:pPr lvl="0"/>
            <a:r>
              <a:rPr lang="cs-CZ"/>
              <a:t>Jsem z Itálie.</a:t>
            </a:r>
          </a:p>
          <a:p>
            <a:pPr lvl="0"/>
            <a:r>
              <a:rPr lang="cs-CZ"/>
              <a:t>Je Linda z Irska?</a:t>
            </a:r>
          </a:p>
          <a:p>
            <a:pPr lvl="0"/>
            <a:r>
              <a:rPr lang="cs-CZ"/>
              <a:t>Ano.</a:t>
            </a:r>
          </a:p>
          <a:p>
            <a:pPr lvl="0"/>
            <a:r>
              <a:rPr lang="cs-CZ"/>
              <a:t>Není jim patnáct.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737795" y="148478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 bus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737795" y="205925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orange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737795" y="252014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an apple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737795" y="308850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his name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737795" y="3573016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 am / I´m from Italy.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737795" y="413448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Is Linda from Ireland?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737795" y="4685787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Yes, she is.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151551" y="5266759"/>
            <a:ext cx="4916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They are not / aren´t fifteen 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(years old).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6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Make a positive and a negative sentence in present simple: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 numCol="2">
            <a:normAutofit lnSpcReduction="10000"/>
          </a:bodyPr>
          <a:lstStyle/>
          <a:p>
            <a:r>
              <a:rPr lang="cs-CZ"/>
              <a:t>I / play</a:t>
            </a:r>
          </a:p>
          <a:p>
            <a:pPr marL="514350" lvl="0" indent="-514350">
              <a:buFont typeface="+mj-lt"/>
              <a:buAutoNum type="arabicParenR"/>
            </a:pPr>
            <a:r>
              <a:rPr lang="cs-CZ"/>
              <a:t> 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 </a:t>
            </a:r>
          </a:p>
          <a:p>
            <a:r>
              <a:rPr lang="cs-CZ"/>
              <a:t>a cat / catch</a:t>
            </a:r>
          </a:p>
          <a:p>
            <a:pPr marL="514350" lvl="0" indent="-514350">
              <a:buFont typeface="+mj-lt"/>
              <a:buAutoNum type="arabicParenR" startAt="3"/>
            </a:pPr>
            <a:r>
              <a:rPr lang="cs-CZ" smtClean="0"/>
              <a:t> </a:t>
            </a:r>
          </a:p>
          <a:p>
            <a:pPr marL="514350" lvl="0" indent="-514350">
              <a:buFont typeface="+mj-lt"/>
              <a:buAutoNum type="arabicParenR" startAt="3"/>
            </a:pPr>
            <a:r>
              <a:rPr lang="cs-CZ"/>
              <a:t> </a:t>
            </a:r>
          </a:p>
          <a:p>
            <a:r>
              <a:rPr lang="cs-CZ"/>
              <a:t>you / swim</a:t>
            </a:r>
          </a:p>
          <a:p>
            <a:pPr marL="514350" indent="-514350">
              <a:buFont typeface="+mj-lt"/>
              <a:buAutoNum type="arabicParenR" startAt="5"/>
            </a:pPr>
            <a:r>
              <a:rPr lang="cs-CZ"/>
              <a:t> </a:t>
            </a:r>
            <a:r>
              <a:rPr lang="cs-CZ" smtClean="0"/>
              <a:t> </a:t>
            </a:r>
          </a:p>
          <a:p>
            <a:pPr marL="514350" indent="-514350">
              <a:buFont typeface="+mj-lt"/>
              <a:buAutoNum type="arabicParenR" startAt="5"/>
            </a:pPr>
            <a:r>
              <a:rPr lang="cs-CZ" smtClean="0"/>
              <a:t> </a:t>
            </a:r>
            <a:endParaRPr lang="cs-CZ"/>
          </a:p>
          <a:p>
            <a:r>
              <a:rPr lang="cs-CZ"/>
              <a:t>they / get up</a:t>
            </a:r>
          </a:p>
          <a:p>
            <a:pPr marL="914400" lvl="1" indent="-514350">
              <a:buFont typeface="+mj-lt"/>
              <a:buAutoNum type="arabicParenR" startAt="7"/>
            </a:pPr>
            <a:r>
              <a:rPr lang="cs-CZ"/>
              <a:t> </a:t>
            </a:r>
            <a:r>
              <a:rPr lang="cs-CZ" smtClean="0"/>
              <a:t> </a:t>
            </a:r>
          </a:p>
          <a:p>
            <a:pPr marL="914400" lvl="1" indent="-514350">
              <a:buFont typeface="+mj-lt"/>
              <a:buAutoNum type="arabicParenR" startAt="7"/>
            </a:pPr>
            <a:r>
              <a:rPr lang="cs-CZ"/>
              <a:t> </a:t>
            </a:r>
          </a:p>
          <a:p>
            <a:r>
              <a:rPr lang="cs-CZ"/>
              <a:t>a dog / run</a:t>
            </a:r>
          </a:p>
          <a:p>
            <a:pPr marL="914400" lvl="1" indent="-514350">
              <a:buFont typeface="+mj-lt"/>
              <a:buAutoNum type="arabicParenR" startAt="9"/>
            </a:pPr>
            <a:r>
              <a:rPr lang="cs-CZ" smtClean="0"/>
              <a:t> 	</a:t>
            </a:r>
            <a:endParaRPr lang="cs-CZ"/>
          </a:p>
          <a:p>
            <a:pPr marL="914400" lvl="1" indent="-514350">
              <a:buFont typeface="+mj-lt"/>
              <a:buAutoNum type="arabicParenR" startAt="9"/>
            </a:pPr>
            <a:r>
              <a:rPr lang="cs-CZ" smtClean="0"/>
              <a:t> </a:t>
            </a:r>
            <a:endParaRPr lang="cs-CZ"/>
          </a:p>
          <a:p>
            <a:pPr marL="0" lvl="0" indent="0">
              <a:buNone/>
            </a:pPr>
            <a:r>
              <a:rPr lang="cs-CZ" smtClean="0"/>
              <a:t> </a:t>
            </a:r>
            <a:r>
              <a:rPr lang="cs-CZ"/>
              <a:t> </a:t>
            </a:r>
            <a:endParaRPr lang="cs-CZ" smtClean="0"/>
          </a:p>
          <a:p>
            <a:pPr marL="0" lvl="0" indent="0">
              <a:buNone/>
            </a:pPr>
            <a:endParaRPr lang="cs-CZ"/>
          </a:p>
          <a:p>
            <a:pPr marL="0" lvl="0" indent="0">
              <a:buNone/>
            </a:pP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27584" y="21328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I play tennis.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27584" y="2656076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I don´t play rugby.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27584" y="378904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cat catches mice.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63588" y="4312260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cat doesn´t catch spiders.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63588" y="5373216"/>
            <a:ext cx="349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You swim in the sea.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862959" y="5900075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You don´t swim well.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292080" y="2049526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They get up at nine.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292080" y="2564904"/>
            <a:ext cx="3708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They don´t get up early.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292080" y="3528152"/>
            <a:ext cx="3366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dog runs very fast.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292080" y="4051372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dog doesn´t run on two legs.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a negative form and a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pPr marL="0" lvl="0" indent="0">
              <a:buNone/>
            </a:pPr>
            <a:r>
              <a:rPr lang="cs-CZ" sz="2800"/>
              <a:t>He likes animals.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lvl="0" indent="0">
              <a:buNone/>
            </a:pPr>
            <a:r>
              <a:rPr lang="cs-CZ" sz="2800"/>
              <a:t>We know his sister.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lvl="0" indent="0">
              <a:buNone/>
            </a:pPr>
            <a:r>
              <a:rPr lang="cs-CZ" sz="2800"/>
              <a:t>She </a:t>
            </a:r>
            <a:r>
              <a:rPr lang="cs-CZ" sz="2800" smtClean="0"/>
              <a:t>reads special books.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–</a:t>
            </a:r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indent="0">
              <a:buNone/>
            </a:pPr>
            <a:r>
              <a:rPr lang="cs-CZ" sz="2800"/>
              <a:t> </a:t>
            </a:r>
            <a:r>
              <a:rPr lang="cs-CZ" sz="2800" smtClean="0"/>
              <a:t>They sleep 8 hours a day.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/>
              <a:t>?</a:t>
            </a:r>
          </a:p>
          <a:p>
            <a:pPr marL="0" indent="0">
              <a:buNone/>
            </a:pPr>
            <a:r>
              <a:rPr lang="cs-CZ" sz="2800"/>
              <a:t> </a:t>
            </a:r>
            <a:r>
              <a:rPr lang="cs-CZ" sz="2800" smtClean="0"/>
              <a:t>You </a:t>
            </a:r>
            <a:r>
              <a:rPr lang="cs-CZ" sz="2800"/>
              <a:t>want an orange.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?</a:t>
            </a:r>
          </a:p>
          <a:p>
            <a:pPr marL="0" indent="0">
              <a:buNone/>
            </a:pPr>
            <a:endParaRPr lang="cs-CZ" sz="2800"/>
          </a:p>
          <a:p>
            <a:pPr marL="0" indent="0">
              <a:buNone/>
            </a:pP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19718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a negative form and a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pPr marL="0" lvl="0" indent="0">
              <a:buNone/>
            </a:pPr>
            <a:r>
              <a:rPr lang="cs-CZ" sz="2800"/>
              <a:t>He likes animals.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lvl="0" indent="0">
              <a:buNone/>
            </a:pPr>
            <a:r>
              <a:rPr lang="cs-CZ" sz="2800"/>
              <a:t>We know his sister.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lvl="0" indent="0">
              <a:buNone/>
            </a:pPr>
            <a:r>
              <a:rPr lang="cs-CZ" sz="2800"/>
              <a:t>She </a:t>
            </a:r>
            <a:r>
              <a:rPr lang="cs-CZ" sz="2800" smtClean="0"/>
              <a:t>reads special books.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–</a:t>
            </a:r>
          </a:p>
          <a:p>
            <a:pPr marL="0" indent="0">
              <a:buNone/>
            </a:pPr>
            <a:r>
              <a:rPr lang="cs-CZ" sz="2800" smtClean="0"/>
              <a:t>?</a:t>
            </a:r>
            <a:endParaRPr lang="cs-CZ" sz="2800"/>
          </a:p>
          <a:p>
            <a:pPr marL="0" indent="0">
              <a:buNone/>
            </a:pPr>
            <a:r>
              <a:rPr lang="cs-CZ" sz="2800"/>
              <a:t> </a:t>
            </a:r>
            <a:r>
              <a:rPr lang="cs-CZ" sz="2800" smtClean="0"/>
              <a:t>They sleep 8 hours a day.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/>
              <a:t>?</a:t>
            </a:r>
          </a:p>
          <a:p>
            <a:pPr marL="0" indent="0">
              <a:buNone/>
            </a:pPr>
            <a:r>
              <a:rPr lang="cs-CZ" sz="2800"/>
              <a:t> </a:t>
            </a:r>
            <a:r>
              <a:rPr lang="cs-CZ" sz="2800" smtClean="0"/>
              <a:t>You </a:t>
            </a:r>
            <a:r>
              <a:rPr lang="cs-CZ" sz="2800"/>
              <a:t>want an orange.</a:t>
            </a:r>
          </a:p>
          <a:p>
            <a:pPr marL="0" indent="0">
              <a:buNone/>
            </a:pPr>
            <a:r>
              <a:rPr lang="cs-CZ" sz="2800" smtClean="0"/>
              <a:t>–</a:t>
            </a:r>
            <a:endParaRPr lang="cs-CZ" sz="2800"/>
          </a:p>
          <a:p>
            <a:pPr marL="0" indent="0">
              <a:buNone/>
            </a:pPr>
            <a:r>
              <a:rPr lang="cs-CZ" sz="2800" smtClean="0"/>
              <a:t>?</a:t>
            </a:r>
          </a:p>
          <a:p>
            <a:pPr marL="0" indent="0">
              <a:buNone/>
            </a:pPr>
            <a:endParaRPr lang="cs-CZ" sz="2800"/>
          </a:p>
          <a:p>
            <a:pPr marL="0" indent="0">
              <a:buNone/>
            </a:pPr>
            <a:endParaRPr lang="cs-CZ" sz="2800"/>
          </a:p>
        </p:txBody>
      </p:sp>
      <p:sp>
        <p:nvSpPr>
          <p:cNvPr id="4" name="TextovéPole 3"/>
          <p:cNvSpPr txBox="1"/>
          <p:nvPr/>
        </p:nvSpPr>
        <p:spPr>
          <a:xfrm>
            <a:off x="755576" y="256490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Does he </a:t>
            </a:r>
            <a:r>
              <a:rPr lang="cs-CZ" sz="2800">
                <a:solidFill>
                  <a:schemeClr val="accent1"/>
                </a:solidFill>
              </a:rPr>
              <a:t>like </a:t>
            </a:r>
            <a:r>
              <a:rPr lang="cs-CZ" sz="2800" smtClean="0">
                <a:solidFill>
                  <a:schemeClr val="accent1"/>
                </a:solidFill>
              </a:rPr>
              <a:t>animals?</a:t>
            </a:r>
            <a:endParaRPr lang="cs-CZ" sz="2800"/>
          </a:p>
        </p:txBody>
      </p:sp>
      <p:sp>
        <p:nvSpPr>
          <p:cNvPr id="5" name="TextovéPole 4"/>
          <p:cNvSpPr txBox="1"/>
          <p:nvPr/>
        </p:nvSpPr>
        <p:spPr>
          <a:xfrm>
            <a:off x="755576" y="2132856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>
                <a:solidFill>
                  <a:schemeClr val="accent1"/>
                </a:solidFill>
              </a:rPr>
              <a:t>He doesn´t like animals</a:t>
            </a:r>
            <a:r>
              <a:rPr lang="cs-CZ" sz="2800" smtClean="0">
                <a:solidFill>
                  <a:schemeClr val="accent1"/>
                </a:solidFill>
              </a:rPr>
              <a:t>.</a:t>
            </a:r>
            <a:endParaRPr lang="cs-CZ" sz="2800"/>
          </a:p>
        </p:txBody>
      </p:sp>
      <p:sp>
        <p:nvSpPr>
          <p:cNvPr id="6" name="TextovéPole 5"/>
          <p:cNvSpPr txBox="1"/>
          <p:nvPr/>
        </p:nvSpPr>
        <p:spPr>
          <a:xfrm>
            <a:off x="755576" y="364502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We don´t know his sister.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755576" y="416824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Do you know </a:t>
            </a:r>
            <a:r>
              <a:rPr lang="cs-CZ" sz="2800">
                <a:solidFill>
                  <a:schemeClr val="accent1"/>
                </a:solidFill>
              </a:rPr>
              <a:t>his </a:t>
            </a:r>
            <a:r>
              <a:rPr lang="cs-CZ" sz="2800" smtClean="0">
                <a:solidFill>
                  <a:schemeClr val="accent1"/>
                </a:solidFill>
              </a:rPr>
              <a:t>sister?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55576" y="515719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She doesn´t read special books.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755576" y="5680412"/>
            <a:ext cx="4788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Does she </a:t>
            </a:r>
            <a:r>
              <a:rPr lang="cs-CZ" sz="2800">
                <a:solidFill>
                  <a:schemeClr val="accent1"/>
                </a:solidFill>
              </a:rPr>
              <a:t>read special </a:t>
            </a:r>
            <a:r>
              <a:rPr lang="cs-CZ" sz="2800" smtClean="0">
                <a:solidFill>
                  <a:schemeClr val="accent1"/>
                </a:solidFill>
              </a:rPr>
              <a:t>books</a:t>
            </a:r>
            <a:r>
              <a:rPr lang="cs-CZ" sz="280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788024" y="2132856"/>
            <a:ext cx="4824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smtClean="0">
                <a:solidFill>
                  <a:schemeClr val="accent1"/>
                </a:solidFill>
              </a:rPr>
              <a:t>They don´t sleep 8 hours a day.</a:t>
            </a:r>
            <a:endParaRPr lang="cs-CZ" sz="26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788024" y="2564904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Do they sleep </a:t>
            </a:r>
            <a:r>
              <a:rPr lang="cs-CZ" sz="2800">
                <a:solidFill>
                  <a:schemeClr val="accent1"/>
                </a:solidFill>
              </a:rPr>
              <a:t>8 hours a </a:t>
            </a:r>
            <a:r>
              <a:rPr lang="cs-CZ" sz="2800" smtClean="0">
                <a:solidFill>
                  <a:schemeClr val="accent1"/>
                </a:solidFill>
              </a:rPr>
              <a:t>day?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788396" y="416824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Do you want an orange?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788024" y="364502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You don´t want </a:t>
            </a:r>
            <a:r>
              <a:rPr lang="cs-CZ" sz="2800">
                <a:solidFill>
                  <a:schemeClr val="accent1"/>
                </a:solidFill>
              </a:rPr>
              <a:t>an </a:t>
            </a:r>
            <a:r>
              <a:rPr lang="cs-CZ" sz="2800" smtClean="0">
                <a:solidFill>
                  <a:schemeClr val="accent1"/>
                </a:solidFill>
              </a:rPr>
              <a:t>orange.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93</TotalTime>
  <Words>583</Words>
  <Application>Microsoft Office PowerPoint</Application>
  <PresentationFormat>Předvádění na obrazovce (4:3)</PresentationFormat>
  <Paragraphs>157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Welcome</vt:lpstr>
      <vt:lpstr>Prezentace aplikace PowerPoint</vt:lpstr>
      <vt:lpstr>Correct the mistakes:</vt:lpstr>
      <vt:lpstr>Correct the mistakes:</vt:lpstr>
      <vt:lpstr>Complete the sentences with demonstrative pronouns:</vt:lpstr>
      <vt:lpstr>Complete the sentences with demonstrative pronouns:</vt:lpstr>
      <vt:lpstr>Translate:</vt:lpstr>
      <vt:lpstr>Make a positive and a negative sentence in present simple:</vt:lpstr>
      <vt:lpstr>Make a negative form and a question:</vt:lpstr>
      <vt:lpstr>Make a negative form and a question:</vt:lpstr>
      <vt:lpstr>Complete the verb BE or HAVE GOT (make true sentences):</vt:lpstr>
      <vt:lpstr>Complete the verb BE or HAVE GOT (make true sentences):</vt:lpstr>
      <vt:lpstr>Answer the questions: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Correct the mistakes:</dc:title>
  <dc:creator>ZŠ</dc:creator>
  <cp:lastModifiedBy>ZŠ</cp:lastModifiedBy>
  <cp:revision>12</cp:revision>
  <dcterms:created xsi:type="dcterms:W3CDTF">2012-01-12T09:22:31Z</dcterms:created>
  <dcterms:modified xsi:type="dcterms:W3CDTF">2012-06-24T12:50:30Z</dcterms:modified>
</cp:coreProperties>
</file>