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64" r:id="rId5"/>
    <p:sldId id="259" r:id="rId6"/>
    <p:sldId id="263" r:id="rId7"/>
    <p:sldId id="260" r:id="rId8"/>
    <p:sldId id="258" r:id="rId9"/>
    <p:sldId id="261" r:id="rId10"/>
    <p:sldId id="262" r:id="rId11"/>
    <p:sldId id="267" r:id="rId12"/>
    <p:sldId id="265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B7A0-1FFE-41A8-A780-CFF05C7FB8A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1461E0FB-F9A0-4AEB-B2E3-EB1F641B9C4A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Angli&#269;tin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nglictina-zdarma.superko.com/anglicka-abeced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6_0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/>
              <a:t>The Alphabet - Spelling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10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Find and correct spelling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28800"/>
            <a:ext cx="9505056" cy="4525963"/>
          </a:xfrm>
        </p:spPr>
        <p:txBody>
          <a:bodyPr>
            <a:normAutofit/>
          </a:bodyPr>
          <a:lstStyle/>
          <a:p>
            <a:r>
              <a:rPr lang="cs-CZ" smtClean="0"/>
              <a:t>New York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[ɛn iː </a:t>
            </a:r>
            <a:r>
              <a:rPr lang="cs-CZ">
                <a:solidFill>
                  <a:schemeClr val="accent1"/>
                </a:solidFill>
              </a:rPr>
              <a:t>dʌbljuː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 waɪ əʊ ɑːr kɛɪ]</a:t>
            </a:r>
          </a:p>
          <a:p>
            <a:r>
              <a:rPr lang="cs-CZ" smtClean="0"/>
              <a:t>January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[dʒɛɪ ɛɪ ɛn juː ɛɪ </a:t>
            </a:r>
            <a:r>
              <a:rPr lang="cs-CZ">
                <a:solidFill>
                  <a:schemeClr val="accent1"/>
                </a:solidFill>
              </a:rPr>
              <a:t>ɑːr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 waɪ]</a:t>
            </a:r>
          </a:p>
          <a:p>
            <a:r>
              <a:rPr lang="cs-CZ" smtClean="0"/>
              <a:t>Mary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[ɛm </a:t>
            </a:r>
            <a:r>
              <a:rPr lang="cs-CZ">
                <a:solidFill>
                  <a:schemeClr val="accent1"/>
                </a:solidFill>
              </a:rPr>
              <a:t>ɛɪ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 ɑːr waɪ]</a:t>
            </a:r>
          </a:p>
          <a:p>
            <a:r>
              <a:rPr lang="cs-CZ"/>
              <a:t>y</a:t>
            </a:r>
            <a:r>
              <a:rPr lang="cs-CZ" smtClean="0"/>
              <a:t>ellow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[waɪ iː </a:t>
            </a:r>
            <a:r>
              <a:rPr lang="cs-CZ">
                <a:solidFill>
                  <a:schemeClr val="accent1"/>
                </a:solidFill>
              </a:rPr>
              <a:t>dʌbl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>
                <a:solidFill>
                  <a:schemeClr val="accent1"/>
                </a:solidFill>
              </a:rPr>
              <a:t>ɛl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 əʊ dʌbljuː]</a:t>
            </a:r>
          </a:p>
          <a:p>
            <a:r>
              <a:rPr lang="cs-CZ"/>
              <a:t>b</a:t>
            </a:r>
            <a:r>
              <a:rPr lang="cs-CZ" smtClean="0"/>
              <a:t>ig			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bi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ː aɪ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latin typeface="Calibri"/>
                <a:cs typeface="Times New Roman"/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dʒiː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]</a:t>
            </a:r>
            <a:endParaRPr lang="cs-CZ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cs-CZ" smtClean="0"/>
              <a:t>Have a nice day!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ɛɪtʃ ɛɪ viː iː ɛɪ ɛn </a:t>
            </a:r>
            <a:r>
              <a:rPr lang="cs-CZ">
                <a:solidFill>
                  <a:schemeClr val="accent1"/>
                </a:solidFill>
              </a:rPr>
              <a:t>aɪ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 siː iː diː ɛɪ waɪ]</a:t>
            </a:r>
          </a:p>
        </p:txBody>
      </p:sp>
    </p:spTree>
    <p:extLst>
      <p:ext uri="{BB962C8B-B14F-4D97-AF65-F5344CB8AC3E}">
        <p14:creationId xmlns:p14="http://schemas.microsoft.com/office/powerpoint/2010/main" val="171896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vyslechne přehled hláskování, zopakuje (list 2)</a:t>
            </a:r>
          </a:p>
          <a:p>
            <a:r>
              <a:rPr lang="cs-CZ" sz="2800" smtClean="0"/>
              <a:t>vloží do tabulky písmena dle výslovnosti hlásky (3)</a:t>
            </a:r>
          </a:p>
          <a:p>
            <a:r>
              <a:rPr lang="cs-CZ" sz="2800" smtClean="0"/>
              <a:t>přepíše hlásku písmenem, následně celé slovo (5, 7)</a:t>
            </a:r>
          </a:p>
          <a:p>
            <a:r>
              <a:rPr lang="cs-CZ" sz="2800"/>
              <a:t>zpětná vazba, nacvičí správnou výslovnost hlasitým opakováním (4, 6)</a:t>
            </a:r>
          </a:p>
          <a:p>
            <a:r>
              <a:rPr lang="cs-CZ" sz="2800" smtClean="0"/>
              <a:t>vyhláskuje </a:t>
            </a:r>
            <a:r>
              <a:rPr lang="cs-CZ" sz="2800" smtClean="0"/>
              <a:t>slovo (8)</a:t>
            </a:r>
          </a:p>
          <a:p>
            <a:r>
              <a:rPr lang="cs-CZ" sz="2800" smtClean="0"/>
              <a:t>porovná psanou a hláskovanou podobu slova, najde chybu, opraví (9)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9365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u="sng"/>
              <a:t>http://</a:t>
            </a:r>
            <a:r>
              <a:rPr lang="cs-CZ" u="sng" smtClean="0"/>
              <a:t>www.anglictina-zdarma.superko.com/anglicka-abeceda </a:t>
            </a:r>
          </a:p>
          <a:p>
            <a:r>
              <a:rPr lang="cs-CZ" u="sng">
                <a:hlinkClick r:id="rId2"/>
              </a:rPr>
              <a:t>http://cs.wikipedia.org/wiki/Angličtina#V.C3.BDslovnost</a:t>
            </a:r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10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The Alphabet - Spelling</a:t>
            </a:r>
            <a:endParaRPr lang="cs-CZ" sz="400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40808"/>
              </p:ext>
            </p:extLst>
          </p:nvPr>
        </p:nvGraphicFramePr>
        <p:xfrm>
          <a:off x="323528" y="1268760"/>
          <a:ext cx="5328592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664296"/>
              </a:tblGrid>
              <a:tr h="5472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A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ɛɪ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B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biː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C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siː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D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diː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E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iː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F      ɛf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G     dʒiː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H     ɛɪtʃ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I       aɪ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J      dʒɛɪ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K     kɛɪ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L      ɛl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ɛm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cs-CZ" sz="260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 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ɛn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 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əʊ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P 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piː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Q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kjuː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R      ɑːr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S      </a:t>
                      </a:r>
                      <a:r>
                        <a:rPr lang="cs-CZ" sz="2600" baseline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ɛs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T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tiː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U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juː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V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viː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W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dʌbljuː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X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ɛks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Y      waɪ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600" smtClean="0">
                          <a:solidFill>
                            <a:srgbClr val="7030A0"/>
                          </a:solidFill>
                        </a:rPr>
                        <a:t>Z      </a:t>
                      </a:r>
                      <a:r>
                        <a:rPr lang="cs-CZ" sz="2600" smtClean="0">
                          <a:solidFill>
                            <a:srgbClr val="7030A0"/>
                          </a:solidFill>
                          <a:effectLst/>
                        </a:rPr>
                        <a:t>zɛd  (ziː)</a:t>
                      </a:r>
                      <a:endParaRPr lang="cs-CZ" sz="2600" smtClean="0">
                        <a:solidFill>
                          <a:srgbClr val="7030A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cs-CZ" sz="260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4860032" y="1772816"/>
            <a:ext cx="410445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u="sng" smtClean="0">
                <a:solidFill>
                  <a:schemeClr val="accent1"/>
                </a:solidFill>
              </a:rPr>
              <a:t>Listen to the alphabet:  </a:t>
            </a:r>
            <a:endParaRPr lang="cs-CZ" sz="3200" u="sng" smtClean="0">
              <a:solidFill>
                <a:schemeClr val="accent1"/>
              </a:solidFill>
              <a:hlinkClick r:id="rId2"/>
            </a:endParaRPr>
          </a:p>
          <a:p>
            <a:endParaRPr lang="cs-CZ" u="sng">
              <a:hlinkClick r:id="rId2"/>
            </a:endParaRPr>
          </a:p>
          <a:p>
            <a:r>
              <a:rPr lang="cs-CZ" u="sng" smtClean="0">
                <a:hlinkClick r:id="rId2"/>
              </a:rPr>
              <a:t>http</a:t>
            </a:r>
            <a:r>
              <a:rPr lang="cs-CZ" u="sng">
                <a:hlinkClick r:id="rId2"/>
              </a:rPr>
              <a:t>://www.anglictina-zdarma.superko.com/anglicka-abeceda/</a:t>
            </a:r>
            <a:r>
              <a:rPr lang="cs-CZ"/>
              <a:t> </a:t>
            </a:r>
            <a:endParaRPr lang="cs-CZ" smtClean="0"/>
          </a:p>
          <a:p>
            <a:endParaRPr lang="cs-CZ"/>
          </a:p>
          <a:p>
            <a:endParaRPr lang="cs-CZ" smtClean="0"/>
          </a:p>
          <a:p>
            <a:r>
              <a:rPr lang="cs-CZ" smtClean="0"/>
              <a:t>You can find here many more </a:t>
            </a:r>
            <a:br>
              <a:rPr lang="cs-CZ" smtClean="0"/>
            </a:br>
            <a:r>
              <a:rPr lang="cs-CZ" smtClean="0"/>
              <a:t>spelling activities </a:t>
            </a:r>
            <a:r>
              <a:rPr lang="cs-CZ" smtClean="0">
                <a:sym typeface="Wingdings" pitchFamily="2" charset="2"/>
              </a:rPr>
              <a:t>.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830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letters to the columns:</a:t>
            </a:r>
            <a:endParaRPr lang="cs-CZ" sz="400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952200"/>
              </p:ext>
            </p:extLst>
          </p:nvPr>
        </p:nvGraphicFramePr>
        <p:xfrm>
          <a:off x="539552" y="1484784"/>
          <a:ext cx="8064896" cy="4994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52128"/>
                <a:gridCol w="1152128"/>
                <a:gridCol w="1152128"/>
                <a:gridCol w="1152128"/>
                <a:gridCol w="1152128"/>
                <a:gridCol w="1152128"/>
              </a:tblGrid>
              <a:tr h="6057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ɛɪ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iː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ɛ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aɪ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əʊ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juː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ɑː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64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letters to the columns:</a:t>
            </a:r>
            <a:endParaRPr lang="cs-CZ" sz="400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6715375"/>
              </p:ext>
            </p:extLst>
          </p:nvPr>
        </p:nvGraphicFramePr>
        <p:xfrm>
          <a:off x="539552" y="1484784"/>
          <a:ext cx="8064896" cy="4994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52128"/>
                <a:gridCol w="1152128"/>
                <a:gridCol w="1152128"/>
                <a:gridCol w="1152128"/>
                <a:gridCol w="1152128"/>
                <a:gridCol w="1152128"/>
              </a:tblGrid>
              <a:tr h="6057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ɛɪ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iː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ɛ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aɪ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əʊ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juː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[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  <a:effectLst/>
                        </a:rPr>
                        <a:t>ɑː</a:t>
                      </a:r>
                      <a:r>
                        <a:rPr lang="cs-CZ" sz="2400" smtClean="0">
                          <a:solidFill>
                            <a:schemeClr val="bg1"/>
                          </a:solidFill>
                        </a:rPr>
                        <a:t>]</a:t>
                      </a:r>
                      <a:endParaRPr lang="cs-CZ" sz="240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a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b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f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i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o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q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r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h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c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l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y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u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j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d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m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w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k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e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n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g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s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p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x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t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z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491342"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000" smtClean="0">
                          <a:solidFill>
                            <a:schemeClr val="accent1"/>
                          </a:solidFill>
                        </a:rPr>
                        <a:t>v</a:t>
                      </a:r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3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03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Rewrite from spelling: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 numCol="2">
            <a:normAutofit/>
          </a:bodyPr>
          <a:lstStyle/>
          <a:p>
            <a:r>
              <a:rPr lang="cs-CZ" smtClean="0"/>
              <a:t>[ɛɪ]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si</a:t>
            </a:r>
            <a:r>
              <a:rPr lang="cs-CZ" smtClean="0"/>
              <a:t>ː]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dʒɛɪ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əʊ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iː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dʌbljuː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dʒiː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ɑːr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kɛɪ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ɛɪtʃ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ɛks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waɪ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aɪ</a:t>
            </a:r>
            <a:r>
              <a:rPr lang="cs-CZ" smtClean="0">
                <a:ea typeface="Times New Roman"/>
                <a:cs typeface="Times New Roman"/>
              </a:rPr>
              <a:t>]</a:t>
            </a:r>
          </a:p>
          <a:p>
            <a:r>
              <a:rPr lang="cs-CZ" smtClean="0">
                <a:cs typeface="Times New Roman"/>
              </a:rPr>
              <a:t>[</a:t>
            </a:r>
            <a:r>
              <a:rPr lang="cs-CZ"/>
              <a:t>kjuː</a:t>
            </a:r>
            <a:r>
              <a:rPr lang="cs-CZ" smtClean="0">
                <a:cs typeface="Times New Roman"/>
              </a:rPr>
              <a:t>]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78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Rewrite from spelling: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 numCol="2">
            <a:normAutofit/>
          </a:bodyPr>
          <a:lstStyle/>
          <a:p>
            <a:r>
              <a:rPr lang="cs-CZ" smtClean="0"/>
              <a:t>[ɛɪ]	</a:t>
            </a:r>
            <a:r>
              <a:rPr lang="cs-CZ" smtClean="0">
                <a:solidFill>
                  <a:schemeClr val="accent1"/>
                </a:solidFill>
              </a:rPr>
              <a:t>a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si</a:t>
            </a:r>
            <a:r>
              <a:rPr lang="cs-CZ" smtClean="0"/>
              <a:t>ː]	</a:t>
            </a:r>
            <a:r>
              <a:rPr lang="cs-CZ" smtClean="0">
                <a:solidFill>
                  <a:schemeClr val="accent1"/>
                </a:solidFill>
              </a:rPr>
              <a:t>c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dʒɛɪ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j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əʊ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o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iː</a:t>
            </a:r>
            <a:r>
              <a:rPr lang="cs-CZ" smtClean="0">
                <a:ea typeface="Times New Roman"/>
                <a:cs typeface="Times New Roman"/>
              </a:rPr>
              <a:t>]	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e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dʌbljuː</a:t>
            </a:r>
            <a:r>
              <a:rPr lang="cs-CZ" smtClean="0">
                <a:ea typeface="Times New Roman"/>
                <a:cs typeface="Times New Roman"/>
              </a:rPr>
              <a:t>]	  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w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dʒiː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g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/>
              <a:t>ɑːr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r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kɛɪ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k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ɛɪtʃ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h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ɛks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x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waɪ</a:t>
            </a:r>
            <a:r>
              <a:rPr lang="cs-CZ" smtClean="0">
                <a:ea typeface="Times New Roman"/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ea typeface="Times New Roman"/>
                <a:cs typeface="Times New Roman"/>
              </a:rPr>
              <a:t>y</a:t>
            </a:r>
          </a:p>
          <a:p>
            <a:r>
              <a:rPr lang="cs-CZ" smtClean="0">
                <a:ea typeface="Times New Roman"/>
                <a:cs typeface="Times New Roman"/>
              </a:rPr>
              <a:t>[</a:t>
            </a:r>
            <a:r>
              <a:rPr lang="cs-CZ" smtClean="0"/>
              <a:t>aɪ</a:t>
            </a:r>
            <a:r>
              <a:rPr lang="cs-CZ" smtClean="0">
                <a:ea typeface="Times New Roman"/>
                <a:cs typeface="Times New Roman"/>
              </a:rPr>
              <a:t>]		</a:t>
            </a:r>
            <a:r>
              <a:rPr lang="cs-CZ">
                <a:solidFill>
                  <a:schemeClr val="accent1"/>
                </a:solidFill>
                <a:cs typeface="Times New Roman"/>
              </a:rPr>
              <a:t>i</a:t>
            </a:r>
          </a:p>
          <a:p>
            <a:r>
              <a:rPr lang="cs-CZ" smtClean="0">
                <a:cs typeface="Times New Roman"/>
              </a:rPr>
              <a:t>[</a:t>
            </a:r>
            <a:r>
              <a:rPr lang="cs-CZ"/>
              <a:t>kjuː</a:t>
            </a:r>
            <a:r>
              <a:rPr lang="cs-CZ" smtClean="0">
                <a:cs typeface="Times New Roman"/>
              </a:rPr>
              <a:t>]	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q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9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Rewrite from spelling: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89616"/>
            <a:ext cx="6491064" cy="4525963"/>
          </a:xfrm>
        </p:spPr>
        <p:txBody>
          <a:bodyPr>
            <a:normAutofit/>
          </a:bodyPr>
          <a:lstStyle/>
          <a:p>
            <a:r>
              <a:rPr lang="cs-CZ" smtClean="0"/>
              <a:t>[ɛɪ </a:t>
            </a:r>
            <a:r>
              <a:rPr lang="cs-CZ"/>
              <a:t>ɑː</a:t>
            </a:r>
            <a:r>
              <a:rPr lang="cs-CZ" smtClean="0"/>
              <a:t>r </a:t>
            </a:r>
            <a:r>
              <a:rPr lang="cs-CZ"/>
              <a:t>dʒi</a:t>
            </a:r>
            <a:r>
              <a:rPr lang="cs-CZ" smtClean="0"/>
              <a:t>ː </a:t>
            </a:r>
            <a:r>
              <a:rPr lang="cs-CZ"/>
              <a:t>i</a:t>
            </a:r>
            <a:r>
              <a:rPr lang="cs-CZ" smtClean="0"/>
              <a:t>ː ɛn </a:t>
            </a:r>
            <a:r>
              <a:rPr lang="cs-CZ"/>
              <a:t>ti</a:t>
            </a:r>
            <a:r>
              <a:rPr lang="cs-CZ" smtClean="0"/>
              <a:t>ː aɪ ɛn ɛɪ]</a:t>
            </a:r>
          </a:p>
          <a:p>
            <a:r>
              <a:rPr lang="cs-CZ" smtClean="0"/>
              <a:t>[</a:t>
            </a:r>
            <a:r>
              <a:rPr lang="cs-CZ"/>
              <a:t>bi</a:t>
            </a:r>
            <a:r>
              <a:rPr lang="cs-CZ" smtClean="0"/>
              <a:t>ː ɛɪ</a:t>
            </a:r>
            <a:r>
              <a:rPr lang="cs-CZ"/>
              <a:t> </a:t>
            </a:r>
            <a:r>
              <a:rPr lang="cs-CZ" smtClean="0"/>
              <a:t>ɛl ɛɪ </a:t>
            </a:r>
            <a:r>
              <a:rPr lang="cs-CZ"/>
              <a:t>siː </a:t>
            </a:r>
            <a:r>
              <a:rPr lang="cs-CZ" smtClean="0"/>
              <a:t>ɛl ɛɪ </a:t>
            </a:r>
            <a:r>
              <a:rPr lang="cs-CZ"/>
              <a:t>viː </a:t>
            </a:r>
            <a:r>
              <a:rPr lang="cs-CZ" smtClean="0"/>
              <a:t>ɛɪ]</a:t>
            </a:r>
          </a:p>
          <a:p>
            <a:r>
              <a:rPr lang="cs-CZ"/>
              <a:t>[</a:t>
            </a:r>
            <a:r>
              <a:rPr lang="cs-CZ" smtClean="0"/>
              <a:t>kɛɪ </a:t>
            </a:r>
            <a:r>
              <a:rPr lang="cs-CZ"/>
              <a:t>i</a:t>
            </a:r>
            <a:r>
              <a:rPr lang="cs-CZ" smtClean="0"/>
              <a:t>ː waɪ dʌbljuː əʊ </a:t>
            </a:r>
            <a:r>
              <a:rPr lang="cs-CZ"/>
              <a:t>ɑː</a:t>
            </a:r>
            <a:r>
              <a:rPr lang="cs-CZ" smtClean="0"/>
              <a:t>r </a:t>
            </a:r>
            <a:r>
              <a:rPr lang="cs-CZ"/>
              <a:t>di</a:t>
            </a:r>
            <a:r>
              <a:rPr lang="cs-CZ" smtClean="0"/>
              <a:t>ː ɛs]</a:t>
            </a:r>
          </a:p>
          <a:p>
            <a:r>
              <a:rPr lang="cs-CZ" smtClean="0"/>
              <a:t>[</a:t>
            </a:r>
            <a:r>
              <a:rPr lang="cs-CZ"/>
              <a:t>pi</a:t>
            </a:r>
            <a:r>
              <a:rPr lang="cs-CZ" smtClean="0"/>
              <a:t>ː əʊ ɛm</a:t>
            </a:r>
            <a:r>
              <a:rPr lang="cs-CZ" smtClean="0">
                <a:latin typeface="Calibri"/>
                <a:cs typeface="Times New Roman"/>
              </a:rPr>
              <a:t> </a:t>
            </a:r>
            <a:r>
              <a:rPr lang="cs-CZ"/>
              <a:t>i</a:t>
            </a:r>
            <a:r>
              <a:rPr lang="cs-CZ" smtClean="0"/>
              <a:t>ː</a:t>
            </a:r>
            <a:r>
              <a:rPr lang="cs-CZ"/>
              <a:t> dʒiː ɑːr </a:t>
            </a:r>
            <a:r>
              <a:rPr lang="cs-CZ" smtClean="0"/>
              <a:t>ɛɪ ɛn ɛɪ</a:t>
            </a:r>
            <a:r>
              <a:rPr lang="cs-CZ" smtClean="0">
                <a:latin typeface="Calibri"/>
                <a:cs typeface="Times New Roman"/>
              </a:rPr>
              <a:t> </a:t>
            </a:r>
            <a:r>
              <a:rPr lang="cs-CZ"/>
              <a:t>tiː </a:t>
            </a:r>
            <a:r>
              <a:rPr lang="cs-CZ" smtClean="0"/>
              <a:t>iː]</a:t>
            </a:r>
            <a:endParaRPr lang="cs-CZ"/>
          </a:p>
          <a:p>
            <a:r>
              <a:rPr lang="cs-CZ" smtClean="0"/>
              <a:t>[ɛɪtʃ əʊ </a:t>
            </a:r>
            <a:r>
              <a:rPr lang="cs-CZ"/>
              <a:t>ju</a:t>
            </a:r>
            <a:r>
              <a:rPr lang="cs-CZ" smtClean="0"/>
              <a:t>ː ɛs </a:t>
            </a:r>
            <a:r>
              <a:rPr lang="cs-CZ"/>
              <a:t>i</a:t>
            </a:r>
            <a:r>
              <a:rPr lang="cs-CZ" smtClean="0"/>
              <a:t>ː dʌbljuː aɪ</a:t>
            </a:r>
            <a:r>
              <a:rPr lang="cs-CZ" smtClean="0">
                <a:latin typeface="Calibri"/>
                <a:cs typeface="Times New Roman"/>
              </a:rPr>
              <a:t> </a:t>
            </a:r>
            <a:r>
              <a:rPr lang="cs-CZ" smtClean="0"/>
              <a:t>ɛf</a:t>
            </a:r>
            <a:r>
              <a:rPr lang="cs-CZ" smtClean="0">
                <a:latin typeface="Calibri"/>
                <a:cs typeface="Times New Roman"/>
              </a:rPr>
              <a:t> </a:t>
            </a:r>
            <a:r>
              <a:rPr lang="cs-CZ" smtClean="0"/>
              <a:t>iː]</a:t>
            </a:r>
          </a:p>
          <a:p>
            <a:r>
              <a:rPr lang="cs-CZ" smtClean="0"/>
              <a:t>[dʒɛɪ</a:t>
            </a:r>
            <a:r>
              <a:rPr lang="cs-CZ" smtClean="0">
                <a:latin typeface="Calibri"/>
                <a:cs typeface="Times New Roman"/>
              </a:rPr>
              <a:t> </a:t>
            </a:r>
            <a:r>
              <a:rPr lang="cs-CZ" smtClean="0"/>
              <a:t>əʊ aɪ ɛn </a:t>
            </a:r>
            <a:r>
              <a:rPr lang="cs-CZ"/>
              <a:t>ti</a:t>
            </a:r>
            <a:r>
              <a:rPr lang="cs-CZ" smtClean="0"/>
              <a:t>ː ɛɪtʃ </a:t>
            </a:r>
            <a:r>
              <a:rPr lang="cs-CZ"/>
              <a:t>i</a:t>
            </a:r>
            <a:r>
              <a:rPr lang="cs-CZ" smtClean="0"/>
              <a:t>ː</a:t>
            </a:r>
            <a:r>
              <a:rPr lang="cs-CZ"/>
              <a:t> kjuː juː </a:t>
            </a:r>
            <a:r>
              <a:rPr lang="cs-CZ" smtClean="0"/>
              <a:t>iː </a:t>
            </a:r>
            <a:r>
              <a:rPr lang="cs-CZ"/>
              <a:t>ju</a:t>
            </a:r>
            <a:r>
              <a:rPr lang="cs-CZ" smtClean="0"/>
              <a:t>ː]</a:t>
            </a:r>
            <a:endParaRPr lang="cs-CZ">
              <a:latin typeface="Calibri"/>
              <a:ea typeface="Times New Roman"/>
              <a:cs typeface="Times New Roman"/>
            </a:endParaRPr>
          </a:p>
          <a:p>
            <a:endParaRPr lang="cs-CZ"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cs typeface="Times New Roman"/>
            </a:endParaRPr>
          </a:p>
          <a:p>
            <a:endParaRPr lang="cs-CZ" smtClean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6408204" y="163878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Argentina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408204" y="2198273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balaclava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408204" y="278304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key words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408204" y="397450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housewife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429570" y="455928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join the queu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372200" y="3367823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pomegranate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42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Spell: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3034680" cy="4525963"/>
          </a:xfrm>
        </p:spPr>
        <p:txBody>
          <a:bodyPr/>
          <a:lstStyle/>
          <a:p>
            <a:r>
              <a:rPr lang="cs-CZ" smtClean="0"/>
              <a:t>vocabulary</a:t>
            </a:r>
          </a:p>
          <a:p>
            <a:r>
              <a:rPr lang="cs-CZ" smtClean="0"/>
              <a:t>elephant Joe</a:t>
            </a:r>
          </a:p>
          <a:p>
            <a:r>
              <a:rPr lang="cs-CZ" smtClean="0"/>
              <a:t>fireworks</a:t>
            </a:r>
          </a:p>
          <a:p>
            <a:r>
              <a:rPr lang="cs-CZ" smtClean="0"/>
              <a:t>xylophone</a:t>
            </a:r>
          </a:p>
          <a:p>
            <a:r>
              <a:rPr lang="cs-CZ" smtClean="0"/>
              <a:t>guinea pig</a:t>
            </a:r>
          </a:p>
          <a:p>
            <a:r>
              <a:rPr lang="cs-CZ" smtClean="0"/>
              <a:t>modern quiz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3124808" y="1517209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  <a:effectLst/>
              </a:rPr>
              <a:t>[viː </a:t>
            </a:r>
            <a:r>
              <a:rPr lang="cs-CZ" sz="3200">
                <a:solidFill>
                  <a:schemeClr val="accent1"/>
                </a:solidFill>
              </a:rPr>
              <a:t>əʊ si</a:t>
            </a:r>
            <a:r>
              <a:rPr lang="cs-CZ" sz="3200" smtClean="0">
                <a:solidFill>
                  <a:schemeClr val="accent1"/>
                </a:solidFill>
              </a:rPr>
              <a:t>ː ɛɪ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>
                <a:solidFill>
                  <a:schemeClr val="accent1"/>
                </a:solidFill>
              </a:rPr>
              <a:t>bi</a:t>
            </a:r>
            <a:r>
              <a:rPr lang="cs-CZ" sz="3200" smtClean="0">
                <a:solidFill>
                  <a:schemeClr val="accent1"/>
                </a:solidFill>
              </a:rPr>
              <a:t>ː </a:t>
            </a:r>
            <a:r>
              <a:rPr lang="cs-CZ" sz="3200">
                <a:solidFill>
                  <a:schemeClr val="accent1"/>
                </a:solidFill>
              </a:rPr>
              <a:t>ju</a:t>
            </a:r>
            <a:r>
              <a:rPr lang="cs-CZ" sz="3200" smtClean="0">
                <a:solidFill>
                  <a:schemeClr val="accent1"/>
                </a:solidFill>
              </a:rPr>
              <a:t>ː ɛl ɛɪ </a:t>
            </a:r>
            <a:r>
              <a:rPr lang="cs-CZ" sz="3200">
                <a:solidFill>
                  <a:schemeClr val="accent1"/>
                </a:solidFill>
              </a:rPr>
              <a:t>ɑː</a:t>
            </a:r>
            <a:r>
              <a:rPr lang="cs-CZ" sz="3200" smtClean="0">
                <a:solidFill>
                  <a:schemeClr val="accent1"/>
                </a:solidFill>
              </a:rPr>
              <a:t>r waɪ</a:t>
            </a:r>
            <a:r>
              <a:rPr lang="cs-CZ" sz="3200">
                <a:solidFill>
                  <a:schemeClr val="accent1"/>
                </a:solidFill>
              </a:rPr>
              <a:t>]</a:t>
            </a:r>
            <a:r>
              <a:rPr lang="cs-CZ" sz="3200" smtClean="0">
                <a:solidFill>
                  <a:schemeClr val="accent1"/>
                </a:solidFill>
              </a:rPr>
              <a:t> 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 smtClean="0">
                <a:solidFill>
                  <a:schemeClr val="accent1"/>
                </a:solidFill>
                <a:effectLst/>
              </a:rPr>
              <a:t>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3145701" y="210198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[</a:t>
            </a:r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ː ɛl iː </a:t>
            </a:r>
            <a:r>
              <a:rPr lang="cs-CZ" sz="3200">
                <a:solidFill>
                  <a:schemeClr val="accent1"/>
                </a:solidFill>
              </a:rPr>
              <a:t>pi</a:t>
            </a:r>
            <a:r>
              <a:rPr lang="cs-CZ" sz="3200" smtClean="0">
                <a:solidFill>
                  <a:schemeClr val="accent1"/>
                </a:solidFill>
              </a:rPr>
              <a:t>ː ɛɪtʃ ɛɪ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 smtClean="0">
                <a:solidFill>
                  <a:schemeClr val="accent1"/>
                </a:solidFill>
              </a:rPr>
              <a:t>ɛn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>
                <a:solidFill>
                  <a:schemeClr val="accent1"/>
                </a:solidFill>
              </a:rPr>
              <a:t>ti</a:t>
            </a:r>
            <a:r>
              <a:rPr lang="cs-CZ" sz="3200" smtClean="0">
                <a:solidFill>
                  <a:schemeClr val="accent1"/>
                </a:solidFill>
              </a:rPr>
              <a:t>ː dʒɛɪ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 smtClean="0">
                <a:solidFill>
                  <a:schemeClr val="accent1"/>
                </a:solidFill>
              </a:rPr>
              <a:t>əʊ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 smtClean="0">
                <a:solidFill>
                  <a:schemeClr val="accent1"/>
                </a:solidFill>
              </a:rPr>
              <a:t>iː]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137113" y="2715697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sz="3200" smtClean="0">
                <a:solidFill>
                  <a:schemeClr val="accent1"/>
                </a:solidFill>
              </a:rPr>
              <a:t>[</a:t>
            </a:r>
            <a:r>
              <a:rPr lang="cs-CZ" sz="3200">
                <a:solidFill>
                  <a:schemeClr val="accent1"/>
                </a:solidFill>
              </a:rPr>
              <a:t>ɛf aɪ ɑːr iː dʌbljuː əʊ ɑːr kɛɪ ɛs]  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167336" y="334489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[ɛks waɪ ɛl əʊ </a:t>
            </a:r>
            <a:r>
              <a:rPr lang="cs-CZ" sz="3200">
                <a:solidFill>
                  <a:schemeClr val="accent1"/>
                </a:solidFill>
              </a:rPr>
              <a:t>pi</a:t>
            </a:r>
            <a:r>
              <a:rPr lang="cs-CZ" sz="3200" smtClean="0">
                <a:solidFill>
                  <a:schemeClr val="accent1"/>
                </a:solidFill>
              </a:rPr>
              <a:t>ː ɛɪtʃ əʊ ɛn </a:t>
            </a:r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ː]</a:t>
            </a:r>
            <a:r>
              <a:rPr lang="cs-CZ" sz="3200" smtClean="0">
                <a:solidFill>
                  <a:schemeClr val="accent1"/>
                </a:solidFill>
                <a:latin typeface="Calibri"/>
                <a:cs typeface="Times New Roman"/>
              </a:rPr>
              <a:t> </a:t>
            </a:r>
            <a:r>
              <a:rPr lang="cs-CZ" sz="3200" smtClean="0">
                <a:solidFill>
                  <a:schemeClr val="accent1"/>
                </a:solidFill>
              </a:rPr>
              <a:t>  </a:t>
            </a:r>
            <a:endParaRPr lang="cs-CZ" sz="3200">
              <a:solidFill>
                <a:schemeClr val="accent1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203340" y="394630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[</a:t>
            </a:r>
            <a:r>
              <a:rPr lang="cs-CZ" sz="3200">
                <a:solidFill>
                  <a:schemeClr val="accent1"/>
                </a:solidFill>
              </a:rPr>
              <a:t>dʒi</a:t>
            </a:r>
            <a:r>
              <a:rPr lang="cs-CZ" sz="3200" smtClean="0">
                <a:solidFill>
                  <a:schemeClr val="accent1"/>
                </a:solidFill>
              </a:rPr>
              <a:t>ː </a:t>
            </a:r>
            <a:r>
              <a:rPr lang="cs-CZ" sz="3200">
                <a:solidFill>
                  <a:schemeClr val="accent1"/>
                </a:solidFill>
              </a:rPr>
              <a:t>ju</a:t>
            </a:r>
            <a:r>
              <a:rPr lang="cs-CZ" sz="3200" smtClean="0">
                <a:solidFill>
                  <a:schemeClr val="accent1"/>
                </a:solidFill>
              </a:rPr>
              <a:t>ː aɪ ɛn </a:t>
            </a:r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ː ɛɪ </a:t>
            </a:r>
            <a:r>
              <a:rPr lang="cs-CZ" sz="3200">
                <a:solidFill>
                  <a:schemeClr val="accent1"/>
                </a:solidFill>
              </a:rPr>
              <a:t>pi</a:t>
            </a:r>
            <a:r>
              <a:rPr lang="cs-CZ" sz="3200" smtClean="0">
                <a:solidFill>
                  <a:schemeClr val="accent1"/>
                </a:solidFill>
              </a:rPr>
              <a:t>ː aɪ </a:t>
            </a:r>
            <a:r>
              <a:rPr lang="cs-CZ" sz="3200">
                <a:solidFill>
                  <a:schemeClr val="accent1"/>
                </a:solidFill>
              </a:rPr>
              <a:t>dʒi</a:t>
            </a:r>
            <a:r>
              <a:rPr lang="cs-CZ" sz="3200" smtClean="0">
                <a:solidFill>
                  <a:schemeClr val="accent1"/>
                </a:solidFill>
              </a:rPr>
              <a:t>ː]</a:t>
            </a:r>
            <a:endParaRPr lang="cs-CZ" sz="3200">
              <a:solidFill>
                <a:schemeClr val="accent1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183529" y="451319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[ɛm əʊ </a:t>
            </a:r>
            <a:r>
              <a:rPr lang="cs-CZ" sz="3200">
                <a:solidFill>
                  <a:schemeClr val="accent1"/>
                </a:solidFill>
              </a:rPr>
              <a:t>di</a:t>
            </a:r>
            <a:r>
              <a:rPr lang="cs-CZ" sz="3200" smtClean="0">
                <a:solidFill>
                  <a:schemeClr val="accent1"/>
                </a:solidFill>
              </a:rPr>
              <a:t>ː </a:t>
            </a:r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ː </a:t>
            </a:r>
            <a:r>
              <a:rPr lang="cs-CZ" sz="3200">
                <a:solidFill>
                  <a:schemeClr val="accent1"/>
                </a:solidFill>
              </a:rPr>
              <a:t>ɑː</a:t>
            </a:r>
            <a:r>
              <a:rPr lang="cs-CZ" sz="3200" smtClean="0">
                <a:solidFill>
                  <a:schemeClr val="accent1"/>
                </a:solidFill>
              </a:rPr>
              <a:t>r ɛn </a:t>
            </a:r>
            <a:r>
              <a:rPr lang="cs-CZ" sz="3200">
                <a:solidFill>
                  <a:schemeClr val="accent1"/>
                </a:solidFill>
              </a:rPr>
              <a:t>kju</a:t>
            </a:r>
            <a:r>
              <a:rPr lang="cs-CZ" sz="3200" smtClean="0">
                <a:solidFill>
                  <a:schemeClr val="accent1"/>
                </a:solidFill>
              </a:rPr>
              <a:t>ː </a:t>
            </a:r>
            <a:r>
              <a:rPr lang="cs-CZ" sz="3200">
                <a:solidFill>
                  <a:schemeClr val="accent1"/>
                </a:solidFill>
              </a:rPr>
              <a:t>ju</a:t>
            </a:r>
            <a:r>
              <a:rPr lang="cs-CZ" sz="3200" smtClean="0">
                <a:solidFill>
                  <a:schemeClr val="accent1"/>
                </a:solidFill>
              </a:rPr>
              <a:t>ː aɪ zɛd]</a:t>
            </a:r>
            <a:endParaRPr lang="cs-CZ" sz="3200">
              <a:solidFill>
                <a:schemeClr val="accent1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480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Find and correct spelling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28800"/>
            <a:ext cx="9505056" cy="4525963"/>
          </a:xfrm>
        </p:spPr>
        <p:txBody>
          <a:bodyPr>
            <a:normAutofit/>
          </a:bodyPr>
          <a:lstStyle/>
          <a:p>
            <a:r>
              <a:rPr lang="cs-CZ" smtClean="0"/>
              <a:t>New York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[ɛn iː dʌbl viː waɪ əʊ ɑːr kɛɪ]</a:t>
            </a:r>
          </a:p>
          <a:p>
            <a:r>
              <a:rPr lang="cs-CZ" smtClean="0"/>
              <a:t>January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[dʒɛɪ ɛɪ ɛn juː ɛɪ ɛr waɪ]</a:t>
            </a:r>
          </a:p>
          <a:p>
            <a:r>
              <a:rPr lang="cs-CZ" smtClean="0"/>
              <a:t>Mary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[ɛm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aɪ 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ɑːr waɪ]</a:t>
            </a:r>
          </a:p>
          <a:p>
            <a:r>
              <a:rPr lang="cs-CZ"/>
              <a:t>y</a:t>
            </a:r>
            <a:r>
              <a:rPr lang="cs-CZ" smtClean="0"/>
              <a:t>ellow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[waɪ iː ɛl ɛl əʊ dʌbljuː]</a:t>
            </a:r>
          </a:p>
          <a:p>
            <a:r>
              <a:rPr lang="cs-CZ"/>
              <a:t>b</a:t>
            </a:r>
            <a:r>
              <a:rPr lang="cs-CZ" smtClean="0"/>
              <a:t>ig			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bi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ː aɪ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  <a:latin typeface="Calibri"/>
                <a:cs typeface="Times New Roman"/>
              </a:rPr>
              <a:t>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dʒɛɪ]</a:t>
            </a:r>
            <a:endParaRPr lang="cs-CZ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cs-CZ" smtClean="0"/>
              <a:t>Have a nice day!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[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ɛɪtʃ ɛɪ viː iː ɛɪ ɛn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ː siː iː diː ɛɪ waɪ]</a:t>
            </a:r>
          </a:p>
        </p:txBody>
      </p:sp>
    </p:spTree>
    <p:extLst>
      <p:ext uri="{BB962C8B-B14F-4D97-AF65-F5344CB8AC3E}">
        <p14:creationId xmlns:p14="http://schemas.microsoft.com/office/powerpoint/2010/main" val="2401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145</TotalTime>
  <Words>572</Words>
  <Application>Microsoft Office PowerPoint</Application>
  <PresentationFormat>Předvádění na obrazovce (4:3)</PresentationFormat>
  <Paragraphs>173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Welcome</vt:lpstr>
      <vt:lpstr>Prezentace aplikace PowerPoint</vt:lpstr>
      <vt:lpstr>The Alphabet - Spelling</vt:lpstr>
      <vt:lpstr>Put the letters to the columns:</vt:lpstr>
      <vt:lpstr>Put the letters to the columns:</vt:lpstr>
      <vt:lpstr>Rewrite from spelling:</vt:lpstr>
      <vt:lpstr>Rewrite from spelling:</vt:lpstr>
      <vt:lpstr>Rewrite from spelling:</vt:lpstr>
      <vt:lpstr>Spell:</vt:lpstr>
      <vt:lpstr>Find and correct spelling mistakes:</vt:lpstr>
      <vt:lpstr>Find and correct spelling mistakes: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Alphabet - Spelling</dc:title>
  <dc:creator>ZŠ</dc:creator>
  <cp:lastModifiedBy>ZŠ</cp:lastModifiedBy>
  <cp:revision>18</cp:revision>
  <dcterms:created xsi:type="dcterms:W3CDTF">2012-01-11T07:51:34Z</dcterms:created>
  <dcterms:modified xsi:type="dcterms:W3CDTF">2012-06-24T12:22:16Z</dcterms:modified>
</cp:coreProperties>
</file>