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3" r:id="rId8"/>
    <p:sldId id="261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0EB38-D71A-405F-ADE4-DF22E3C7DCC5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58171F2C-BD4B-4C40-BBAD-E5A261EB7CB9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04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Zařazuje do slovní zásoby neznámé výrazy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</a:t>
            </a:r>
            <a:r>
              <a:rPr lang="cs-CZ" sz="1800">
                <a:solidFill>
                  <a:prstClr val="black"/>
                </a:solidFill>
              </a:rPr>
              <a:t>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Prepositions of Place</a:t>
            </a:r>
            <a: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leden 2012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666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smtClean="0"/>
              <a:t>Match the pictures and the prepositions: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460" y="2736231"/>
            <a:ext cx="3619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71" y="2780928"/>
            <a:ext cx="409575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540" y="4771459"/>
            <a:ext cx="4191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73" y="1663849"/>
            <a:ext cx="42862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700" y="1712552"/>
            <a:ext cx="4381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71" y="4365104"/>
            <a:ext cx="333375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962" y="5716005"/>
            <a:ext cx="601554" cy="337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926" y="3638550"/>
            <a:ext cx="390525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988" y="4098404"/>
            <a:ext cx="390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798" y="4393679"/>
            <a:ext cx="42862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937" y="2882453"/>
            <a:ext cx="39052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184" y="4935851"/>
            <a:ext cx="6191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620" y="3573016"/>
            <a:ext cx="5334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054374"/>
            <a:ext cx="41910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4499992" y="170588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on</a:t>
            </a:r>
            <a:endParaRPr lang="cs-CZ" sz="2800"/>
          </a:p>
        </p:txBody>
      </p:sp>
      <p:sp>
        <p:nvSpPr>
          <p:cNvPr id="7" name="TextovéPole 6"/>
          <p:cNvSpPr txBox="1"/>
          <p:nvPr/>
        </p:nvSpPr>
        <p:spPr>
          <a:xfrm>
            <a:off x="953344" y="2106434"/>
            <a:ext cx="118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under</a:t>
            </a:r>
            <a:endParaRPr lang="cs-CZ" sz="2800"/>
          </a:p>
        </p:txBody>
      </p:sp>
      <p:sp>
        <p:nvSpPr>
          <p:cNvPr id="8" name="TextovéPole 7"/>
          <p:cNvSpPr txBox="1"/>
          <p:nvPr/>
        </p:nvSpPr>
        <p:spPr>
          <a:xfrm>
            <a:off x="6547613" y="2237987"/>
            <a:ext cx="540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in</a:t>
            </a:r>
            <a:endParaRPr lang="cs-CZ" sz="2800"/>
          </a:p>
        </p:txBody>
      </p:sp>
      <p:sp>
        <p:nvSpPr>
          <p:cNvPr id="9" name="TextovéPole 8"/>
          <p:cNvSpPr txBox="1"/>
          <p:nvPr/>
        </p:nvSpPr>
        <p:spPr>
          <a:xfrm>
            <a:off x="6547613" y="4362455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over</a:t>
            </a:r>
            <a:endParaRPr lang="cs-CZ" sz="2800"/>
          </a:p>
        </p:txBody>
      </p:sp>
      <p:sp>
        <p:nvSpPr>
          <p:cNvPr id="10" name="TextovéPole 9"/>
          <p:cNvSpPr txBox="1"/>
          <p:nvPr/>
        </p:nvSpPr>
        <p:spPr>
          <a:xfrm>
            <a:off x="7452320" y="1583214"/>
            <a:ext cx="118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behind</a:t>
            </a:r>
            <a:endParaRPr lang="cs-CZ" sz="2800"/>
          </a:p>
        </p:txBody>
      </p:sp>
      <p:sp>
        <p:nvSpPr>
          <p:cNvPr id="11" name="TextovéPole 10"/>
          <p:cNvSpPr txBox="1"/>
          <p:nvPr/>
        </p:nvSpPr>
        <p:spPr>
          <a:xfrm>
            <a:off x="6787456" y="5482753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in front of</a:t>
            </a:r>
            <a:endParaRPr lang="cs-CZ" sz="2800"/>
          </a:p>
        </p:txBody>
      </p:sp>
      <p:sp>
        <p:nvSpPr>
          <p:cNvPr id="12" name="TextovéPole 11"/>
          <p:cNvSpPr txBox="1"/>
          <p:nvPr/>
        </p:nvSpPr>
        <p:spPr>
          <a:xfrm>
            <a:off x="481797" y="4986099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between</a:t>
            </a:r>
            <a:endParaRPr lang="cs-CZ" sz="2800"/>
          </a:p>
        </p:txBody>
      </p:sp>
      <p:sp>
        <p:nvSpPr>
          <p:cNvPr id="13" name="TextovéPole 12"/>
          <p:cNvSpPr txBox="1"/>
          <p:nvPr/>
        </p:nvSpPr>
        <p:spPr>
          <a:xfrm>
            <a:off x="5387690" y="384810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into</a:t>
            </a:r>
            <a:endParaRPr lang="cs-CZ" sz="2800"/>
          </a:p>
        </p:txBody>
      </p:sp>
      <p:sp>
        <p:nvSpPr>
          <p:cNvPr id="14" name="TextovéPole 13"/>
          <p:cNvSpPr txBox="1"/>
          <p:nvPr/>
        </p:nvSpPr>
        <p:spPr>
          <a:xfrm>
            <a:off x="7363520" y="2814265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out of</a:t>
            </a:r>
            <a:endParaRPr lang="cs-CZ" sz="2800"/>
          </a:p>
        </p:txBody>
      </p:sp>
      <p:sp>
        <p:nvSpPr>
          <p:cNvPr id="15" name="TextovéPole 14"/>
          <p:cNvSpPr txBox="1"/>
          <p:nvPr/>
        </p:nvSpPr>
        <p:spPr>
          <a:xfrm>
            <a:off x="2047634" y="4760719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through</a:t>
            </a:r>
            <a:endParaRPr lang="cs-CZ" sz="2800"/>
          </a:p>
        </p:txBody>
      </p:sp>
      <p:sp>
        <p:nvSpPr>
          <p:cNvPr id="16" name="TextovéPole 15"/>
          <p:cNvSpPr txBox="1"/>
          <p:nvPr/>
        </p:nvSpPr>
        <p:spPr>
          <a:xfrm>
            <a:off x="2789358" y="337694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across</a:t>
            </a:r>
            <a:endParaRPr lang="cs-CZ" sz="2800"/>
          </a:p>
        </p:txBody>
      </p:sp>
      <p:sp>
        <p:nvSpPr>
          <p:cNvPr id="17" name="TextovéPole 16"/>
          <p:cNvSpPr txBox="1"/>
          <p:nvPr/>
        </p:nvSpPr>
        <p:spPr>
          <a:xfrm>
            <a:off x="3767580" y="5449063"/>
            <a:ext cx="1260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next to</a:t>
            </a:r>
            <a:endParaRPr lang="cs-CZ" sz="2800"/>
          </a:p>
        </p:txBody>
      </p:sp>
      <p:sp>
        <p:nvSpPr>
          <p:cNvPr id="18" name="TextovéPole 17"/>
          <p:cNvSpPr txBox="1"/>
          <p:nvPr/>
        </p:nvSpPr>
        <p:spPr>
          <a:xfrm>
            <a:off x="2424635" y="253029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around</a:t>
            </a:r>
            <a:endParaRPr lang="cs-CZ" sz="2800"/>
          </a:p>
        </p:txBody>
      </p:sp>
      <p:sp>
        <p:nvSpPr>
          <p:cNvPr id="19" name="TextovéPole 18"/>
          <p:cNvSpPr txBox="1"/>
          <p:nvPr/>
        </p:nvSpPr>
        <p:spPr>
          <a:xfrm>
            <a:off x="769829" y="3260643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up</a:t>
            </a:r>
            <a:endParaRPr lang="cs-CZ" sz="2800"/>
          </a:p>
        </p:txBody>
      </p:sp>
    </p:spTree>
    <p:extLst>
      <p:ext uri="{BB962C8B-B14F-4D97-AF65-F5344CB8AC3E}">
        <p14:creationId xmlns:p14="http://schemas.microsoft.com/office/powerpoint/2010/main" val="341908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365 -0.09528 C -0.48473 -0.09528 -0.42865 -0.03931 -0.42865 0.02984 C -0.42865 0.09876 -0.48473 0.15472 -0.55365 0.15472 C -0.62257 0.15472 -0.67865 0.09876 -0.67865 0.02984 C -0.67865 -0.03931 -0.62257 -0.09528 -0.55365 -0.09528 Z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64 -0.09828 C 0.04028 -0.09828 0.09636 -0.04232 0.09636 0.02683 C 0.09636 0.09575 0.04028 0.15172 -0.02864 0.15172 C -0.09757 0.15172 -0.15364 0.09575 -0.15364 0.02683 C -0.15364 -0.04232 -0.09757 -0.09828 -0.02864 -0.09828 Z " pathEditMode="relative" rAng="0" ptsTypes="fffff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57 -0.00254 C 0.09149 -0.00254 0.14757 0.05342 0.14757 0.12257 C 0.14757 0.19149 0.09149 0.24746 0.02257 0.24746 C -0.04635 0.24746 -0.10243 0.19149 -0.10243 0.12257 C -0.10243 0.05342 -0.04635 -0.00254 0.02257 -0.00254 Z " pathEditMode="relative" rAng="0" ptsTypes="fffff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208 -0.253 C -0.33316 -0.253 -0.27708 -0.19704 -0.27708 -0.12789 C -0.27708 -0.05897 -0.33316 -0.003 -0.40208 -0.003 C -0.47101 -0.003 -0.52708 -0.05897 -0.52708 -0.12789 C -0.52708 -0.19704 -0.47101 -0.253 -0.40208 -0.253 Z " pathEditMode="relative" rAng="0" ptsTypes="fffff">
                                      <p:cBhvr>
                                        <p:cTn id="22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42 -0.08719 C 0.12934 -0.08719 0.18542 -0.03122 0.18542 0.03793 C 0.18542 0.10685 0.12934 0.16281 0.06042 0.16281 C -0.0085 0.16281 -0.06458 0.10685 -0.06458 0.03793 C -0.06458 -0.03122 -0.0085 -0.08719 0.06042 -0.08719 Z " pathEditMode="relative" rAng="0" ptsTypes="fffff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84 -0.05065 C -0.04948 -0.05065 0.0066 0.00532 0.0066 0.07447 C 0.0066 0.14339 -0.04948 0.19935 -0.1184 0.19935 C -0.18733 0.19935 -0.2434 0.14339 -0.2434 0.07447 C -0.2434 0.00532 -0.18733 -0.05065 -0.1184 -0.05065 Z " pathEditMode="relative" rAng="0" ptsTypes="fffff">
                                      <p:cBhvr>
                                        <p:cTn id="30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444 -0.08881 C -0.37552 -0.08881 -0.31944 -0.03284 -0.31944 0.03631 C -0.31944 0.10523 -0.37552 0.16119 -0.44444 0.16119 C -0.51337 0.16119 -0.56944 0.10523 -0.56944 0.03631 C -0.56944 -0.03284 -0.51337 -0.08881 -0.44444 -0.08881 Z " pathEditMode="relative" rAng="0" ptsTypes="fffff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48 -0.05157 C 0.04444 -0.05157 0.10052 0.0044 0.10052 0.07355 C 0.10052 0.14246 0.04444 0.19843 -0.02448 0.19843 C -0.09341 0.19843 -0.14948 0.14246 -0.14948 0.07355 C -0.14948 0.0044 -0.09341 -0.05157 -0.02448 -0.05157 Z " pathEditMode="relative" rAng="0" ptsTypes="fffff">
                                      <p:cBhvr>
                                        <p:cTn id="3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517 -0.22179 C -0.55625 -0.22179 -0.50017 -0.16582 -0.50017 -0.09667 C -0.50017 -0.02776 -0.55625 0.02821 -0.62517 0.02821 C -0.69409 0.02821 -0.75017 -0.02776 -0.75017 -0.09667 C -0.75017 -0.16582 -0.69409 -0.22179 -0.62517 -0.22179 Z " pathEditMode="relative" rAng="0" ptsTypes="fffff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725 -0.59898 C 0.29618 -0.59898 0.35225 -0.54302 0.35225 -0.47387 C 0.35225 -0.40495 0.29618 -0.34898 0.22725 -0.34898 C 0.15833 -0.34898 0.10225 -0.40495 0.10225 -0.47387 C 0.10225 -0.54302 0.15833 -0.59898 0.22725 -0.59898 Z " pathEditMode="relative" rAng="0" ptsTypes="fffff">
                                      <p:cBhvr>
                                        <p:cTn id="4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75 -0.50601 C 0.49167 -0.50601 0.54775 -0.45005 0.54775 -0.3809 C 0.54775 -0.31198 0.49167 -0.25601 0.42275 -0.25601 C 0.35382 -0.25601 0.29775 -0.31198 0.29775 -0.3809 C 0.29775 -0.45005 0.35382 -0.50601 0.42275 -0.50601 Z " pathEditMode="relative" rAng="0" ptsTypes="fffff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88 0.00902 C 0.1158 0.00902 0.17188 0.06498 0.17188 0.13413 C 0.17188 0.20305 0.1158 0.25902 0.04688 0.25902 C -0.02205 0.25902 -0.07812 0.20305 -0.07812 0.13413 C -0.07812 0.06498 -0.02205 0.00902 0.04688 0.00902 Z " pathEditMode="relative" rAng="0" ptsTypes="fffff">
                                      <p:cBhvr>
                                        <p:cTn id="54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757 -0.37882 C 0.31649 -0.37882 0.37257 -0.32285 0.37257 -0.2537 C 0.37257 -0.18478 0.31649 -0.12882 0.24757 -0.12882 C 0.17864 -0.12882 0.12257 -0.18478 0.12257 -0.2537 C 0.12257 -0.32285 0.17864 -0.37882 0.24757 -0.37882 Z " pathEditMode="relative" rAng="0" ptsTypes="fffff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396 -0.31707 C -0.15503 -0.31707 -0.09896 -0.2611 -0.09896 -0.19195 C -0.09896 -0.12303 -0.15503 -0.06707 -0.22396 -0.06707 C -0.29288 -0.06707 -0.34896 -0.12303 -0.34896 -0.19195 C -0.34896 -0.2611 -0.29288 -0.31707 -0.22396 -0.31707 Z " pathEditMode="relative" rAng="0" ptsTypes="fffff">
                                      <p:cBhvr>
                                        <p:cTn id="62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424 0.03006 C 0.28316 0.03006 0.33924 0.08603 0.33924 0.15518 C 0.33924 0.2241 0.28316 0.28006 0.21424 0.28006 C 0.14531 0.28006 0.08924 0.2241 0.08924 0.15518 C 0.08924 0.08603 0.14531 0.03006 0.21424 0.03006 Z " pathEditMode="relative" rAng="0" ptsTypes="fffff"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657 0.06938 C -0.20764 0.06938 -0.15157 0.12535 -0.15157 0.1945 C -0.15157 0.26342 -0.20764 0.31938 -0.27657 0.31938 C -0.34549 0.31938 -0.40157 0.26342 -0.40157 0.1945 C -0.40157 0.12535 -0.34549 0.06938 -0.27657 0.06938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392 0.00093 C 0.26284 0.00093 0.31892 0.0569 0.31892 0.12605 C 0.31892 0.19496 0.26284 0.25093 0.19392 0.25093 C 0.125 0.25093 0.06892 0.19496 0.06892 0.12605 C 0.06892 0.0569 0.125 0.00093 0.19392 0.00093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452 -0.01688 C 0.17344 -0.01688 0.22952 0.03909 0.22952 0.10824 C 0.22952 0.17715 0.17344 0.23312 0.10452 0.23312 C 0.03559 0.23312 -0.02048 0.17715 -0.02048 0.10824 C -0.02048 0.03909 0.03559 -0.01688 0.10452 -0.01688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226 0.16698 C -0.23334 0.16698 -0.17726 0.22295 -0.17726 0.2921 C -0.17726 0.36101 -0.23334 0.41698 -0.30226 0.41698 C -0.37118 0.41698 -0.42726 0.36101 -0.42726 0.2921 C -0.42726 0.22295 -0.37118 0.16698 -0.30226 0.16698 Z " pathEditMode="relative" rAng="0" ptsTypes="fffff">
                                      <p:cBhvr>
                                        <p:cTn id="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-0.03237 C 0.07014 -0.03237 0.12622 0.02359 0.12622 0.09274 C 0.12622 0.16166 0.07014 0.21763 0.00122 0.21763 C -0.0677 0.21763 -0.12378 0.16166 -0.12378 0.09274 C -0.12378 0.02359 -0.0677 -0.03237 0.00122 -0.03237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17 -0.02104 C 0.01875 -0.02104 0.07483 0.03492 0.07483 0.10407 C 0.07483 0.17299 0.01875 0.22896 -0.05017 0.22896 C -0.1191 0.22896 -0.17517 0.17299 -0.17517 0.10407 C -0.17517 0.03492 -0.1191 -0.02104 -0.05017 -0.02104 Z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23 -0.08695 C 0.21216 -0.08695 0.26823 -0.03099 0.26823 0.03816 C 0.26823 0.10708 0.21216 0.16305 0.14323 0.16305 C 0.07431 0.16305 0.01823 0.10708 0.01823 0.03816 C 0.01823 -0.03099 0.07431 -0.08695 0.14323 -0.08695 Z " pathEditMode="relative" rAng="0" ptsTypes="fffff">
                                      <p:cBhvr>
                                        <p:cTn id="9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09 0.0451 C 0.37101 0.0451 0.42709 0.10106 0.42709 0.17021 C 0.42709 0.23913 0.37101 0.2951 0.30209 0.2951 C 0.23316 0.2951 0.17709 0.23913 0.17709 0.17021 C 0.17709 0.10106 0.23316 0.0451 0.30209 0.0451 Z " pathEditMode="relative" rAng="0" ptsTypes="fffff">
                                      <p:cBhvr>
                                        <p:cTn id="9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91 -0.12581 C -0.05017 -0.12581 0.0059 -0.06984 0.0059 -0.00069 C 0.0059 0.06823 -0.05017 0.12419 -0.1191 0.12419 C -0.18802 0.12419 -0.2441 0.06823 -0.2441 -0.00069 C -0.2441 -0.06984 -0.18802 -0.12581 -0.1191 -0.12581 Z " pathEditMode="relative" rAng="0" ptsTypes="fffff">
                                      <p:cBhvr>
                                        <p:cTn id="102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879 -0.40588 C 0.41771 -0.40588 0.47379 -0.34991 0.47379 -0.28076 C 0.47379 -0.21184 0.41771 -0.15588 0.34879 -0.15588 C 0.27986 -0.15588 0.22379 -0.21184 0.22379 -0.28076 C 0.22379 -0.34991 0.27986 -0.40588 0.34879 -0.40588 Z " pathEditMode="relative" rAng="0" ptsTypes="fffff">
                                      <p:cBhvr>
                                        <p:cTn id="10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67 -0.2093 C -0.12778 -0.2093 -0.0717 -0.15333 -0.0717 -0.08418 C -0.0717 -0.01526 -0.12778 0.0407 -0.1967 0.0407 C -0.26562 0.0407 -0.3217 -0.01526 -0.3217 -0.08418 C -0.3217 -0.15333 -0.26562 -0.2093 -0.1967 -0.2093 Z " pathEditMode="relative" rAng="0" ptsTypes="fffff">
                                      <p:cBhvr>
                                        <p:cTn id="1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5 -0.16374 C 0.13542 -0.16374 0.1915 -0.10777 0.1915 -0.03862 C 0.1915 0.0303 0.13542 0.08626 0.0665 0.08626 C -0.00243 0.08626 -0.0585 0.0303 -0.0585 -0.03862 C -0.0585 -0.10777 -0.00243 -0.16374 0.0665 -0.16374 Z " pathEditMode="relative" rAng="0" ptsTypes="fffff">
                                      <p:cBhvr>
                                        <p:cTn id="1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True (T) or false (F)?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1182" y="3180915"/>
            <a:ext cx="8309250" cy="3561259"/>
          </a:xfrm>
        </p:spPr>
        <p:txBody>
          <a:bodyPr>
            <a:normAutofit/>
          </a:bodyPr>
          <a:lstStyle/>
          <a:p>
            <a:r>
              <a:rPr lang="cs-CZ" smtClean="0"/>
              <a:t>The table is next to the sofa.			T / F</a:t>
            </a:r>
          </a:p>
          <a:p>
            <a:r>
              <a:rPr lang="cs-CZ" smtClean="0"/>
              <a:t>The window is opposite the picture.		</a:t>
            </a:r>
            <a:r>
              <a:rPr lang="cs-CZ"/>
              <a:t>T / </a:t>
            </a:r>
            <a:r>
              <a:rPr lang="cs-CZ" smtClean="0"/>
              <a:t>F</a:t>
            </a:r>
          </a:p>
          <a:p>
            <a:r>
              <a:rPr lang="cs-CZ" smtClean="0"/>
              <a:t>The table is between two armchairs.		</a:t>
            </a:r>
            <a:r>
              <a:rPr lang="cs-CZ"/>
              <a:t>T / </a:t>
            </a:r>
            <a:r>
              <a:rPr lang="cs-CZ" smtClean="0"/>
              <a:t>F</a:t>
            </a:r>
          </a:p>
          <a:p>
            <a:r>
              <a:rPr lang="cs-CZ" smtClean="0"/>
              <a:t>There is a rug on the floor.			</a:t>
            </a:r>
            <a:r>
              <a:rPr lang="cs-CZ"/>
              <a:t>T / </a:t>
            </a:r>
            <a:r>
              <a:rPr lang="cs-CZ" smtClean="0"/>
              <a:t>F</a:t>
            </a:r>
          </a:p>
          <a:p>
            <a:r>
              <a:rPr lang="cs-CZ" smtClean="0"/>
              <a:t>The lamp is in front of the sofa.		</a:t>
            </a:r>
            <a:r>
              <a:rPr lang="cs-CZ"/>
              <a:t>T / </a:t>
            </a:r>
            <a:r>
              <a:rPr lang="cs-CZ" smtClean="0"/>
              <a:t>F</a:t>
            </a:r>
          </a:p>
          <a:p>
            <a:r>
              <a:rPr lang="cs-CZ" smtClean="0"/>
              <a:t>The plant is behind the small table.		</a:t>
            </a:r>
            <a:r>
              <a:rPr lang="cs-CZ"/>
              <a:t>T / </a:t>
            </a:r>
            <a:r>
              <a:rPr lang="cs-CZ" smtClean="0"/>
              <a:t>F</a:t>
            </a:r>
            <a:endParaRPr lang="cs-CZ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82" y="1265787"/>
            <a:ext cx="3988770" cy="193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13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True (T) or false (F)?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340768"/>
            <a:ext cx="8309250" cy="3561259"/>
          </a:xfrm>
        </p:spPr>
        <p:txBody>
          <a:bodyPr>
            <a:normAutofit/>
          </a:bodyPr>
          <a:lstStyle/>
          <a:p>
            <a:r>
              <a:rPr lang="cs-CZ" smtClean="0"/>
              <a:t>The table is next to the sofa.			</a:t>
            </a:r>
            <a:r>
              <a:rPr lang="cs-CZ" strike="sngStrike" smtClean="0"/>
              <a:t>T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F</a:t>
            </a:r>
          </a:p>
          <a:p>
            <a:r>
              <a:rPr lang="cs-CZ" smtClean="0"/>
              <a:t>The window is opposite the picture.		</a:t>
            </a:r>
            <a:r>
              <a:rPr lang="cs-CZ" strike="sngStrike"/>
              <a:t>T</a:t>
            </a:r>
            <a:r>
              <a:rPr lang="cs-CZ"/>
              <a:t> / </a:t>
            </a:r>
            <a:r>
              <a:rPr lang="cs-CZ" smtClean="0">
                <a:solidFill>
                  <a:schemeClr val="accent1"/>
                </a:solidFill>
              </a:rPr>
              <a:t>F</a:t>
            </a:r>
          </a:p>
          <a:p>
            <a:r>
              <a:rPr lang="cs-CZ" smtClean="0"/>
              <a:t>The table is between two armchairs.		</a:t>
            </a:r>
            <a:r>
              <a:rPr lang="cs-CZ">
                <a:solidFill>
                  <a:schemeClr val="accent1"/>
                </a:solidFill>
              </a:rPr>
              <a:t>T </a:t>
            </a:r>
            <a:r>
              <a:rPr lang="cs-CZ"/>
              <a:t>/ </a:t>
            </a:r>
            <a:r>
              <a:rPr lang="cs-CZ" strike="sngStrike" smtClean="0"/>
              <a:t>F</a:t>
            </a:r>
          </a:p>
          <a:p>
            <a:r>
              <a:rPr lang="cs-CZ" smtClean="0"/>
              <a:t>There is a rug on the floor.			</a:t>
            </a:r>
            <a:r>
              <a:rPr lang="cs-CZ">
                <a:solidFill>
                  <a:schemeClr val="accent1"/>
                </a:solidFill>
              </a:rPr>
              <a:t>T</a:t>
            </a:r>
            <a:r>
              <a:rPr lang="cs-CZ"/>
              <a:t> / </a:t>
            </a:r>
            <a:r>
              <a:rPr lang="cs-CZ" strike="sngStrike" smtClean="0"/>
              <a:t>F</a:t>
            </a:r>
          </a:p>
          <a:p>
            <a:r>
              <a:rPr lang="cs-CZ" smtClean="0"/>
              <a:t>The lamp is in front of the sofa.		</a:t>
            </a:r>
            <a:r>
              <a:rPr lang="cs-CZ" strike="sngStrike"/>
              <a:t>T</a:t>
            </a:r>
            <a:r>
              <a:rPr lang="cs-CZ"/>
              <a:t> / </a:t>
            </a:r>
            <a:r>
              <a:rPr lang="cs-CZ" smtClean="0">
                <a:solidFill>
                  <a:schemeClr val="accent1"/>
                </a:solidFill>
              </a:rPr>
              <a:t>F</a:t>
            </a:r>
          </a:p>
          <a:p>
            <a:r>
              <a:rPr lang="cs-CZ" smtClean="0"/>
              <a:t>The plant is behind the small table.		</a:t>
            </a:r>
            <a:r>
              <a:rPr lang="cs-CZ">
                <a:solidFill>
                  <a:schemeClr val="accent1"/>
                </a:solidFill>
              </a:rPr>
              <a:t>T</a:t>
            </a:r>
            <a:r>
              <a:rPr lang="cs-CZ"/>
              <a:t> / </a:t>
            </a:r>
            <a:r>
              <a:rPr lang="cs-CZ" strike="sngStrike" smtClean="0"/>
              <a:t>F</a:t>
            </a:r>
            <a:endParaRPr lang="cs-CZ" strike="sngStrik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98" y="4797152"/>
            <a:ext cx="3988770" cy="193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850830"/>
              </p:ext>
            </p:extLst>
          </p:nvPr>
        </p:nvGraphicFramePr>
        <p:xfrm>
          <a:off x="4499992" y="5230805"/>
          <a:ext cx="3560642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0642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3200" b="0" smtClean="0">
                          <a:solidFill>
                            <a:schemeClr val="tx2"/>
                          </a:solidFill>
                        </a:rPr>
                        <a:t>Now</a:t>
                      </a:r>
                      <a:r>
                        <a:rPr lang="cs-CZ" sz="3200" b="0" baseline="0" smtClean="0">
                          <a:solidFill>
                            <a:schemeClr val="tx2"/>
                          </a:solidFill>
                        </a:rPr>
                        <a:t> correct </a:t>
                      </a:r>
                      <a:br>
                        <a:rPr lang="cs-CZ" sz="3200" b="0" baseline="0" smtClean="0">
                          <a:solidFill>
                            <a:schemeClr val="tx2"/>
                          </a:solidFill>
                        </a:rPr>
                      </a:br>
                      <a:r>
                        <a:rPr lang="cs-CZ" sz="3200" b="0" baseline="0" smtClean="0">
                          <a:solidFill>
                            <a:schemeClr val="tx2"/>
                          </a:solidFill>
                        </a:rPr>
                        <a:t>the false sentences:</a:t>
                      </a:r>
                      <a:endParaRPr lang="cs-CZ" sz="3200" b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635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altLang="en-US" sz="4000" dirty="0"/>
              <a:t>Now </a:t>
            </a:r>
            <a:r>
              <a:rPr lang="cs-CZ" altLang="en-US" sz="4000"/>
              <a:t>correct the </a:t>
            </a:r>
            <a:r>
              <a:rPr lang="cs-CZ" altLang="en-US" sz="4000" dirty="0"/>
              <a:t>false </a:t>
            </a:r>
            <a:r>
              <a:rPr lang="cs-CZ" altLang="en-US" sz="4000"/>
              <a:t>sentences</a:t>
            </a:r>
            <a:r>
              <a:rPr lang="cs-CZ" altLang="en-US" sz="4000" smtClean="0"/>
              <a:t>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r>
              <a:rPr lang="cs-CZ"/>
              <a:t>The table is next to the sofa.</a:t>
            </a:r>
          </a:p>
          <a:p>
            <a:r>
              <a:rPr lang="cs-CZ"/>
              <a:t>The window is opposite the picture.	</a:t>
            </a:r>
          </a:p>
          <a:p>
            <a:r>
              <a:rPr lang="cs-CZ"/>
              <a:t>The lamp is in front of the sofa</a:t>
            </a:r>
            <a:r>
              <a:rPr lang="cs-CZ" smtClean="0"/>
              <a:t>.</a:t>
            </a:r>
          </a:p>
          <a:p>
            <a:r>
              <a:rPr lang="cs-CZ">
                <a:solidFill>
                  <a:schemeClr val="accent1"/>
                </a:solidFill>
              </a:rPr>
              <a:t>The table is </a:t>
            </a:r>
            <a:r>
              <a:rPr lang="cs-CZ" smtClean="0">
                <a:solidFill>
                  <a:schemeClr val="accent1"/>
                </a:solidFill>
              </a:rPr>
              <a:t>in front of </a:t>
            </a:r>
            <a:r>
              <a:rPr lang="cs-CZ">
                <a:solidFill>
                  <a:schemeClr val="accent1"/>
                </a:solidFill>
              </a:rPr>
              <a:t>the sofa.</a:t>
            </a:r>
          </a:p>
          <a:p>
            <a:r>
              <a:rPr lang="cs-CZ">
                <a:solidFill>
                  <a:schemeClr val="accent1"/>
                </a:solidFill>
              </a:rPr>
              <a:t>The window is </a:t>
            </a:r>
            <a:r>
              <a:rPr lang="cs-CZ" smtClean="0">
                <a:solidFill>
                  <a:schemeClr val="accent1"/>
                </a:solidFill>
              </a:rPr>
              <a:t>next to the plant.</a:t>
            </a:r>
            <a:r>
              <a:rPr lang="cs-CZ">
                <a:solidFill>
                  <a:schemeClr val="accent1"/>
                </a:solidFill>
              </a:rPr>
              <a:t>	</a:t>
            </a:r>
          </a:p>
          <a:p>
            <a:r>
              <a:rPr lang="cs-CZ">
                <a:solidFill>
                  <a:schemeClr val="accent1"/>
                </a:solidFill>
              </a:rPr>
              <a:t>The lamp is </a:t>
            </a:r>
            <a:r>
              <a:rPr lang="cs-CZ" smtClean="0">
                <a:solidFill>
                  <a:schemeClr val="accent1"/>
                </a:solidFill>
              </a:rPr>
              <a:t>between the sofa and the armchair.</a:t>
            </a:r>
            <a:endParaRPr lang="cs-CZ">
              <a:solidFill>
                <a:schemeClr val="accent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97152"/>
            <a:ext cx="3987800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300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Describe the picture: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(on)</a:t>
            </a:r>
          </a:p>
          <a:p>
            <a:r>
              <a:rPr lang="cs-CZ" smtClean="0"/>
              <a:t>(next to)</a:t>
            </a:r>
          </a:p>
          <a:p>
            <a:r>
              <a:rPr lang="cs-CZ" smtClean="0"/>
              <a:t>(in front of)</a:t>
            </a:r>
          </a:p>
          <a:p>
            <a:r>
              <a:rPr lang="cs-CZ" smtClean="0"/>
              <a:t>(behind)</a:t>
            </a:r>
          </a:p>
          <a:p>
            <a:r>
              <a:rPr lang="cs-CZ" smtClean="0"/>
              <a:t>(in)</a:t>
            </a:r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62" y="1556792"/>
            <a:ext cx="4873724" cy="3444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6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spojí </a:t>
            </a:r>
            <a:r>
              <a:rPr lang="cs-CZ" sz="2800" smtClean="0"/>
              <a:t>piktogram a předložku, přečte (list </a:t>
            </a:r>
            <a:r>
              <a:rPr lang="cs-CZ" sz="2800" smtClean="0"/>
              <a:t>2)</a:t>
            </a:r>
          </a:p>
          <a:p>
            <a:r>
              <a:rPr lang="cs-CZ" sz="2800" smtClean="0"/>
              <a:t>dle obrázku rozhodne pravdivost tvrzení (3</a:t>
            </a:r>
            <a:r>
              <a:rPr lang="cs-CZ" sz="2800" smtClean="0"/>
              <a:t>)</a:t>
            </a:r>
          </a:p>
          <a:p>
            <a:r>
              <a:rPr lang="cs-CZ" sz="2800" smtClean="0"/>
              <a:t>pozmění nepravdivé tvrzení na správné (4)</a:t>
            </a:r>
            <a:endParaRPr lang="cs-CZ" sz="2800" smtClean="0"/>
          </a:p>
          <a:p>
            <a:r>
              <a:rPr lang="cs-CZ" sz="2800" smtClean="0"/>
              <a:t>popíše obrázek, využije nabídnuté předložky, možná práce ve dvojici, se slovníkem (6)</a:t>
            </a:r>
            <a:endParaRPr lang="cs-CZ" sz="2800" smtClean="0"/>
          </a:p>
          <a:p>
            <a:r>
              <a:rPr lang="cs-CZ" sz="2800" smtClean="0"/>
              <a:t>zpětná vazba, čte a </a:t>
            </a:r>
            <a:r>
              <a:rPr lang="cs-CZ" sz="2800" smtClean="0"/>
              <a:t>překládá, ukazuje v obrázku </a:t>
            </a:r>
            <a:r>
              <a:rPr lang="cs-CZ" sz="2800" smtClean="0"/>
              <a:t>(4, </a:t>
            </a:r>
            <a:r>
              <a:rPr lang="cs-CZ" sz="2800" smtClean="0"/>
              <a:t>5, 6)</a:t>
            </a:r>
            <a:endParaRPr lang="cs-CZ" sz="2800" smtClean="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189929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www.google.cz/obrázky</a:t>
            </a:r>
          </a:p>
          <a:p>
            <a:r>
              <a:rPr lang="cs-CZ"/>
              <a:t>http://</a:t>
            </a:r>
            <a:r>
              <a:rPr lang="cs-CZ" smtClean="0"/>
              <a:t>www.globalni-cteni.cz/clanek/situacni-obrazky</a:t>
            </a:r>
            <a:endParaRPr lang="cs-CZ"/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174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94</TotalTime>
  <Words>196</Words>
  <Application>Microsoft Office PowerPoint</Application>
  <PresentationFormat>Předvádění na obrazovce (4:3)</PresentationFormat>
  <Paragraphs>58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Welcome</vt:lpstr>
      <vt:lpstr>Prezentace aplikace PowerPoint</vt:lpstr>
      <vt:lpstr>Match the pictures and the prepositions:</vt:lpstr>
      <vt:lpstr>True (T) or false (F)?</vt:lpstr>
      <vt:lpstr>True (T) or false (F)?</vt:lpstr>
      <vt:lpstr>Now correct the false sentences:</vt:lpstr>
      <vt:lpstr>Describe the picture: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Match the pictures and the prepositions:</dc:title>
  <dc:creator>ZŠ</dc:creator>
  <cp:lastModifiedBy>ZŠ</cp:lastModifiedBy>
  <cp:revision>10</cp:revision>
  <dcterms:created xsi:type="dcterms:W3CDTF">2012-01-05T09:13:33Z</dcterms:created>
  <dcterms:modified xsi:type="dcterms:W3CDTF">2012-06-23T14:59:44Z</dcterms:modified>
</cp:coreProperties>
</file>