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56" r:id="rId3"/>
    <p:sldId id="257" r:id="rId4"/>
    <p:sldId id="258" r:id="rId5"/>
    <p:sldId id="260" r:id="rId6"/>
    <p:sldId id="261" r:id="rId7"/>
    <p:sldId id="262" r:id="rId8"/>
    <p:sldId id="265" r:id="rId9"/>
    <p:sldId id="263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18695-CCF0-4E5E-A147-A82C11772FD7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8BE1F-04E9-4C0B-A46D-22D4AAB1A6CE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18695-CCF0-4E5E-A147-A82C11772FD7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8BE1F-04E9-4C0B-A46D-22D4AAB1A6C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18695-CCF0-4E5E-A147-A82C11772FD7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8BE1F-04E9-4C0B-A46D-22D4AAB1A6C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18695-CCF0-4E5E-A147-A82C11772FD7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8BE1F-04E9-4C0B-A46D-22D4AAB1A6C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18695-CCF0-4E5E-A147-A82C11772FD7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8BE1F-04E9-4C0B-A46D-22D4AAB1A6CE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18695-CCF0-4E5E-A147-A82C11772FD7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8BE1F-04E9-4C0B-A46D-22D4AAB1A6C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18695-CCF0-4E5E-A147-A82C11772FD7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8BE1F-04E9-4C0B-A46D-22D4AAB1A6C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18695-CCF0-4E5E-A147-A82C11772FD7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8BE1F-04E9-4C0B-A46D-22D4AAB1A6C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18695-CCF0-4E5E-A147-A82C11772FD7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8BE1F-04E9-4C0B-A46D-22D4AAB1A6C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18695-CCF0-4E5E-A147-A82C11772FD7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8BE1F-04E9-4C0B-A46D-22D4AAB1A6C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18695-CCF0-4E5E-A147-A82C11772FD7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8BE1F-04E9-4C0B-A46D-22D4AAB1A6CE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018695-CCF0-4E5E-A147-A82C11772FD7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6BD8BE1F-04E9-4C0B-A46D-22D4AAB1A6CE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KOL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A6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15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Zařazuje do slovní zásoby neznámé výrazy</a:t>
            </a:r>
          </a:p>
          <a:p>
            <a:r>
              <a:rPr lang="cs-CZ" sz="1800" smtClean="0">
                <a:solidFill>
                  <a:prstClr val="black"/>
                </a:solidFill>
              </a:rPr>
              <a:t>Téma</a:t>
            </a:r>
            <a:r>
              <a:rPr lang="cs-CZ" sz="1800">
                <a:solidFill>
                  <a:prstClr val="black"/>
                </a:solidFill>
              </a:rPr>
              <a:t>: </a:t>
            </a:r>
            <a: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Expressing Time</a:t>
            </a:r>
            <a:r>
              <a:rPr lang="en-US" sz="24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24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smtClean="0">
                <a:solidFill>
                  <a:prstClr val="black"/>
                </a:solidFill>
              </a:rPr>
              <a:t>Autor: Mgr. </a:t>
            </a:r>
            <a:r>
              <a:rPr lang="cs-CZ" sz="1200" smtClean="0">
                <a:solidFill>
                  <a:prstClr val="black"/>
                </a:solidFill>
              </a:rPr>
              <a:t>Hana  Kollertová; listopad 2011</a:t>
            </a:r>
            <a:endParaRPr lang="en-US" sz="1200" smtClean="0">
              <a:solidFill>
                <a:prstClr val="black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8479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Expressing </a:t>
            </a:r>
            <a:r>
              <a:rPr lang="cs-CZ" sz="4000"/>
              <a:t>Time 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cs-CZ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628800"/>
            <a:ext cx="5230666" cy="4318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5652066" y="3180266"/>
            <a:ext cx="1486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mtClean="0"/>
              <a:t>a quarter  past</a:t>
            </a:r>
            <a:endParaRPr lang="cs-CZ"/>
          </a:p>
        </p:txBody>
      </p:sp>
      <p:sp>
        <p:nvSpPr>
          <p:cNvPr id="3" name="TextovéPole 2"/>
          <p:cNvSpPr txBox="1"/>
          <p:nvPr/>
        </p:nvSpPr>
        <p:spPr>
          <a:xfrm>
            <a:off x="1907704" y="3332439"/>
            <a:ext cx="12939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/>
              <a:t>a quarter  </a:t>
            </a:r>
            <a:r>
              <a:rPr lang="cs-CZ" smtClean="0"/>
              <a:t>to</a:t>
            </a:r>
            <a:endParaRPr lang="cs-CZ"/>
          </a:p>
        </p:txBody>
      </p:sp>
      <p:sp>
        <p:nvSpPr>
          <p:cNvPr id="7" name="TextovéPole 6"/>
          <p:cNvSpPr txBox="1"/>
          <p:nvPr/>
        </p:nvSpPr>
        <p:spPr>
          <a:xfrm>
            <a:off x="3932334" y="5013176"/>
            <a:ext cx="9733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mtClean="0"/>
              <a:t>half past</a:t>
            </a:r>
            <a:endParaRPr lang="cs-CZ"/>
          </a:p>
        </p:txBody>
      </p:sp>
      <p:sp>
        <p:nvSpPr>
          <p:cNvPr id="8" name="TextovéPole 7"/>
          <p:cNvSpPr txBox="1"/>
          <p:nvPr/>
        </p:nvSpPr>
        <p:spPr>
          <a:xfrm>
            <a:off x="3923928" y="1854116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mtClean="0"/>
              <a:t>o´clock</a:t>
            </a:r>
            <a:endParaRPr lang="cs-CZ"/>
          </a:p>
        </p:txBody>
      </p:sp>
      <p:sp>
        <p:nvSpPr>
          <p:cNvPr id="9" name="TextovéPole 8"/>
          <p:cNvSpPr txBox="1"/>
          <p:nvPr/>
        </p:nvSpPr>
        <p:spPr>
          <a:xfrm>
            <a:off x="4419005" y="2987593"/>
            <a:ext cx="915635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mtClean="0"/>
              <a:t>minutes</a:t>
            </a:r>
          </a:p>
          <a:p>
            <a:pPr algn="ctr"/>
            <a:r>
              <a:rPr lang="cs-CZ" sz="2800" smtClean="0">
                <a:solidFill>
                  <a:srgbClr val="FF99FF"/>
                </a:solidFill>
              </a:rPr>
              <a:t>past</a:t>
            </a:r>
            <a:endParaRPr lang="cs-CZ" sz="2800">
              <a:solidFill>
                <a:srgbClr val="FF99FF"/>
              </a:solidFill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3474516" y="3000780"/>
            <a:ext cx="915635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mtClean="0"/>
              <a:t>minutes</a:t>
            </a:r>
          </a:p>
          <a:p>
            <a:pPr algn="ctr"/>
            <a:r>
              <a:rPr lang="cs-CZ" sz="2800" smtClean="0">
                <a:solidFill>
                  <a:srgbClr val="FF99FF"/>
                </a:solidFill>
              </a:rPr>
              <a:t>to</a:t>
            </a:r>
            <a:endParaRPr lang="cs-CZ" sz="2800">
              <a:solidFill>
                <a:srgbClr val="FF99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711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Examples: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268760"/>
            <a:ext cx="8229600" cy="532859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cs-CZ" sz="2800" smtClean="0"/>
              <a:t>	It´s a quarter past five.</a:t>
            </a:r>
            <a:br>
              <a:rPr lang="cs-CZ" sz="2800" smtClean="0"/>
            </a:br>
            <a:endParaRPr lang="cs-CZ" sz="2800"/>
          </a:p>
          <a:p>
            <a:pPr marL="0" indent="0" algn="ctr">
              <a:buNone/>
            </a:pPr>
            <a:r>
              <a:rPr lang="cs-CZ" sz="2800" smtClean="0"/>
              <a:t>	It´s half past one.</a:t>
            </a:r>
            <a:br>
              <a:rPr lang="cs-CZ" sz="2800" smtClean="0"/>
            </a:br>
            <a:endParaRPr lang="cs-CZ" sz="2800" smtClean="0"/>
          </a:p>
          <a:p>
            <a:pPr marL="0" indent="0" algn="ctr">
              <a:buNone/>
            </a:pPr>
            <a:r>
              <a:rPr lang="cs-CZ" sz="2800"/>
              <a:t>	I</a:t>
            </a:r>
            <a:r>
              <a:rPr lang="cs-CZ" sz="2800" smtClean="0"/>
              <a:t>t´s a quarter to seven.</a:t>
            </a:r>
            <a:br>
              <a:rPr lang="cs-CZ" sz="2800" smtClean="0"/>
            </a:br>
            <a:endParaRPr lang="cs-CZ" sz="2800" smtClean="0"/>
          </a:p>
          <a:p>
            <a:pPr marL="0" indent="0" algn="ctr">
              <a:buNone/>
            </a:pPr>
            <a:r>
              <a:rPr lang="cs-CZ" sz="2800"/>
              <a:t>	</a:t>
            </a:r>
            <a:r>
              <a:rPr lang="cs-CZ" sz="2800" smtClean="0"/>
              <a:t>It´s eleven o´clock.</a:t>
            </a:r>
            <a:br>
              <a:rPr lang="cs-CZ" sz="2800" smtClean="0"/>
            </a:br>
            <a:endParaRPr lang="cs-CZ" sz="2800" smtClean="0"/>
          </a:p>
          <a:p>
            <a:pPr marL="0" indent="0" algn="ctr">
              <a:buNone/>
            </a:pPr>
            <a:r>
              <a:rPr lang="cs-CZ" sz="2800"/>
              <a:t>	</a:t>
            </a:r>
            <a:r>
              <a:rPr lang="cs-CZ" sz="2800" smtClean="0"/>
              <a:t>It´s ten past ten.</a:t>
            </a:r>
            <a:br>
              <a:rPr lang="cs-CZ" sz="2800" smtClean="0"/>
            </a:br>
            <a:endParaRPr lang="cs-CZ" sz="2800" smtClean="0"/>
          </a:p>
          <a:p>
            <a:pPr marL="0" indent="0" algn="ctr">
              <a:buNone/>
            </a:pPr>
            <a:r>
              <a:rPr lang="cs-CZ" sz="2800" smtClean="0"/>
              <a:t>	It´s twenty-five to nine.</a:t>
            </a:r>
            <a:endParaRPr lang="cs-CZ" sz="280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100721"/>
            <a:ext cx="857250" cy="78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950442"/>
            <a:ext cx="829583" cy="792088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5687" y="4933555"/>
            <a:ext cx="720080" cy="69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485" y="5805264"/>
            <a:ext cx="823912" cy="80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319671"/>
            <a:ext cx="842963" cy="78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297" y="3933056"/>
            <a:ext cx="847725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239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435280" cy="1143000"/>
          </a:xfrm>
        </p:spPr>
        <p:txBody>
          <a:bodyPr>
            <a:normAutofit/>
          </a:bodyPr>
          <a:lstStyle/>
          <a:p>
            <a:r>
              <a:rPr lang="cs-CZ" sz="4000" smtClean="0"/>
              <a:t>Match the pictures and the sentences: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4690864" cy="4525963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arenR"/>
            </a:pPr>
            <a:r>
              <a:rPr lang="cs-CZ" smtClean="0"/>
              <a:t>It´s six o´clock.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It´s a quarter to twelve.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It´s a quarter past seven.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It´s half past four.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It´s twenty to three.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It´s twenty past ten.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It´s five past two.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It´s ten to one.</a:t>
            </a:r>
            <a:endParaRPr lang="cs-CZ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5552" y="2643189"/>
            <a:ext cx="857250" cy="842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0696" y="1530822"/>
            <a:ext cx="828674" cy="795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557" y="1500841"/>
            <a:ext cx="833438" cy="75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0287" y="3789040"/>
            <a:ext cx="828674" cy="757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0696" y="2643189"/>
            <a:ext cx="847724" cy="785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5552" y="4900560"/>
            <a:ext cx="842962" cy="757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5847" y="4873921"/>
            <a:ext cx="847726" cy="752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0696" y="3789040"/>
            <a:ext cx="819151" cy="771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5246494" y="1530822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mtClean="0"/>
              <a:t>a)</a:t>
            </a:r>
            <a:endParaRPr lang="cs-CZ"/>
          </a:p>
        </p:txBody>
      </p:sp>
      <p:sp>
        <p:nvSpPr>
          <p:cNvPr id="6" name="TextovéPole 5"/>
          <p:cNvSpPr txBox="1"/>
          <p:nvPr/>
        </p:nvSpPr>
        <p:spPr>
          <a:xfrm>
            <a:off x="5246494" y="2638152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mtClean="0"/>
              <a:t>b)</a:t>
            </a:r>
            <a:endParaRPr lang="cs-CZ"/>
          </a:p>
        </p:txBody>
      </p:sp>
      <p:sp>
        <p:nvSpPr>
          <p:cNvPr id="7" name="TextovéPole 6"/>
          <p:cNvSpPr txBox="1"/>
          <p:nvPr/>
        </p:nvSpPr>
        <p:spPr>
          <a:xfrm>
            <a:off x="5254135" y="3789040"/>
            <a:ext cx="391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mtClean="0"/>
              <a:t>c)</a:t>
            </a:r>
            <a:endParaRPr lang="cs-CZ"/>
          </a:p>
        </p:txBody>
      </p:sp>
      <p:sp>
        <p:nvSpPr>
          <p:cNvPr id="8" name="TextovéPole 7"/>
          <p:cNvSpPr txBox="1"/>
          <p:nvPr/>
        </p:nvSpPr>
        <p:spPr>
          <a:xfrm>
            <a:off x="5268821" y="4873921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mtClean="0"/>
              <a:t>d)</a:t>
            </a:r>
            <a:endParaRPr lang="cs-CZ"/>
          </a:p>
        </p:txBody>
      </p:sp>
      <p:sp>
        <p:nvSpPr>
          <p:cNvPr id="9" name="TextovéPole 8"/>
          <p:cNvSpPr txBox="1"/>
          <p:nvPr/>
        </p:nvSpPr>
        <p:spPr>
          <a:xfrm>
            <a:off x="7273355" y="1478356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mtClean="0"/>
              <a:t>e)</a:t>
            </a:r>
            <a:endParaRPr lang="cs-CZ"/>
          </a:p>
        </p:txBody>
      </p:sp>
      <p:sp>
        <p:nvSpPr>
          <p:cNvPr id="10" name="TextovéPole 9"/>
          <p:cNvSpPr txBox="1"/>
          <p:nvPr/>
        </p:nvSpPr>
        <p:spPr>
          <a:xfrm>
            <a:off x="7273355" y="2643189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mtClean="0"/>
              <a:t>f)</a:t>
            </a:r>
            <a:endParaRPr lang="cs-CZ"/>
          </a:p>
        </p:txBody>
      </p:sp>
      <p:sp>
        <p:nvSpPr>
          <p:cNvPr id="11" name="TextovéPole 10"/>
          <p:cNvSpPr txBox="1"/>
          <p:nvPr/>
        </p:nvSpPr>
        <p:spPr>
          <a:xfrm>
            <a:off x="7278526" y="3770295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mtClean="0"/>
              <a:t>g)</a:t>
            </a:r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7278526" y="4873921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mtClean="0"/>
              <a:t>h)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79146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435280" cy="1143000"/>
          </a:xfrm>
        </p:spPr>
        <p:txBody>
          <a:bodyPr>
            <a:normAutofit/>
          </a:bodyPr>
          <a:lstStyle/>
          <a:p>
            <a:r>
              <a:rPr lang="cs-CZ" sz="4000" smtClean="0"/>
              <a:t>Match the pictures and the sentences: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3" y="1600200"/>
            <a:ext cx="5321091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smtClean="0">
                <a:solidFill>
                  <a:schemeClr val="accent1"/>
                </a:solidFill>
              </a:rPr>
              <a:t>1 F</a:t>
            </a:r>
            <a:r>
              <a:rPr lang="cs-CZ" smtClean="0"/>
              <a:t>    It´s six o´clock.</a:t>
            </a:r>
          </a:p>
          <a:p>
            <a:pPr marL="0" indent="0">
              <a:buNone/>
            </a:pPr>
            <a:r>
              <a:rPr lang="cs-CZ" smtClean="0">
                <a:solidFill>
                  <a:schemeClr val="accent1"/>
                </a:solidFill>
              </a:rPr>
              <a:t>2 A</a:t>
            </a:r>
            <a:r>
              <a:rPr lang="cs-CZ" smtClean="0"/>
              <a:t>    It´s a quarter to twelve.</a:t>
            </a:r>
          </a:p>
          <a:p>
            <a:pPr marL="0" indent="0">
              <a:buNone/>
            </a:pPr>
            <a:r>
              <a:rPr lang="cs-CZ" smtClean="0">
                <a:solidFill>
                  <a:schemeClr val="accent1"/>
                </a:solidFill>
              </a:rPr>
              <a:t>3 E</a:t>
            </a:r>
            <a:r>
              <a:rPr lang="cs-CZ" smtClean="0"/>
              <a:t>    It´s a quarter past seven.</a:t>
            </a:r>
          </a:p>
          <a:p>
            <a:pPr marL="0" indent="0">
              <a:buNone/>
            </a:pPr>
            <a:r>
              <a:rPr lang="cs-CZ" smtClean="0">
                <a:solidFill>
                  <a:schemeClr val="accent1"/>
                </a:solidFill>
              </a:rPr>
              <a:t>4 G</a:t>
            </a:r>
            <a:r>
              <a:rPr lang="cs-CZ" smtClean="0"/>
              <a:t>    It´s half past four.</a:t>
            </a:r>
          </a:p>
          <a:p>
            <a:pPr marL="0" indent="0">
              <a:buNone/>
            </a:pPr>
            <a:r>
              <a:rPr lang="cs-CZ" smtClean="0">
                <a:solidFill>
                  <a:schemeClr val="accent1"/>
                </a:solidFill>
              </a:rPr>
              <a:t>5 B</a:t>
            </a:r>
            <a:r>
              <a:rPr lang="cs-CZ" smtClean="0"/>
              <a:t>    It´s twenty to three.</a:t>
            </a:r>
          </a:p>
          <a:p>
            <a:pPr marL="0" indent="0">
              <a:buNone/>
            </a:pPr>
            <a:r>
              <a:rPr lang="cs-CZ" smtClean="0">
                <a:solidFill>
                  <a:schemeClr val="accent1"/>
                </a:solidFill>
              </a:rPr>
              <a:t>6 H</a:t>
            </a:r>
            <a:r>
              <a:rPr lang="cs-CZ" smtClean="0"/>
              <a:t>    It´s twenty past ten.</a:t>
            </a:r>
          </a:p>
          <a:p>
            <a:pPr marL="0" indent="0">
              <a:buNone/>
            </a:pPr>
            <a:r>
              <a:rPr lang="cs-CZ" smtClean="0">
                <a:solidFill>
                  <a:schemeClr val="accent1"/>
                </a:solidFill>
              </a:rPr>
              <a:t>7 D</a:t>
            </a:r>
            <a:r>
              <a:rPr lang="cs-CZ" smtClean="0"/>
              <a:t>    It´s five past two.</a:t>
            </a:r>
          </a:p>
          <a:p>
            <a:pPr marL="0" indent="0">
              <a:buNone/>
            </a:pPr>
            <a:r>
              <a:rPr lang="cs-CZ" smtClean="0">
                <a:solidFill>
                  <a:schemeClr val="accent1"/>
                </a:solidFill>
              </a:rPr>
              <a:t>8 C</a:t>
            </a:r>
            <a:r>
              <a:rPr lang="cs-CZ" smtClean="0"/>
              <a:t>    It´s ten to one.</a:t>
            </a:r>
            <a:endParaRPr lang="cs-CZ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7248" y="1378271"/>
            <a:ext cx="857250" cy="842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4329" y="1881050"/>
            <a:ext cx="828674" cy="795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420888"/>
            <a:ext cx="833438" cy="75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873" y="3129629"/>
            <a:ext cx="828674" cy="757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1155" y="3645024"/>
            <a:ext cx="847724" cy="785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293096"/>
            <a:ext cx="842962" cy="757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9140" y="4805105"/>
            <a:ext cx="847726" cy="752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0841" y="5342534"/>
            <a:ext cx="819151" cy="771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543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/>
              <a:t>Make sentences: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mtClean="0"/>
              <a:t> 	  ………………………… 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 	  ………………………… 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 	  ………………………… 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 	  ………………………… </a:t>
            </a:r>
          </a:p>
          <a:p>
            <a:pPr marL="514350" indent="-514350">
              <a:buFont typeface="+mj-lt"/>
              <a:buAutoNum type="arabicPeriod"/>
            </a:pPr>
            <a:r>
              <a:rPr lang="cs-CZ"/>
              <a:t> </a:t>
            </a:r>
            <a:r>
              <a:rPr lang="cs-CZ" smtClean="0"/>
              <a:t> 	  …………………………</a:t>
            </a:r>
          </a:p>
          <a:p>
            <a:pPr marL="514350" indent="-514350">
              <a:buFont typeface="+mj-lt"/>
              <a:buAutoNum type="arabicPeriod"/>
            </a:pPr>
            <a:r>
              <a:rPr lang="cs-CZ"/>
              <a:t> </a:t>
            </a:r>
            <a:r>
              <a:rPr lang="cs-CZ" smtClean="0"/>
              <a:t>	  …………………………</a:t>
            </a:r>
          </a:p>
          <a:p>
            <a:pPr marL="514350" indent="-514350">
              <a:buFont typeface="+mj-lt"/>
              <a:buAutoNum type="arabicPeriod"/>
            </a:pPr>
            <a:r>
              <a:rPr lang="cs-CZ"/>
              <a:t> </a:t>
            </a:r>
            <a:r>
              <a:rPr lang="cs-CZ" smtClean="0"/>
              <a:t>	  …………………………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  	</a:t>
            </a:r>
            <a:r>
              <a:rPr lang="cs-CZ"/>
              <a:t> </a:t>
            </a:r>
            <a:r>
              <a:rPr lang="cs-CZ" smtClean="0"/>
              <a:t> …………………………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591171"/>
            <a:ext cx="577365" cy="541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780443"/>
            <a:ext cx="604946" cy="546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162402"/>
            <a:ext cx="604946" cy="56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1163892"/>
              </p:ext>
            </p:extLst>
          </p:nvPr>
        </p:nvGraphicFramePr>
        <p:xfrm>
          <a:off x="899592" y="5877272"/>
          <a:ext cx="743744" cy="3708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4374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mtClean="0"/>
                        <a:t>1:58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Tabulk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9558208"/>
              </p:ext>
            </p:extLst>
          </p:nvPr>
        </p:nvGraphicFramePr>
        <p:xfrm>
          <a:off x="899592" y="5301208"/>
          <a:ext cx="743744" cy="3708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4374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mtClean="0"/>
                        <a:t>8:10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Tabulk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1572201"/>
              </p:ext>
            </p:extLst>
          </p:nvPr>
        </p:nvGraphicFramePr>
        <p:xfrm>
          <a:off x="869631" y="4725144"/>
          <a:ext cx="743744" cy="3708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4374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mtClean="0"/>
                        <a:t>2:35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Tabulka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5278984"/>
              </p:ext>
            </p:extLst>
          </p:nvPr>
        </p:nvGraphicFramePr>
        <p:xfrm>
          <a:off x="874328" y="4149080"/>
          <a:ext cx="743744" cy="3708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4374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mtClean="0"/>
                        <a:t>3:25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276" y="3429000"/>
            <a:ext cx="612651" cy="584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7454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/>
              <a:t>Make sentences: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 	     It´s a quarter past seven.</a:t>
            </a:r>
          </a:p>
          <a:p>
            <a:pPr marL="514350" indent="-514350">
              <a:buFont typeface="+mj-lt"/>
              <a:buAutoNum type="arabicPeriod"/>
            </a:pPr>
            <a:r>
              <a:rPr lang="cs-CZ">
                <a:solidFill>
                  <a:schemeClr val="accent1"/>
                </a:solidFill>
              </a:rPr>
              <a:t> </a:t>
            </a:r>
            <a:r>
              <a:rPr lang="cs-CZ" smtClean="0">
                <a:solidFill>
                  <a:schemeClr val="accent1"/>
                </a:solidFill>
              </a:rPr>
              <a:t>        It´s four o´clock.</a:t>
            </a:r>
            <a:endParaRPr lang="cs-CZ">
              <a:solidFill>
                <a:schemeClr val="accent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         It´s a quarter to ten.</a:t>
            </a:r>
          </a:p>
          <a:p>
            <a:pPr marL="514350" indent="-514350">
              <a:buFont typeface="+mj-lt"/>
              <a:buAutoNum type="arabicPeriod"/>
            </a:pPr>
            <a:r>
              <a:rPr lang="cs-CZ">
                <a:solidFill>
                  <a:schemeClr val="accent1"/>
                </a:solidFill>
              </a:rPr>
              <a:t> </a:t>
            </a:r>
            <a:r>
              <a:rPr lang="cs-CZ" smtClean="0">
                <a:solidFill>
                  <a:schemeClr val="accent1"/>
                </a:solidFill>
              </a:rPr>
              <a:t>        It´s half past eleven.</a:t>
            </a:r>
          </a:p>
          <a:p>
            <a:pPr marL="514350" indent="-514350">
              <a:buFont typeface="+mj-lt"/>
              <a:buAutoNum type="arabicPeriod"/>
            </a:pPr>
            <a:r>
              <a:rPr lang="cs-CZ">
                <a:solidFill>
                  <a:schemeClr val="accent1"/>
                </a:solidFill>
              </a:rPr>
              <a:t> </a:t>
            </a:r>
            <a:r>
              <a:rPr lang="cs-CZ" smtClean="0">
                <a:solidFill>
                  <a:schemeClr val="accent1"/>
                </a:solidFill>
              </a:rPr>
              <a:t>        It´s twenty-five past three.</a:t>
            </a:r>
          </a:p>
          <a:p>
            <a:pPr marL="514350" indent="-514350">
              <a:buFont typeface="+mj-lt"/>
              <a:buAutoNum type="arabicPeriod"/>
            </a:pPr>
            <a:r>
              <a:rPr lang="cs-CZ">
                <a:solidFill>
                  <a:schemeClr val="accent1"/>
                </a:solidFill>
              </a:rPr>
              <a:t> </a:t>
            </a:r>
            <a:r>
              <a:rPr lang="cs-CZ" smtClean="0">
                <a:solidFill>
                  <a:schemeClr val="accent1"/>
                </a:solidFill>
              </a:rPr>
              <a:t>        It´s twenty-five to three.</a:t>
            </a:r>
          </a:p>
          <a:p>
            <a:pPr marL="514350" indent="-514350">
              <a:buFont typeface="+mj-lt"/>
              <a:buAutoNum type="arabicPeriod"/>
            </a:pPr>
            <a:r>
              <a:rPr lang="cs-CZ">
                <a:solidFill>
                  <a:schemeClr val="accent1"/>
                </a:solidFill>
              </a:rPr>
              <a:t> </a:t>
            </a:r>
            <a:r>
              <a:rPr lang="cs-CZ" smtClean="0">
                <a:solidFill>
                  <a:schemeClr val="accent1"/>
                </a:solidFill>
              </a:rPr>
              <a:t>        It´s ten past eight.</a:t>
            </a:r>
          </a:p>
          <a:p>
            <a:pPr marL="514350" indent="-514350">
              <a:buFont typeface="+mj-lt"/>
              <a:buAutoNum type="arabicPeriod"/>
            </a:pPr>
            <a:r>
              <a:rPr lang="cs-CZ">
                <a:solidFill>
                  <a:schemeClr val="accent1"/>
                </a:solidFill>
              </a:rPr>
              <a:t> </a:t>
            </a:r>
            <a:r>
              <a:rPr lang="cs-CZ" smtClean="0">
                <a:solidFill>
                  <a:schemeClr val="accent1"/>
                </a:solidFill>
              </a:rPr>
              <a:t>        It´s two to two.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591171"/>
            <a:ext cx="577365" cy="541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780443"/>
            <a:ext cx="604946" cy="546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162402"/>
            <a:ext cx="604946" cy="56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0413669"/>
              </p:ext>
            </p:extLst>
          </p:nvPr>
        </p:nvGraphicFramePr>
        <p:xfrm>
          <a:off x="899592" y="5877272"/>
          <a:ext cx="743744" cy="3708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4374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mtClean="0"/>
                        <a:t>1:58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Tabulk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8093293"/>
              </p:ext>
            </p:extLst>
          </p:nvPr>
        </p:nvGraphicFramePr>
        <p:xfrm>
          <a:off x="899592" y="5301208"/>
          <a:ext cx="743744" cy="3708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4374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mtClean="0"/>
                        <a:t>8:10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Tabulk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94966"/>
              </p:ext>
            </p:extLst>
          </p:nvPr>
        </p:nvGraphicFramePr>
        <p:xfrm>
          <a:off x="869631" y="4725144"/>
          <a:ext cx="743744" cy="3708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4374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mtClean="0"/>
                        <a:t>2:35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Tabulka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4646734"/>
              </p:ext>
            </p:extLst>
          </p:nvPr>
        </p:nvGraphicFramePr>
        <p:xfrm>
          <a:off x="874328" y="4149080"/>
          <a:ext cx="743744" cy="3708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4374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mtClean="0"/>
                        <a:t>3:25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276" y="3429000"/>
            <a:ext cx="612651" cy="584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014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 smtClean="0"/>
              <a:t>si zopakuje </a:t>
            </a:r>
            <a:r>
              <a:rPr lang="cs-CZ" sz="2800" smtClean="0"/>
              <a:t>a rozšíří možnosti vyjádření času (list </a:t>
            </a:r>
            <a:r>
              <a:rPr lang="cs-CZ" sz="2800" smtClean="0"/>
              <a:t>2)</a:t>
            </a:r>
          </a:p>
          <a:p>
            <a:r>
              <a:rPr lang="cs-CZ" sz="2800" smtClean="0"/>
              <a:t>přečte věty a porovná je s obrázky, procvičí výslovnost, upevní pravidlo (3</a:t>
            </a:r>
            <a:r>
              <a:rPr lang="cs-CZ" sz="2800" smtClean="0"/>
              <a:t>)</a:t>
            </a:r>
          </a:p>
          <a:p>
            <a:r>
              <a:rPr lang="cs-CZ" sz="2800" smtClean="0"/>
              <a:t>přiřadí větu a obrázek ciferníku (4)</a:t>
            </a:r>
          </a:p>
          <a:p>
            <a:r>
              <a:rPr lang="cs-CZ" sz="2800" smtClean="0"/>
              <a:t>tvoří věty s určením času (6)</a:t>
            </a:r>
            <a:endParaRPr lang="cs-CZ" sz="2800" smtClean="0"/>
          </a:p>
          <a:p>
            <a:r>
              <a:rPr lang="cs-CZ" sz="2800"/>
              <a:t>zpětná </a:t>
            </a:r>
            <a:r>
              <a:rPr lang="cs-CZ" sz="2800" smtClean="0"/>
              <a:t>vazba (5, 7 </a:t>
            </a:r>
            <a:r>
              <a:rPr lang="cs-CZ" sz="2800" smtClean="0"/>
              <a:t>– </a:t>
            </a:r>
            <a:r>
              <a:rPr lang="cs-CZ" sz="2800" smtClean="0"/>
              <a:t>čte)</a:t>
            </a:r>
            <a:endParaRPr lang="cs-CZ" sz="2800"/>
          </a:p>
          <a:p>
            <a:r>
              <a:rPr lang="cs-CZ" sz="2800" smtClean="0"/>
              <a:t>hodnocení </a:t>
            </a:r>
            <a:r>
              <a:rPr lang="cs-CZ" sz="2800"/>
              <a:t>práce žáků, hodiny</a:t>
            </a:r>
            <a:endParaRPr lang="cs-CZ" sz="2800" smtClean="0"/>
          </a:p>
          <a:p>
            <a:endParaRPr lang="cs-CZ" sz="2800" smtClean="0"/>
          </a:p>
        </p:txBody>
      </p:sp>
    </p:spTree>
    <p:extLst>
      <p:ext uri="{BB962C8B-B14F-4D97-AF65-F5344CB8AC3E}">
        <p14:creationId xmlns:p14="http://schemas.microsoft.com/office/powerpoint/2010/main" val="1963120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5905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</TotalTime>
  <Words>241</Words>
  <Application>Microsoft Office PowerPoint</Application>
  <PresentationFormat>Předvádění na obrazovce (4:3)</PresentationFormat>
  <Paragraphs>81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Welcome</vt:lpstr>
      <vt:lpstr>Prezentace aplikace PowerPoint</vt:lpstr>
      <vt:lpstr>Expressing Time </vt:lpstr>
      <vt:lpstr>Examples:</vt:lpstr>
      <vt:lpstr>Match the pictures and the sentences:</vt:lpstr>
      <vt:lpstr>Match the pictures and the sentences:</vt:lpstr>
      <vt:lpstr>Make sentences:</vt:lpstr>
      <vt:lpstr>Make sentences:</vt:lpstr>
      <vt:lpstr>Metodický list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Expressing Time </dc:title>
  <dc:creator>ZŠ</dc:creator>
  <cp:lastModifiedBy>ZŠ</cp:lastModifiedBy>
  <cp:revision>11</cp:revision>
  <dcterms:created xsi:type="dcterms:W3CDTF">2011-11-01T08:21:27Z</dcterms:created>
  <dcterms:modified xsi:type="dcterms:W3CDTF">2012-06-23T16:35:11Z</dcterms:modified>
</cp:coreProperties>
</file>