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3"/>
  </p:notesMasterIdLst>
  <p:sldIdLst>
    <p:sldId id="256" r:id="rId2"/>
    <p:sldId id="260" r:id="rId3"/>
    <p:sldId id="258" r:id="rId4"/>
    <p:sldId id="262" r:id="rId5"/>
    <p:sldId id="263" r:id="rId6"/>
    <p:sldId id="261" r:id="rId7"/>
    <p:sldId id="264" r:id="rId8"/>
    <p:sldId id="265" r:id="rId9"/>
    <p:sldId id="266" r:id="rId10"/>
    <p:sldId id="268" r:id="rId11"/>
    <p:sldId id="267" r:id="rId12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0" autoAdjust="0"/>
    <p:restoredTop sz="94728" autoAdjust="0"/>
  </p:normalViewPr>
  <p:slideViewPr>
    <p:cSldViewPr>
      <p:cViewPr varScale="1">
        <p:scale>
          <a:sx n="75" d="100"/>
          <a:sy n="75" d="100"/>
        </p:scale>
        <p:origin x="-102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cs-CZ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cs-CZ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cs-CZ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A176DC3-5756-485D-A80E-66E3143A059C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71879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4FDFA-7E71-4112-B27C-E48363EA327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A25A0-39F5-49B0-B382-E7F85379B2C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3AFF7-CFC8-4BD1-812D-B3607B206B0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Nadpis a 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abulku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cs-CZ" smtClean="0"/>
              <a:t>Kliknutím na ikonu přidáte tabulku.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A6B6EE1-369D-4794-8D08-294E451CF5E0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40096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0D196-447C-4328-A78B-397D531AFFE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4861-4FE7-40A9-B8DA-00BDD36723B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932CC-58D5-43AF-BCD9-1DD70DBCC9C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976F2-8573-402A-BF2B-442BBF78284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5AFD8-2BA9-4774-AAC3-89B4B96E2DA3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BFE2F-B662-42B8-B2DE-D37A28064CB9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51317-3494-4DA7-95E0-3EAC7DB018A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FFCCC-5E15-4124-9DCB-8806B2944EF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4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59C91797-7139-43FB-9BD7-AB4C22E26038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/>
              <a:t>VY</a:t>
            </a:r>
            <a:r>
              <a:rPr lang="en-US" sz="1800" smtClean="0"/>
              <a:t>_32_INOVACE_</a:t>
            </a:r>
            <a:r>
              <a:rPr lang="cs-CZ" sz="1800" smtClean="0"/>
              <a:t>KOL</a:t>
            </a:r>
            <a:r>
              <a:rPr lang="en-US" sz="1800" smtClean="0"/>
              <a:t>_</a:t>
            </a:r>
            <a:r>
              <a:rPr lang="cs-CZ" sz="1800" smtClean="0"/>
              <a:t>A7</a:t>
            </a:r>
            <a:r>
              <a:rPr lang="en-US" sz="1800" smtClean="0"/>
              <a:t>_</a:t>
            </a:r>
            <a:r>
              <a:rPr lang="cs-CZ" sz="1800" smtClean="0"/>
              <a:t>25</a:t>
            </a:r>
            <a:r>
              <a:rPr lang="en-US" sz="1800"/>
              <a:t/>
            </a:r>
            <a:br>
              <a:rPr lang="en-US" sz="1800"/>
            </a:br>
            <a:r>
              <a:rPr lang="cs-CZ" sz="1800"/>
              <a:t/>
            </a:r>
            <a:br>
              <a:rPr lang="cs-CZ" sz="1800"/>
            </a:br>
            <a:r>
              <a:rPr lang="cs-CZ" sz="1800">
                <a:solidFill>
                  <a:schemeClr val="tx1"/>
                </a:solidFill>
              </a:rPr>
              <a:t>Vzdělávací oblast: Jazyk a jazyková komunikace</a:t>
            </a:r>
            <a:br>
              <a:rPr lang="cs-CZ" sz="1800">
                <a:solidFill>
                  <a:schemeClr val="tx1"/>
                </a:solidFill>
              </a:rPr>
            </a:br>
            <a:r>
              <a:rPr lang="cs-CZ" sz="1800">
                <a:solidFill>
                  <a:schemeClr val="tx1"/>
                </a:solidFill>
              </a:rPr>
              <a:t>Vzdělávací obor: </a:t>
            </a:r>
            <a:r>
              <a:rPr lang="cs-CZ" sz="1800" smtClean="0">
                <a:solidFill>
                  <a:schemeClr val="tx1"/>
                </a:solidFill>
              </a:rPr>
              <a:t>Anglický jazyk</a:t>
            </a:r>
            <a:r>
              <a:rPr lang="cs-CZ" sz="1800">
                <a:solidFill>
                  <a:schemeClr val="tx1"/>
                </a:solidFill>
              </a:rPr>
              <a:t/>
            </a:r>
            <a:br>
              <a:rPr lang="cs-CZ" sz="1800">
                <a:solidFill>
                  <a:schemeClr val="tx1"/>
                </a:solidFill>
              </a:rPr>
            </a:br>
            <a:r>
              <a:rPr lang="cs-CZ" sz="1800">
                <a:solidFill>
                  <a:schemeClr val="tx1"/>
                </a:solidFill>
              </a:rPr>
              <a:t> </a:t>
            </a:r>
            <a:r>
              <a:rPr lang="cs-CZ" sz="1800" smtClean="0">
                <a:solidFill>
                  <a:schemeClr val="tx1"/>
                </a:solidFill>
              </a:rPr>
              <a:t>Tematický okruh: </a:t>
            </a:r>
            <a:r>
              <a:rPr lang="cs-CZ" sz="1800">
                <a:solidFill>
                  <a:schemeClr val="tx1"/>
                </a:solidFill>
              </a:rPr>
              <a:t>Zařazuje do slovní zásoby neznámé výrazy</a:t>
            </a:r>
            <a:endParaRPr lang="cs-CZ" sz="1800" smtClean="0">
              <a:solidFill>
                <a:schemeClr val="tx1"/>
              </a:solidFill>
            </a:endParaRPr>
          </a:p>
          <a:p>
            <a:r>
              <a:rPr lang="cs-CZ" sz="1800" smtClean="0">
                <a:solidFill>
                  <a:schemeClr val="tx1"/>
                </a:solidFill>
              </a:rPr>
              <a:t>Téma</a:t>
            </a:r>
            <a:r>
              <a:rPr lang="cs-CZ" sz="1800">
                <a:solidFill>
                  <a:schemeClr val="tx1"/>
                </a:solidFill>
              </a:rPr>
              <a:t>: </a:t>
            </a:r>
            <a:r>
              <a:rPr lang="cs-CZ" sz="2400" smtClean="0"/>
              <a:t>Ordinal Numerals</a:t>
            </a:r>
            <a:r>
              <a:rPr lang="en-US" sz="2400"/>
              <a:t/>
            </a:r>
            <a:br>
              <a:rPr lang="en-US" sz="2400"/>
            </a:br>
            <a:r>
              <a:rPr lang="cs-CZ" sz="1800" smtClean="0"/>
              <a:t/>
            </a:r>
            <a:br>
              <a:rPr lang="cs-CZ" sz="1800" smtClean="0"/>
            </a:br>
            <a:r>
              <a:rPr lang="cs-CZ" sz="1800" smtClean="0"/>
              <a:t>7</a:t>
            </a:r>
            <a:r>
              <a:rPr lang="en-US" sz="1800" smtClean="0"/>
              <a:t>. </a:t>
            </a:r>
            <a:r>
              <a:rPr lang="en-US" sz="1800"/>
              <a:t>ročník</a:t>
            </a:r>
            <a:r>
              <a:rPr lang="cs-CZ" sz="1800" smtClean="0"/>
              <a:t/>
            </a:r>
            <a:br>
              <a:rPr lang="cs-CZ" sz="1800" smtClean="0"/>
            </a:br>
            <a:r>
              <a:rPr lang="cs-CZ" sz="1800" smtClean="0"/>
              <a:t/>
            </a:r>
            <a:br>
              <a:rPr lang="cs-CZ" sz="1800" smtClean="0"/>
            </a:br>
            <a:r>
              <a:rPr lang="cs-CZ" sz="1800" smtClean="0"/>
              <a:t/>
            </a:r>
            <a:br>
              <a:rPr lang="cs-CZ" sz="1800" smtClean="0"/>
            </a:br>
            <a:r>
              <a:rPr lang="en-US" sz="2000" smtClean="0"/>
              <a:t>6. ročník </a:t>
            </a:r>
            <a:br>
              <a:rPr lang="en-US" sz="2000" smtClean="0"/>
            </a:br>
            <a:r>
              <a:rPr lang="en-US" sz="3600" smtClean="0"/>
              <a:t/>
            </a:r>
            <a:br>
              <a:rPr lang="en-US" sz="3600" smtClean="0"/>
            </a:br>
            <a:endParaRPr lang="en-US" sz="3600" smtClean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smtClean="0"/>
              <a:t>Autor: Mgr. </a:t>
            </a:r>
            <a:r>
              <a:rPr lang="cs-CZ" sz="1200" smtClean="0"/>
              <a:t>Hana  Kollertová; říjen 2011</a:t>
            </a:r>
            <a:endParaRPr lang="en-US" sz="1200" smtClean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504" y="1628800"/>
            <a:ext cx="889248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smtClean="0"/>
              <a:t>Žák:</a:t>
            </a:r>
          </a:p>
          <a:p>
            <a:r>
              <a:rPr lang="cs-CZ" sz="2800" smtClean="0"/>
              <a:t>si připomene </a:t>
            </a:r>
            <a:r>
              <a:rPr lang="cs-CZ" sz="2800" smtClean="0"/>
              <a:t>tvoření řadových číslovek včetně nepravidelností (list 2, 3)</a:t>
            </a:r>
            <a:endParaRPr lang="cs-CZ" sz="2800" smtClean="0"/>
          </a:p>
          <a:p>
            <a:r>
              <a:rPr lang="cs-CZ" sz="2800" smtClean="0"/>
              <a:t>napíše řadové číslovky slovy (4)</a:t>
            </a:r>
            <a:endParaRPr lang="cs-CZ" sz="2800"/>
          </a:p>
          <a:p>
            <a:r>
              <a:rPr lang="cs-CZ" sz="2800" smtClean="0"/>
              <a:t>dle nápovědy doplní informace do vět (6)</a:t>
            </a:r>
          </a:p>
          <a:p>
            <a:r>
              <a:rPr lang="cs-CZ" sz="2800" smtClean="0"/>
              <a:t>opraví chybně napsané řadové číslovky (8)</a:t>
            </a:r>
            <a:endParaRPr lang="cs-CZ" sz="2800" smtClean="0"/>
          </a:p>
          <a:p>
            <a:r>
              <a:rPr lang="cs-CZ" sz="2800"/>
              <a:t>zpětná </a:t>
            </a:r>
            <a:r>
              <a:rPr lang="cs-CZ" sz="2800" smtClean="0"/>
              <a:t>vazba, čte, procvičí výslovnost (</a:t>
            </a:r>
            <a:r>
              <a:rPr lang="cs-CZ" sz="2800" smtClean="0"/>
              <a:t>5,</a:t>
            </a:r>
            <a:r>
              <a:rPr lang="cs-CZ" sz="2800" smtClean="0"/>
              <a:t> 7, 9)</a:t>
            </a:r>
            <a:endParaRPr lang="cs-CZ" sz="2800"/>
          </a:p>
          <a:p>
            <a:r>
              <a:rPr lang="cs-CZ" sz="2800" smtClean="0"/>
              <a:t>hodnocení </a:t>
            </a:r>
            <a:r>
              <a:rPr lang="cs-CZ" sz="2800"/>
              <a:t>práce žáků, hodiny</a:t>
            </a:r>
            <a:endParaRPr lang="cs-CZ" sz="2800" smtClean="0"/>
          </a:p>
          <a:p>
            <a:endParaRPr lang="cs-CZ" sz="2800" smtClean="0"/>
          </a:p>
        </p:txBody>
      </p:sp>
    </p:spTree>
    <p:extLst>
      <p:ext uri="{BB962C8B-B14F-4D97-AF65-F5344CB8AC3E}">
        <p14:creationId xmlns:p14="http://schemas.microsoft.com/office/powerpoint/2010/main" val="169094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4000" smtClean="0">
                <a:latin typeface="Times New Roman" pitchFamily="18" charset="0"/>
                <a:cs typeface="Times New Roman" pitchFamily="18" charset="0"/>
              </a:rPr>
              <a:t>Zdroje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cs-CZ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autor</a:t>
            </a:r>
          </a:p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Murphy, R.: English Grammar In Use, CUP, 1985</a:t>
            </a:r>
          </a:p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Murphy, R.: Essential Grammar In Use, CUP, 1990</a:t>
            </a:r>
          </a:p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Coe, N., Harrison, M., Paterson, K.:Oxford Practice Grammar Basic, OUP, 2006</a:t>
            </a:r>
          </a:p>
          <a:p>
            <a:endParaRPr lang="cs-CZ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0311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226"/>
          </a:xfrm>
        </p:spPr>
        <p:txBody>
          <a:bodyPr>
            <a:normAutofit/>
          </a:bodyPr>
          <a:lstStyle/>
          <a:p>
            <a:r>
              <a:rPr lang="cs-CZ" sz="4000"/>
              <a:t>Ordinal Numerals</a:t>
            </a:r>
            <a:r>
              <a:rPr lang="cs-CZ" sz="4000" smtClean="0"/>
              <a:t/>
            </a:r>
            <a:br>
              <a:rPr lang="cs-CZ" sz="4000" smtClean="0"/>
            </a:br>
            <a:r>
              <a:rPr lang="cs-CZ" sz="4000" smtClean="0"/>
              <a:t/>
            </a:r>
            <a:br>
              <a:rPr lang="cs-CZ" sz="4000" smtClean="0"/>
            </a:br>
            <a:r>
              <a:rPr lang="cs-CZ" sz="4000" i="1" smtClean="0"/>
              <a:t>the</a:t>
            </a:r>
            <a:r>
              <a:rPr lang="cs-CZ" sz="4000" smtClean="0"/>
              <a:t> + cardinal numeral </a:t>
            </a:r>
            <a:r>
              <a:rPr lang="cs-CZ" sz="4000" i="1" smtClean="0"/>
              <a:t>+ -th</a:t>
            </a:r>
            <a:endParaRPr lang="cs-CZ" sz="4000" i="1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420888"/>
            <a:ext cx="8229600" cy="3705275"/>
          </a:xfrm>
        </p:spPr>
        <p:txBody>
          <a:bodyPr/>
          <a:lstStyle/>
          <a:p>
            <a:r>
              <a:rPr lang="cs-CZ"/>
              <a:t>Four </a:t>
            </a:r>
            <a:r>
              <a:rPr lang="cs-CZ">
                <a:solidFill>
                  <a:schemeClr val="folHlink"/>
                </a:solidFill>
              </a:rPr>
              <a:t>+</a:t>
            </a:r>
            <a:r>
              <a:rPr lang="cs-CZ"/>
              <a:t> </a:t>
            </a:r>
            <a:r>
              <a:rPr lang="cs-CZ">
                <a:solidFill>
                  <a:srgbClr val="FF33CC"/>
                </a:solidFill>
              </a:rPr>
              <a:t>-th			the </a:t>
            </a:r>
            <a:r>
              <a:rPr lang="cs-CZ"/>
              <a:t>four</a:t>
            </a:r>
            <a:r>
              <a:rPr lang="cs-CZ">
                <a:solidFill>
                  <a:srgbClr val="FF33CC"/>
                </a:solidFill>
              </a:rPr>
              <a:t>th</a:t>
            </a:r>
          </a:p>
          <a:p>
            <a:r>
              <a:rPr lang="cs-CZ"/>
              <a:t>Six  </a:t>
            </a:r>
            <a:r>
              <a:rPr lang="cs-CZ">
                <a:solidFill>
                  <a:schemeClr val="folHlink"/>
                </a:solidFill>
              </a:rPr>
              <a:t>+</a:t>
            </a:r>
            <a:r>
              <a:rPr lang="cs-CZ"/>
              <a:t> </a:t>
            </a:r>
            <a:r>
              <a:rPr lang="cs-CZ">
                <a:solidFill>
                  <a:srgbClr val="FF33CC"/>
                </a:solidFill>
              </a:rPr>
              <a:t>-th			the </a:t>
            </a:r>
            <a:r>
              <a:rPr lang="cs-CZ"/>
              <a:t>six</a:t>
            </a:r>
            <a:r>
              <a:rPr lang="cs-CZ">
                <a:solidFill>
                  <a:srgbClr val="FF33CC"/>
                </a:solidFill>
              </a:rPr>
              <a:t>th</a:t>
            </a:r>
          </a:p>
          <a:p>
            <a:r>
              <a:rPr lang="cs-CZ"/>
              <a:t>Seven </a:t>
            </a:r>
            <a:r>
              <a:rPr lang="cs-CZ">
                <a:solidFill>
                  <a:schemeClr val="folHlink"/>
                </a:solidFill>
              </a:rPr>
              <a:t>+</a:t>
            </a:r>
            <a:r>
              <a:rPr lang="cs-CZ"/>
              <a:t> </a:t>
            </a:r>
            <a:r>
              <a:rPr lang="cs-CZ">
                <a:solidFill>
                  <a:srgbClr val="FF33CC"/>
                </a:solidFill>
              </a:rPr>
              <a:t>-th			the </a:t>
            </a:r>
            <a:r>
              <a:rPr lang="cs-CZ"/>
              <a:t>seven</a:t>
            </a:r>
            <a:r>
              <a:rPr lang="cs-CZ">
                <a:solidFill>
                  <a:srgbClr val="FF33CC"/>
                </a:solidFill>
              </a:rPr>
              <a:t>th</a:t>
            </a:r>
          </a:p>
          <a:p>
            <a:r>
              <a:rPr lang="cs-CZ"/>
              <a:t>Fifteen </a:t>
            </a:r>
            <a:r>
              <a:rPr lang="cs-CZ">
                <a:solidFill>
                  <a:schemeClr val="folHlink"/>
                </a:solidFill>
              </a:rPr>
              <a:t>+</a:t>
            </a:r>
            <a:r>
              <a:rPr lang="cs-CZ"/>
              <a:t> </a:t>
            </a:r>
            <a:r>
              <a:rPr lang="cs-CZ">
                <a:solidFill>
                  <a:srgbClr val="FF33CC"/>
                </a:solidFill>
              </a:rPr>
              <a:t>-th			the </a:t>
            </a:r>
            <a:r>
              <a:rPr lang="cs-CZ"/>
              <a:t>fifteen</a:t>
            </a:r>
            <a:r>
              <a:rPr lang="cs-CZ">
                <a:solidFill>
                  <a:srgbClr val="FF33CC"/>
                </a:solidFill>
              </a:rPr>
              <a:t>th</a:t>
            </a:r>
          </a:p>
          <a:p>
            <a:r>
              <a:rPr lang="cs-CZ"/>
              <a:t>Twenty-six </a:t>
            </a:r>
            <a:r>
              <a:rPr lang="cs-CZ">
                <a:solidFill>
                  <a:schemeClr val="folHlink"/>
                </a:solidFill>
              </a:rPr>
              <a:t>+</a:t>
            </a:r>
            <a:r>
              <a:rPr lang="cs-CZ"/>
              <a:t> </a:t>
            </a:r>
            <a:r>
              <a:rPr lang="cs-CZ">
                <a:solidFill>
                  <a:srgbClr val="FF33CC"/>
                </a:solidFill>
              </a:rPr>
              <a:t>-th		the </a:t>
            </a:r>
            <a:r>
              <a:rPr lang="cs-CZ"/>
              <a:t>twenty-six</a:t>
            </a:r>
            <a:r>
              <a:rPr lang="cs-CZ">
                <a:solidFill>
                  <a:srgbClr val="FF33CC"/>
                </a:solidFill>
              </a:rPr>
              <a:t>th</a:t>
            </a:r>
          </a:p>
          <a:p>
            <a:endParaRPr lang="cs-CZ"/>
          </a:p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1" name="Rectangle 5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Be careful!</a:t>
            </a:r>
            <a:endParaRPr lang="cs-CZ" sz="4000"/>
          </a:p>
        </p:txBody>
      </p:sp>
      <p:graphicFrame>
        <p:nvGraphicFramePr>
          <p:cNvPr id="4152" name="Group 56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048433423"/>
              </p:ext>
            </p:extLst>
          </p:nvPr>
        </p:nvGraphicFramePr>
        <p:xfrm>
          <a:off x="250825" y="1412875"/>
          <a:ext cx="8713788" cy="4632960"/>
        </p:xfrm>
        <a:graphic>
          <a:graphicData uri="http://schemas.openxmlformats.org/drawingml/2006/table">
            <a:tbl>
              <a:tblPr/>
              <a:tblGrid>
                <a:gridCol w="3095625"/>
                <a:gridCol w="5618163"/>
              </a:tblGrid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One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CC"/>
                          </a:solidFill>
                          <a:effectLst/>
                          <a:latin typeface="Arial" charset="0"/>
                        </a:rPr>
                        <a:t>The</a:t>
                      </a:r>
                      <a:r>
                        <a:rPr kumimoji="0" lang="cs-CZ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cs-CZ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CC"/>
                          </a:solidFill>
                          <a:effectLst/>
                          <a:latin typeface="Arial" charset="0"/>
                        </a:rPr>
                        <a:t>first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Two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CC"/>
                          </a:solidFill>
                          <a:effectLst/>
                          <a:latin typeface="Arial" charset="0"/>
                        </a:rPr>
                        <a:t>The</a:t>
                      </a:r>
                      <a:r>
                        <a:rPr kumimoji="0" lang="cs-CZ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cs-CZ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CC"/>
                          </a:solidFill>
                          <a:effectLst/>
                          <a:latin typeface="Arial" charset="0"/>
                        </a:rPr>
                        <a:t>second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Three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CC"/>
                          </a:solidFill>
                          <a:effectLst/>
                          <a:latin typeface="Arial" charset="0"/>
                        </a:rPr>
                        <a:t>The</a:t>
                      </a:r>
                      <a:r>
                        <a:rPr kumimoji="0" lang="cs-CZ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cs-CZ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CC"/>
                          </a:solidFill>
                          <a:effectLst/>
                          <a:latin typeface="Arial" charset="0"/>
                        </a:rPr>
                        <a:t>third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Fi</a:t>
                      </a:r>
                      <a:r>
                        <a:rPr kumimoji="0" lang="cs-CZ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Arial" charset="0"/>
                        </a:rPr>
                        <a:t>ve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CC"/>
                          </a:solidFill>
                          <a:effectLst/>
                          <a:latin typeface="Arial" charset="0"/>
                        </a:rPr>
                        <a:t>The</a:t>
                      </a:r>
                      <a:r>
                        <a:rPr kumimoji="0" lang="cs-CZ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fi</a:t>
                      </a:r>
                      <a:r>
                        <a:rPr kumimoji="0" lang="cs-CZ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CC"/>
                          </a:solidFill>
                          <a:effectLst/>
                          <a:latin typeface="Arial" charset="0"/>
                        </a:rPr>
                        <a:t>fth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Eigh</a:t>
                      </a:r>
                      <a:r>
                        <a:rPr kumimoji="0" lang="cs-CZ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Arial" charset="0"/>
                        </a:rPr>
                        <a:t>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CC"/>
                          </a:solidFill>
                          <a:effectLst/>
                          <a:latin typeface="Arial" charset="0"/>
                        </a:rPr>
                        <a:t>The</a:t>
                      </a:r>
                      <a:r>
                        <a:rPr kumimoji="0" lang="cs-CZ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eigh</a:t>
                      </a:r>
                      <a:r>
                        <a:rPr kumimoji="0" lang="cs-CZ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CC"/>
                          </a:solidFill>
                          <a:effectLst/>
                          <a:latin typeface="Arial" charset="0"/>
                        </a:rPr>
                        <a:t>th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7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Nin</a:t>
                      </a:r>
                      <a:r>
                        <a:rPr kumimoji="0" lang="cs-CZ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Arial" charset="0"/>
                        </a:rPr>
                        <a:t>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CC"/>
                          </a:solidFill>
                          <a:effectLst/>
                          <a:latin typeface="Arial" charset="0"/>
                        </a:rPr>
                        <a:t>The</a:t>
                      </a:r>
                      <a:r>
                        <a:rPr kumimoji="0" lang="cs-CZ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nin</a:t>
                      </a:r>
                      <a:r>
                        <a:rPr kumimoji="0" lang="cs-CZ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CC"/>
                          </a:solidFill>
                          <a:effectLst/>
                          <a:latin typeface="Arial" charset="0"/>
                        </a:rPr>
                        <a:t>th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Twel</a:t>
                      </a:r>
                      <a:r>
                        <a:rPr kumimoji="0" lang="cs-CZ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Arial" charset="0"/>
                        </a:rPr>
                        <a:t>ve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CC"/>
                          </a:solidFill>
                          <a:effectLst/>
                          <a:latin typeface="Arial" charset="0"/>
                        </a:rPr>
                        <a:t>The</a:t>
                      </a:r>
                      <a:r>
                        <a:rPr kumimoji="0" lang="cs-CZ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twel</a:t>
                      </a:r>
                      <a:r>
                        <a:rPr kumimoji="0" lang="cs-CZ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CC"/>
                          </a:solidFill>
                          <a:effectLst/>
                          <a:latin typeface="Arial" charset="0"/>
                        </a:rPr>
                        <a:t>fth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Twent</a:t>
                      </a:r>
                      <a:r>
                        <a:rPr kumimoji="0" lang="cs-CZ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CC"/>
                          </a:solidFill>
                          <a:effectLst/>
                          <a:latin typeface="Arial" charset="0"/>
                        </a:rPr>
                        <a:t>The</a:t>
                      </a:r>
                      <a:r>
                        <a:rPr kumimoji="0" lang="cs-CZ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twent</a:t>
                      </a:r>
                      <a:r>
                        <a:rPr kumimoji="0" lang="cs-CZ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CC"/>
                          </a:solidFill>
                          <a:effectLst/>
                          <a:latin typeface="Arial" charset="0"/>
                        </a:rPr>
                        <a:t>ieth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smtClean="0">
                <a:latin typeface="Times New Roman" pitchFamily="18" charset="0"/>
              </a:rPr>
              <a:t>Write in words:</a:t>
            </a:r>
            <a:endParaRPr lang="cs-CZ" sz="4000">
              <a:latin typeface="Times New Roman" pitchFamily="18" charset="0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>
              <a:buFontTx/>
              <a:buAutoNum type="arabicParenR"/>
            </a:pPr>
            <a:r>
              <a:rPr lang="cs-CZ">
                <a:latin typeface="Times New Roman" pitchFamily="18" charset="0"/>
              </a:rPr>
              <a:t>2</a:t>
            </a:r>
            <a:r>
              <a:rPr lang="cs-CZ" baseline="30000">
                <a:latin typeface="Times New Roman" pitchFamily="18" charset="0"/>
              </a:rPr>
              <a:t>nd</a:t>
            </a:r>
            <a:r>
              <a:rPr lang="cs-CZ">
                <a:latin typeface="Times New Roman" pitchFamily="18" charset="0"/>
              </a:rPr>
              <a:t> ………………………….</a:t>
            </a:r>
          </a:p>
          <a:p>
            <a:pPr marL="609600" indent="-609600">
              <a:buFontTx/>
              <a:buAutoNum type="arabicParenR"/>
            </a:pPr>
            <a:r>
              <a:rPr lang="cs-CZ">
                <a:latin typeface="Times New Roman" pitchFamily="18" charset="0"/>
              </a:rPr>
              <a:t>34</a:t>
            </a:r>
            <a:r>
              <a:rPr lang="cs-CZ" baseline="30000">
                <a:latin typeface="Times New Roman" pitchFamily="18" charset="0"/>
              </a:rPr>
              <a:t>th</a:t>
            </a:r>
            <a:r>
              <a:rPr lang="cs-CZ">
                <a:latin typeface="Times New Roman" pitchFamily="18" charset="0"/>
              </a:rPr>
              <a:t> …………………………</a:t>
            </a:r>
          </a:p>
          <a:p>
            <a:pPr marL="609600" indent="-609600">
              <a:buFontTx/>
              <a:buAutoNum type="arabicParenR"/>
            </a:pPr>
            <a:r>
              <a:rPr lang="cs-CZ">
                <a:latin typeface="Times New Roman" pitchFamily="18" charset="0"/>
              </a:rPr>
              <a:t>1</a:t>
            </a:r>
            <a:r>
              <a:rPr lang="cs-CZ" baseline="30000">
                <a:latin typeface="Times New Roman" pitchFamily="18" charset="0"/>
              </a:rPr>
              <a:t>st</a:t>
            </a:r>
            <a:r>
              <a:rPr lang="cs-CZ">
                <a:latin typeface="Times New Roman" pitchFamily="18" charset="0"/>
              </a:rPr>
              <a:t> …………………………..</a:t>
            </a:r>
          </a:p>
          <a:p>
            <a:pPr marL="609600" indent="-609600">
              <a:buFontTx/>
              <a:buAutoNum type="arabicParenR"/>
            </a:pPr>
            <a:r>
              <a:rPr lang="cs-CZ">
                <a:latin typeface="Times New Roman" pitchFamily="18" charset="0"/>
              </a:rPr>
              <a:t>19</a:t>
            </a:r>
            <a:r>
              <a:rPr lang="cs-CZ" baseline="30000">
                <a:latin typeface="Times New Roman" pitchFamily="18" charset="0"/>
              </a:rPr>
              <a:t>th</a:t>
            </a:r>
            <a:r>
              <a:rPr lang="cs-CZ">
                <a:latin typeface="Times New Roman" pitchFamily="18" charset="0"/>
              </a:rPr>
              <a:t> ………………………… </a:t>
            </a:r>
          </a:p>
          <a:p>
            <a:pPr marL="609600" indent="-609600">
              <a:buFontTx/>
              <a:buAutoNum type="arabicParenR"/>
            </a:pPr>
            <a:r>
              <a:rPr lang="cs-CZ">
                <a:latin typeface="Times New Roman" pitchFamily="18" charset="0"/>
              </a:rPr>
              <a:t>3</a:t>
            </a:r>
            <a:r>
              <a:rPr lang="cs-CZ" baseline="30000">
                <a:latin typeface="Times New Roman" pitchFamily="18" charset="0"/>
              </a:rPr>
              <a:t>rd </a:t>
            </a:r>
            <a:r>
              <a:rPr lang="cs-CZ">
                <a:latin typeface="Times New Roman" pitchFamily="18" charset="0"/>
              </a:rPr>
              <a:t>…………………………. </a:t>
            </a:r>
          </a:p>
          <a:p>
            <a:pPr marL="609600" indent="-609600">
              <a:buFontTx/>
              <a:buAutoNum type="arabicParenR"/>
            </a:pPr>
            <a:r>
              <a:rPr lang="cs-CZ">
                <a:latin typeface="Times New Roman" pitchFamily="18" charset="0"/>
              </a:rPr>
              <a:t>60</a:t>
            </a:r>
            <a:r>
              <a:rPr lang="cs-CZ" baseline="30000">
                <a:latin typeface="Times New Roman" pitchFamily="18" charset="0"/>
              </a:rPr>
              <a:t>th</a:t>
            </a:r>
            <a:r>
              <a:rPr lang="cs-CZ">
                <a:latin typeface="Times New Roman" pitchFamily="18" charset="0"/>
              </a:rPr>
              <a:t> …………………………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>
                <a:latin typeface="Times New Roman" pitchFamily="18" charset="0"/>
              </a:rPr>
              <a:t>Write in words:</a:t>
            </a:r>
            <a:endParaRPr lang="cs-CZ" sz="4000"/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>
              <a:buFontTx/>
              <a:buAutoNum type="arabicParenR"/>
            </a:pPr>
            <a:r>
              <a:rPr lang="cs-CZ">
                <a:latin typeface="Times New Roman" pitchFamily="18" charset="0"/>
              </a:rPr>
              <a:t>2</a:t>
            </a:r>
            <a:r>
              <a:rPr lang="cs-CZ" baseline="30000">
                <a:latin typeface="Times New Roman" pitchFamily="18" charset="0"/>
              </a:rPr>
              <a:t>nd</a:t>
            </a:r>
            <a:r>
              <a:rPr lang="cs-CZ">
                <a:latin typeface="Times New Roman" pitchFamily="18" charset="0"/>
              </a:rPr>
              <a:t> 	</a:t>
            </a:r>
            <a:r>
              <a:rPr lang="cs-CZ">
                <a:solidFill>
                  <a:schemeClr val="accent1"/>
                </a:solidFill>
                <a:latin typeface="Times New Roman" pitchFamily="18" charset="0"/>
              </a:rPr>
              <a:t>the second</a:t>
            </a:r>
          </a:p>
          <a:p>
            <a:pPr marL="609600" indent="-609600">
              <a:buFontTx/>
              <a:buAutoNum type="arabicParenR"/>
            </a:pPr>
            <a:r>
              <a:rPr lang="cs-CZ">
                <a:latin typeface="Times New Roman" pitchFamily="18" charset="0"/>
              </a:rPr>
              <a:t>34</a:t>
            </a:r>
            <a:r>
              <a:rPr lang="cs-CZ" baseline="30000">
                <a:latin typeface="Times New Roman" pitchFamily="18" charset="0"/>
              </a:rPr>
              <a:t>th</a:t>
            </a:r>
            <a:r>
              <a:rPr lang="cs-CZ">
                <a:latin typeface="Times New Roman" pitchFamily="18" charset="0"/>
              </a:rPr>
              <a:t> 	</a:t>
            </a:r>
            <a:r>
              <a:rPr lang="cs-CZ">
                <a:solidFill>
                  <a:schemeClr val="accent1"/>
                </a:solidFill>
                <a:latin typeface="Times New Roman" pitchFamily="18" charset="0"/>
              </a:rPr>
              <a:t>the thirty-fourth</a:t>
            </a:r>
          </a:p>
          <a:p>
            <a:pPr marL="609600" indent="-609600">
              <a:buFontTx/>
              <a:buAutoNum type="arabicParenR"/>
            </a:pPr>
            <a:r>
              <a:rPr lang="cs-CZ" smtClean="0">
                <a:latin typeface="Times New Roman" pitchFamily="18" charset="0"/>
              </a:rPr>
              <a:t>1</a:t>
            </a:r>
            <a:r>
              <a:rPr lang="cs-CZ" baseline="30000" smtClean="0">
                <a:latin typeface="Times New Roman" pitchFamily="18" charset="0"/>
              </a:rPr>
              <a:t>st</a:t>
            </a:r>
            <a:r>
              <a:rPr lang="cs-CZ">
                <a:latin typeface="Times New Roman" pitchFamily="18" charset="0"/>
              </a:rPr>
              <a:t>	</a:t>
            </a:r>
            <a:r>
              <a:rPr lang="cs-CZ">
                <a:solidFill>
                  <a:schemeClr val="accent1"/>
                </a:solidFill>
                <a:latin typeface="Times New Roman" pitchFamily="18" charset="0"/>
              </a:rPr>
              <a:t>the first</a:t>
            </a:r>
          </a:p>
          <a:p>
            <a:pPr marL="609600" indent="-609600">
              <a:buFontTx/>
              <a:buAutoNum type="arabicParenR"/>
            </a:pPr>
            <a:r>
              <a:rPr lang="cs-CZ">
                <a:latin typeface="Times New Roman" pitchFamily="18" charset="0"/>
              </a:rPr>
              <a:t>19</a:t>
            </a:r>
            <a:r>
              <a:rPr lang="cs-CZ" baseline="30000">
                <a:latin typeface="Times New Roman" pitchFamily="18" charset="0"/>
              </a:rPr>
              <a:t>th</a:t>
            </a:r>
            <a:r>
              <a:rPr lang="cs-CZ">
                <a:latin typeface="Times New Roman" pitchFamily="18" charset="0"/>
              </a:rPr>
              <a:t>	</a:t>
            </a:r>
            <a:r>
              <a:rPr lang="cs-CZ">
                <a:solidFill>
                  <a:schemeClr val="accent1"/>
                </a:solidFill>
                <a:latin typeface="Times New Roman" pitchFamily="18" charset="0"/>
              </a:rPr>
              <a:t>the nineteenth</a:t>
            </a:r>
          </a:p>
          <a:p>
            <a:pPr marL="609600" indent="-609600">
              <a:buFontTx/>
              <a:buAutoNum type="arabicParenR"/>
            </a:pPr>
            <a:r>
              <a:rPr lang="cs-CZ">
                <a:latin typeface="Times New Roman" pitchFamily="18" charset="0"/>
              </a:rPr>
              <a:t>3</a:t>
            </a:r>
            <a:r>
              <a:rPr lang="cs-CZ" baseline="30000">
                <a:latin typeface="Times New Roman" pitchFamily="18" charset="0"/>
              </a:rPr>
              <a:t>rd</a:t>
            </a:r>
            <a:r>
              <a:rPr lang="cs-CZ">
                <a:latin typeface="Times New Roman" pitchFamily="18" charset="0"/>
              </a:rPr>
              <a:t>	</a:t>
            </a:r>
            <a:r>
              <a:rPr lang="cs-CZ">
                <a:solidFill>
                  <a:schemeClr val="accent1"/>
                </a:solidFill>
                <a:latin typeface="Times New Roman" pitchFamily="18" charset="0"/>
              </a:rPr>
              <a:t>the third</a:t>
            </a:r>
          </a:p>
          <a:p>
            <a:pPr marL="609600" indent="-609600">
              <a:buFontTx/>
              <a:buAutoNum type="arabicParenR"/>
            </a:pPr>
            <a:r>
              <a:rPr lang="cs-CZ">
                <a:latin typeface="Times New Roman" pitchFamily="18" charset="0"/>
              </a:rPr>
              <a:t>60</a:t>
            </a:r>
            <a:r>
              <a:rPr lang="cs-CZ" baseline="30000">
                <a:latin typeface="Times New Roman" pitchFamily="18" charset="0"/>
              </a:rPr>
              <a:t>th</a:t>
            </a:r>
            <a:r>
              <a:rPr lang="cs-CZ">
                <a:latin typeface="Times New Roman" pitchFamily="18" charset="0"/>
              </a:rPr>
              <a:t>	</a:t>
            </a:r>
            <a:r>
              <a:rPr lang="cs-CZ">
                <a:solidFill>
                  <a:schemeClr val="accent1"/>
                </a:solidFill>
                <a:latin typeface="Times New Roman" pitchFamily="18" charset="0"/>
              </a:rPr>
              <a:t>the sixtieth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smtClean="0">
                <a:latin typeface="Times New Roman" pitchFamily="18" charset="0"/>
              </a:rPr>
              <a:t>Where do they live?</a:t>
            </a:r>
            <a:endParaRPr lang="cs-CZ"/>
          </a:p>
        </p:txBody>
      </p:sp>
      <p:sp>
        <p:nvSpPr>
          <p:cNvPr id="13316" name="Rectangle 4"/>
          <p:cNvSpPr>
            <a:spLocks noGrp="1" noChangeArrowheads="1"/>
          </p:cNvSpPr>
          <p:nvPr>
            <p:ph sz="half" idx="1"/>
          </p:nvPr>
        </p:nvSpPr>
        <p:spPr>
          <a:xfrm>
            <a:off x="457200" y="1600200"/>
            <a:ext cx="4038600" cy="4852988"/>
          </a:xfrm>
        </p:spPr>
        <p:txBody>
          <a:bodyPr>
            <a:noAutofit/>
          </a:bodyPr>
          <a:lstStyle/>
          <a:p>
            <a:pPr marL="533400" indent="-533400">
              <a:buFontTx/>
              <a:buAutoNum type="arabicParenR"/>
            </a:pPr>
            <a:r>
              <a:rPr lang="cs-CZ"/>
              <a:t>John lives on the fourth floor.</a:t>
            </a:r>
          </a:p>
          <a:p>
            <a:pPr marL="533400" indent="-533400">
              <a:buFontTx/>
              <a:buAutoNum type="arabicParenR"/>
            </a:pPr>
            <a:r>
              <a:rPr lang="cs-CZ"/>
              <a:t>Mary </a:t>
            </a:r>
            <a:r>
              <a:rPr lang="cs-CZ" smtClean="0"/>
              <a:t>.………………..</a:t>
            </a:r>
            <a:r>
              <a:rPr lang="cs-CZ"/>
              <a:t/>
            </a:r>
            <a:br>
              <a:rPr lang="cs-CZ"/>
            </a:br>
            <a:r>
              <a:rPr lang="cs-CZ" smtClean="0"/>
              <a:t>…………………</a:t>
            </a:r>
            <a:endParaRPr lang="cs-CZ"/>
          </a:p>
          <a:p>
            <a:pPr marL="533400" indent="-533400">
              <a:buFontTx/>
              <a:buAutoNum type="arabicParenR"/>
            </a:pPr>
            <a:r>
              <a:rPr lang="cs-CZ"/>
              <a:t>Peter ………………..</a:t>
            </a:r>
            <a:br>
              <a:rPr lang="cs-CZ"/>
            </a:br>
            <a:r>
              <a:rPr lang="cs-CZ"/>
              <a:t>…………………….</a:t>
            </a:r>
          </a:p>
          <a:p>
            <a:pPr marL="533400" indent="-533400">
              <a:buFontTx/>
              <a:buAutoNum type="arabicParenR"/>
            </a:pPr>
            <a:r>
              <a:rPr lang="cs-CZ"/>
              <a:t>Jane ………………..</a:t>
            </a:r>
            <a:br>
              <a:rPr lang="cs-CZ"/>
            </a:br>
            <a:r>
              <a:rPr lang="cs-CZ"/>
              <a:t>…………………….</a:t>
            </a:r>
          </a:p>
          <a:p>
            <a:pPr marL="533400" indent="-533400">
              <a:buFontTx/>
              <a:buAutoNum type="arabicParenR"/>
            </a:pPr>
            <a:r>
              <a:rPr lang="cs-CZ"/>
              <a:t>Oliver ……………….</a:t>
            </a:r>
            <a:br>
              <a:rPr lang="cs-CZ"/>
            </a:br>
            <a:r>
              <a:rPr lang="cs-CZ"/>
              <a:t>…………………….</a:t>
            </a:r>
          </a:p>
        </p:txBody>
      </p:sp>
      <p:sp>
        <p:nvSpPr>
          <p:cNvPr id="13317" name="Rectangle 5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>
              <a:buFontTx/>
              <a:buBlip>
                <a:blip r:embed="rId2"/>
              </a:buBlip>
            </a:pPr>
            <a:r>
              <a:rPr lang="cs-CZ"/>
              <a:t>Peter Burns – Floor 7</a:t>
            </a:r>
          </a:p>
          <a:p>
            <a:pPr>
              <a:buFontTx/>
              <a:buBlip>
                <a:blip r:embed="rId2"/>
              </a:buBlip>
            </a:pPr>
            <a:r>
              <a:rPr lang="cs-CZ"/>
              <a:t>Oliver Stone – Floor 6</a:t>
            </a:r>
          </a:p>
          <a:p>
            <a:pPr>
              <a:buFontTx/>
              <a:buBlip>
                <a:blip r:embed="rId2"/>
              </a:buBlip>
            </a:pPr>
            <a:r>
              <a:rPr lang="cs-CZ"/>
              <a:t>James Rush – Floor 5</a:t>
            </a:r>
          </a:p>
          <a:p>
            <a:pPr>
              <a:buFontTx/>
              <a:buBlip>
                <a:blip r:embed="rId2"/>
              </a:buBlip>
            </a:pPr>
            <a:r>
              <a:rPr lang="cs-CZ"/>
              <a:t>John Goods – Floor 4</a:t>
            </a:r>
          </a:p>
          <a:p>
            <a:pPr>
              <a:buFontTx/>
              <a:buBlip>
                <a:blip r:embed="rId2"/>
              </a:buBlip>
            </a:pPr>
            <a:r>
              <a:rPr lang="cs-CZ"/>
              <a:t>Diana Minn – Floor 3</a:t>
            </a:r>
          </a:p>
          <a:p>
            <a:pPr>
              <a:buFontTx/>
              <a:buBlip>
                <a:blip r:embed="rId2"/>
              </a:buBlip>
            </a:pPr>
            <a:r>
              <a:rPr lang="cs-CZ"/>
              <a:t>Jane Floss – Floor 2</a:t>
            </a:r>
          </a:p>
          <a:p>
            <a:pPr>
              <a:buFontTx/>
              <a:buBlip>
                <a:blip r:embed="rId2"/>
              </a:buBlip>
            </a:pPr>
            <a:r>
              <a:rPr lang="cs-CZ"/>
              <a:t>Mary Butler – Floor 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>
                <a:latin typeface="Times New Roman" pitchFamily="18" charset="0"/>
              </a:rPr>
              <a:t>Where do they live?</a:t>
            </a:r>
            <a:endParaRPr lang="cs-CZ" sz="4000"/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>
              <a:buFontTx/>
              <a:buAutoNum type="arabicParenR"/>
            </a:pPr>
            <a:r>
              <a:rPr lang="cs-CZ"/>
              <a:t>John lives on the fourth floor.</a:t>
            </a:r>
          </a:p>
          <a:p>
            <a:pPr marL="609600" indent="-609600">
              <a:buFontTx/>
              <a:buAutoNum type="arabicParenR"/>
            </a:pPr>
            <a:r>
              <a:rPr lang="cs-CZ"/>
              <a:t>Mary </a:t>
            </a:r>
            <a:r>
              <a:rPr lang="cs-CZ">
                <a:solidFill>
                  <a:schemeClr val="accent1"/>
                </a:solidFill>
              </a:rPr>
              <a:t>lives on the first floor.</a:t>
            </a:r>
          </a:p>
          <a:p>
            <a:pPr marL="609600" indent="-609600">
              <a:buFontTx/>
              <a:buAutoNum type="arabicParenR"/>
            </a:pPr>
            <a:r>
              <a:rPr lang="cs-CZ"/>
              <a:t>Peter </a:t>
            </a:r>
            <a:r>
              <a:rPr lang="cs-CZ">
                <a:solidFill>
                  <a:schemeClr val="accent1"/>
                </a:solidFill>
              </a:rPr>
              <a:t>lives on the seventh floor. </a:t>
            </a:r>
          </a:p>
          <a:p>
            <a:pPr marL="609600" indent="-609600">
              <a:buFontTx/>
              <a:buAutoNum type="arabicParenR"/>
            </a:pPr>
            <a:r>
              <a:rPr lang="cs-CZ"/>
              <a:t>Jane </a:t>
            </a:r>
            <a:r>
              <a:rPr lang="cs-CZ">
                <a:solidFill>
                  <a:schemeClr val="accent1"/>
                </a:solidFill>
              </a:rPr>
              <a:t>lives on the second floor.</a:t>
            </a:r>
          </a:p>
          <a:p>
            <a:pPr marL="609600" indent="-609600">
              <a:buFontTx/>
              <a:buAutoNum type="arabicParenR"/>
            </a:pPr>
            <a:r>
              <a:rPr lang="cs-CZ"/>
              <a:t>Oliver </a:t>
            </a:r>
            <a:r>
              <a:rPr lang="cs-CZ">
                <a:solidFill>
                  <a:schemeClr val="accent1"/>
                </a:solidFill>
              </a:rPr>
              <a:t>lives on the sixth floor.</a:t>
            </a:r>
          </a:p>
          <a:p>
            <a:pPr marL="609600" indent="-609600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smtClean="0">
                <a:latin typeface="Times New Roman" pitchFamily="18" charset="0"/>
              </a:rPr>
              <a:t>Correct the mistakes:</a:t>
            </a:r>
            <a:endParaRPr lang="cs-CZ" sz="4000">
              <a:latin typeface="Times New Roman" pitchFamily="18" charset="0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>
              <a:buFontTx/>
              <a:buAutoNum type="arabicParenR"/>
            </a:pPr>
            <a:r>
              <a:rPr lang="cs-CZ"/>
              <a:t>the oneth	        ………………..</a:t>
            </a:r>
          </a:p>
          <a:p>
            <a:pPr marL="609600" indent="-609600">
              <a:buFontTx/>
              <a:buAutoNum type="arabicParenR"/>
            </a:pPr>
            <a:r>
              <a:rPr lang="cs-CZ"/>
              <a:t>the forth	  	………………..</a:t>
            </a:r>
          </a:p>
          <a:p>
            <a:pPr marL="609600" indent="-609600">
              <a:buFontTx/>
              <a:buAutoNum type="arabicParenR"/>
            </a:pPr>
            <a:r>
              <a:rPr lang="cs-CZ"/>
              <a:t>the nineth		 ………………..</a:t>
            </a:r>
          </a:p>
          <a:p>
            <a:pPr marL="609600" indent="-609600">
              <a:buFontTx/>
              <a:buAutoNum type="arabicParenR"/>
            </a:pPr>
            <a:r>
              <a:rPr lang="cs-CZ"/>
              <a:t>the secondth	 </a:t>
            </a:r>
            <a:r>
              <a:rPr lang="cs-CZ" smtClean="0"/>
              <a:t>	………………..</a:t>
            </a:r>
            <a:endParaRPr lang="cs-CZ"/>
          </a:p>
          <a:p>
            <a:pPr marL="609600" indent="-609600">
              <a:buFontTx/>
              <a:buAutoNum type="arabicParenR"/>
            </a:pPr>
            <a:r>
              <a:rPr lang="cs-CZ"/>
              <a:t>the </a:t>
            </a:r>
            <a:r>
              <a:rPr lang="cs-CZ" smtClean="0"/>
              <a:t>twentieth-fourth	 </a:t>
            </a:r>
            <a:r>
              <a:rPr lang="cs-CZ"/>
              <a:t>………………..</a:t>
            </a:r>
          </a:p>
          <a:p>
            <a:pPr marL="609600" indent="-609600">
              <a:buFontTx/>
              <a:buAutoNum type="arabicParenR"/>
            </a:pPr>
            <a:r>
              <a:rPr lang="cs-CZ"/>
              <a:t>seventh		 ………………..</a:t>
            </a:r>
          </a:p>
        </p:txBody>
      </p:sp>
      <p:sp>
        <p:nvSpPr>
          <p:cNvPr id="18436" name="Line 4"/>
          <p:cNvSpPr>
            <a:spLocks noChangeShapeType="1"/>
          </p:cNvSpPr>
          <p:nvPr/>
        </p:nvSpPr>
        <p:spPr bwMode="auto">
          <a:xfrm>
            <a:off x="2987675" y="1916113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8443" name="Line 11"/>
          <p:cNvSpPr>
            <a:spLocks noChangeShapeType="1"/>
          </p:cNvSpPr>
          <p:nvPr/>
        </p:nvSpPr>
        <p:spPr bwMode="auto">
          <a:xfrm>
            <a:off x="2987675" y="2492375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8444" name="Line 12"/>
          <p:cNvSpPr>
            <a:spLocks noChangeShapeType="1"/>
          </p:cNvSpPr>
          <p:nvPr/>
        </p:nvSpPr>
        <p:spPr bwMode="auto">
          <a:xfrm>
            <a:off x="4613276" y="4279900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8445" name="Line 13"/>
          <p:cNvSpPr>
            <a:spLocks noChangeShapeType="1"/>
          </p:cNvSpPr>
          <p:nvPr/>
        </p:nvSpPr>
        <p:spPr bwMode="auto">
          <a:xfrm>
            <a:off x="3635375" y="3716338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8446" name="Line 14"/>
          <p:cNvSpPr>
            <a:spLocks noChangeShapeType="1"/>
          </p:cNvSpPr>
          <p:nvPr/>
        </p:nvSpPr>
        <p:spPr bwMode="auto">
          <a:xfrm>
            <a:off x="3132138" y="3068638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8447" name="Line 15"/>
          <p:cNvSpPr>
            <a:spLocks noChangeShapeType="1"/>
          </p:cNvSpPr>
          <p:nvPr/>
        </p:nvSpPr>
        <p:spPr bwMode="auto">
          <a:xfrm>
            <a:off x="2843213" y="4868863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>
                <a:latin typeface="Times New Roman" pitchFamily="18" charset="0"/>
              </a:rPr>
              <a:t>Correct the mistakes:</a:t>
            </a:r>
            <a:endParaRPr lang="cs-CZ" sz="4000"/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628775"/>
            <a:ext cx="8280400" cy="4525963"/>
          </a:xfrm>
        </p:spPr>
        <p:txBody>
          <a:bodyPr/>
          <a:lstStyle/>
          <a:p>
            <a:pPr marL="609600" indent="-609600">
              <a:buFontTx/>
              <a:buAutoNum type="arabicParenR"/>
            </a:pPr>
            <a:r>
              <a:rPr lang="cs-CZ"/>
              <a:t>the oneth			the </a:t>
            </a:r>
            <a:r>
              <a:rPr lang="cs-CZ">
                <a:solidFill>
                  <a:schemeClr val="accent1"/>
                </a:solidFill>
              </a:rPr>
              <a:t>first</a:t>
            </a:r>
          </a:p>
          <a:p>
            <a:pPr marL="609600" indent="-609600">
              <a:buFontTx/>
              <a:buAutoNum type="arabicParenR"/>
            </a:pPr>
            <a:r>
              <a:rPr lang="cs-CZ"/>
              <a:t>the forth			the fo</a:t>
            </a:r>
            <a:r>
              <a:rPr lang="cs-CZ">
                <a:solidFill>
                  <a:schemeClr val="accent1"/>
                </a:solidFill>
              </a:rPr>
              <a:t>u</a:t>
            </a:r>
            <a:r>
              <a:rPr lang="cs-CZ"/>
              <a:t>rth</a:t>
            </a:r>
          </a:p>
          <a:p>
            <a:pPr marL="609600" indent="-609600">
              <a:buFontTx/>
              <a:buAutoNum type="arabicParenR"/>
            </a:pPr>
            <a:r>
              <a:rPr lang="cs-CZ"/>
              <a:t>the nineth			the ni</a:t>
            </a:r>
            <a:r>
              <a:rPr lang="cs-CZ">
                <a:solidFill>
                  <a:schemeClr val="accent1"/>
                </a:solidFill>
              </a:rPr>
              <a:t>n</a:t>
            </a:r>
            <a:r>
              <a:rPr lang="cs-CZ"/>
              <a:t>th</a:t>
            </a:r>
          </a:p>
          <a:p>
            <a:pPr marL="609600" indent="-609600">
              <a:buFontTx/>
              <a:buAutoNum type="arabicParenR"/>
            </a:pPr>
            <a:r>
              <a:rPr lang="cs-CZ"/>
              <a:t>the secondth		</a:t>
            </a:r>
            <a:r>
              <a:rPr lang="cs-CZ" smtClean="0"/>
              <a:t>	the </a:t>
            </a:r>
            <a:r>
              <a:rPr lang="cs-CZ"/>
              <a:t>seco</a:t>
            </a:r>
            <a:r>
              <a:rPr lang="cs-CZ">
                <a:solidFill>
                  <a:schemeClr val="accent1"/>
                </a:solidFill>
              </a:rPr>
              <a:t>nd</a:t>
            </a:r>
          </a:p>
          <a:p>
            <a:pPr marL="609600" indent="-609600">
              <a:buFontTx/>
              <a:buAutoNum type="arabicParenR"/>
            </a:pPr>
            <a:r>
              <a:rPr lang="cs-CZ"/>
              <a:t>the twentieth-fourth	  the twent</a:t>
            </a:r>
            <a:r>
              <a:rPr lang="cs-CZ">
                <a:solidFill>
                  <a:schemeClr val="accent1"/>
                </a:solidFill>
              </a:rPr>
              <a:t>y</a:t>
            </a:r>
            <a:r>
              <a:rPr lang="cs-CZ"/>
              <a:t>-fourth</a:t>
            </a:r>
          </a:p>
          <a:p>
            <a:pPr marL="609600" indent="-609600">
              <a:buFontTx/>
              <a:buAutoNum type="arabicParenR"/>
            </a:pPr>
            <a:r>
              <a:rPr lang="cs-CZ"/>
              <a:t>seventh			</a:t>
            </a:r>
            <a:r>
              <a:rPr lang="cs-CZ">
                <a:solidFill>
                  <a:schemeClr val="accent1"/>
                </a:solidFill>
              </a:rPr>
              <a:t>the</a:t>
            </a:r>
            <a:r>
              <a:rPr lang="cs-CZ"/>
              <a:t> seventh</a:t>
            </a:r>
          </a:p>
          <a:p>
            <a:pPr marL="609600" indent="-609600"/>
            <a:endParaRPr lang="cs-CZ"/>
          </a:p>
        </p:txBody>
      </p:sp>
      <p:sp>
        <p:nvSpPr>
          <p:cNvPr id="19460" name="Line 4"/>
          <p:cNvSpPr>
            <a:spLocks noChangeShapeType="1"/>
          </p:cNvSpPr>
          <p:nvPr/>
        </p:nvSpPr>
        <p:spPr bwMode="auto">
          <a:xfrm>
            <a:off x="3851275" y="4868863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9461" name="Line 5"/>
          <p:cNvSpPr>
            <a:spLocks noChangeShapeType="1"/>
          </p:cNvSpPr>
          <p:nvPr/>
        </p:nvSpPr>
        <p:spPr bwMode="auto">
          <a:xfrm>
            <a:off x="3851275" y="1916113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9462" name="Line 6"/>
          <p:cNvSpPr>
            <a:spLocks noChangeShapeType="1"/>
          </p:cNvSpPr>
          <p:nvPr/>
        </p:nvSpPr>
        <p:spPr bwMode="auto">
          <a:xfrm>
            <a:off x="3851275" y="2565400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9463" name="Line 7"/>
          <p:cNvSpPr>
            <a:spLocks noChangeShapeType="1"/>
          </p:cNvSpPr>
          <p:nvPr/>
        </p:nvSpPr>
        <p:spPr bwMode="auto">
          <a:xfrm>
            <a:off x="3851275" y="3068638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9464" name="Line 8"/>
          <p:cNvSpPr>
            <a:spLocks noChangeShapeType="1"/>
          </p:cNvSpPr>
          <p:nvPr/>
        </p:nvSpPr>
        <p:spPr bwMode="auto">
          <a:xfrm>
            <a:off x="3851275" y="3644900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9465" name="Line 9"/>
          <p:cNvSpPr>
            <a:spLocks noChangeShapeType="1"/>
          </p:cNvSpPr>
          <p:nvPr/>
        </p:nvSpPr>
        <p:spPr bwMode="auto">
          <a:xfrm>
            <a:off x="4689476" y="4292600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/>
    </p:bld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48</TotalTime>
  <Words>278</Words>
  <Application>Microsoft Office PowerPoint</Application>
  <PresentationFormat>Předvádění na obrazovce (4:3)</PresentationFormat>
  <Paragraphs>86</Paragraphs>
  <Slides>11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2" baseType="lpstr">
      <vt:lpstr>Welcome</vt:lpstr>
      <vt:lpstr>Prezentace aplikace PowerPoint</vt:lpstr>
      <vt:lpstr>Ordinal Numerals  the + cardinal numeral + -th</vt:lpstr>
      <vt:lpstr>Be careful!</vt:lpstr>
      <vt:lpstr>Write in words:</vt:lpstr>
      <vt:lpstr>Write in words:</vt:lpstr>
      <vt:lpstr>Where do they live?</vt:lpstr>
      <vt:lpstr>Where do they live?</vt:lpstr>
      <vt:lpstr>Correct the mistakes:</vt:lpstr>
      <vt:lpstr>Correct the mistakes:</vt:lpstr>
      <vt:lpstr>Metodický list</vt:lpstr>
      <vt:lpstr>Prezentace aplikace PowerPoint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Ordinal numbers</dc:title>
  <dc:creator>ZŠ</dc:creator>
  <cp:lastModifiedBy>ZŠ</cp:lastModifiedBy>
  <cp:revision>10</cp:revision>
  <dcterms:created xsi:type="dcterms:W3CDTF">2011-10-23T13:22:36Z</dcterms:created>
  <dcterms:modified xsi:type="dcterms:W3CDTF">2012-06-23T17:47:25Z</dcterms:modified>
</cp:coreProperties>
</file>