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5" r:id="rId9"/>
    <p:sldId id="264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BDCF1-A67C-44B8-AB72-70B7D17436F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4D70C62-6D79-4382-94BE-E8362523D10A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A7_36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Countability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781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446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Countability </a:t>
            </a:r>
            <a:endParaRPr lang="cs-CZ" sz="400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396348"/>
              </p:ext>
            </p:extLst>
          </p:nvPr>
        </p:nvGraphicFramePr>
        <p:xfrm>
          <a:off x="395536" y="1700808"/>
          <a:ext cx="8640961" cy="410445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298129"/>
                <a:gridCol w="3309304"/>
                <a:gridCol w="3033528"/>
              </a:tblGrid>
              <a:tr h="684076">
                <a:tc gridSpan="2"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countable</a:t>
                      </a:r>
                      <a:endParaRPr lang="cs-CZ" sz="3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smtClean="0"/>
                        <a:t>uncountable</a:t>
                      </a:r>
                      <a:endParaRPr lang="cs-CZ" sz="3200"/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singular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plural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only singular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684076">
                <a:tc>
                  <a:txBody>
                    <a:bodyPr/>
                    <a:lstStyle/>
                    <a:p>
                      <a:r>
                        <a:rPr lang="cs-CZ" sz="3200" smtClean="0"/>
                        <a:t>a book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/>
                        <a:t>some books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/>
                        <a:t>some bread</a:t>
                      </a:r>
                      <a:endParaRPr lang="cs-CZ" sz="3200"/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r>
                        <a:rPr lang="cs-CZ" sz="3200" smtClean="0"/>
                        <a:t>an apple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/>
                        <a:t>some apples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/>
                        <a:t>some water</a:t>
                      </a:r>
                      <a:endParaRPr lang="cs-CZ" sz="3200"/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r>
                        <a:rPr lang="cs-CZ" sz="3200" smtClean="0"/>
                        <a:t>a box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/>
                        <a:t>some boxes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/>
                        <a:t>some sugar</a:t>
                      </a:r>
                      <a:endParaRPr lang="cs-CZ" sz="3200"/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r>
                        <a:rPr lang="cs-CZ" sz="3200" smtClean="0"/>
                        <a:t>a sausage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/>
                        <a:t>some sausages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/>
                        <a:t>some money</a:t>
                      </a:r>
                      <a:endParaRPr lang="cs-CZ" sz="320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221" y="4460515"/>
            <a:ext cx="9620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!蚤 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55" y="4460515"/>
            <a:ext cx="906393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˜劔&quot;Č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269" y="3866864"/>
            <a:ext cx="750166" cy="584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#譼 Č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241" y="3745197"/>
            <a:ext cx="547005" cy="579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!є&quot;Ĉ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241" y="5229200"/>
            <a:ext cx="701601" cy="54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˜蓼#Ĉ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213133"/>
            <a:ext cx="755576" cy="56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菜Ĉ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485335"/>
            <a:ext cx="723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!䛜&quot;Č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112167"/>
            <a:ext cx="827584" cy="66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!䨴&quot;Č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584" y="3116547"/>
            <a:ext cx="9144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˜嗔˖Ĉ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004" y="3776150"/>
            <a:ext cx="611560" cy="68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739" y="3116547"/>
            <a:ext cx="936103" cy="495299"/>
          </a:xfrm>
          <a:prstGeom prst="rect">
            <a:avLst/>
          </a:prstGeom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910" y="3074476"/>
            <a:ext cx="631899" cy="71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79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into the table:</a:t>
            </a:r>
            <a:endParaRPr lang="cs-CZ" sz="400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317835"/>
              </p:ext>
            </p:extLst>
          </p:nvPr>
        </p:nvGraphicFramePr>
        <p:xfrm>
          <a:off x="323528" y="1484784"/>
          <a:ext cx="6048672" cy="410445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800201"/>
                <a:gridCol w="1944215"/>
                <a:gridCol w="2304256"/>
              </a:tblGrid>
              <a:tr h="684076">
                <a:tc gridSpan="2"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C</a:t>
                      </a:r>
                      <a:endParaRPr lang="cs-CZ" sz="3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U</a:t>
                      </a:r>
                      <a:endParaRPr lang="cs-CZ" sz="3200"/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sg.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pl.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2736304"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020137"/>
              </p:ext>
            </p:extLst>
          </p:nvPr>
        </p:nvGraphicFramePr>
        <p:xfrm>
          <a:off x="6804248" y="1628800"/>
          <a:ext cx="1728192" cy="45365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8192"/>
              </a:tblGrid>
              <a:tr h="4536504">
                <a:tc>
                  <a:txBody>
                    <a:bodyPr/>
                    <a:lstStyle/>
                    <a:p>
                      <a:r>
                        <a:rPr lang="cs-CZ" sz="3200" smtClean="0"/>
                        <a:t>orange</a:t>
                      </a:r>
                    </a:p>
                    <a:p>
                      <a:r>
                        <a:rPr lang="cs-CZ" sz="3200" smtClean="0"/>
                        <a:t>flour</a:t>
                      </a:r>
                    </a:p>
                    <a:p>
                      <a:r>
                        <a:rPr lang="cs-CZ" sz="3200" smtClean="0"/>
                        <a:t>roll</a:t>
                      </a:r>
                    </a:p>
                    <a:p>
                      <a:r>
                        <a:rPr lang="cs-CZ" sz="3200" smtClean="0"/>
                        <a:t>oil</a:t>
                      </a:r>
                    </a:p>
                    <a:p>
                      <a:r>
                        <a:rPr lang="cs-CZ" sz="3200" smtClean="0"/>
                        <a:t>apples</a:t>
                      </a:r>
                    </a:p>
                    <a:p>
                      <a:r>
                        <a:rPr lang="cs-CZ" sz="3200" smtClean="0"/>
                        <a:t>juice</a:t>
                      </a:r>
                    </a:p>
                    <a:p>
                      <a:r>
                        <a:rPr lang="cs-CZ" sz="3200" smtClean="0"/>
                        <a:t>tomato</a:t>
                      </a:r>
                    </a:p>
                    <a:p>
                      <a:r>
                        <a:rPr lang="cs-CZ" sz="3200" smtClean="0"/>
                        <a:t>potatoes</a:t>
                      </a:r>
                    </a:p>
                    <a:p>
                      <a:r>
                        <a:rPr lang="cs-CZ" sz="3200" smtClean="0"/>
                        <a:t>salt</a:t>
                      </a:r>
                      <a:endParaRPr lang="cs-CZ" sz="320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20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into the table:</a:t>
            </a:r>
            <a:endParaRPr lang="cs-CZ" sz="400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737100"/>
              </p:ext>
            </p:extLst>
          </p:nvPr>
        </p:nvGraphicFramePr>
        <p:xfrm>
          <a:off x="1403648" y="1700808"/>
          <a:ext cx="6048672" cy="410445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800201"/>
                <a:gridCol w="1944215"/>
                <a:gridCol w="2304256"/>
              </a:tblGrid>
              <a:tr h="684076">
                <a:tc gridSpan="2"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C</a:t>
                      </a:r>
                      <a:endParaRPr lang="cs-CZ" sz="3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U</a:t>
                      </a:r>
                      <a:endParaRPr lang="cs-CZ" sz="3200"/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sg.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pl.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orange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apples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flour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roll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potatoes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oil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tomato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juice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salt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551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Quantity Expressions</a:t>
            </a:r>
            <a:endParaRPr lang="cs-CZ" sz="400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269317"/>
              </p:ext>
            </p:extLst>
          </p:nvPr>
        </p:nvGraphicFramePr>
        <p:xfrm>
          <a:off x="1043608" y="1556792"/>
          <a:ext cx="7344816" cy="4785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1872208"/>
                <a:gridCol w="2736304"/>
              </a:tblGrid>
              <a:tr h="782978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countable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uncountable</a:t>
                      </a:r>
                      <a:endParaRPr lang="cs-CZ" sz="3200"/>
                    </a:p>
                  </a:txBody>
                  <a:tcPr anchor="ctr"/>
                </a:tc>
              </a:tr>
              <a:tr h="400294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many</a:t>
                      </a:r>
                    </a:p>
                    <a:p>
                      <a:pPr algn="ctr"/>
                      <a:r>
                        <a:rPr lang="cs-CZ" sz="3200" smtClean="0"/>
                        <a:t>How many …?</a:t>
                      </a:r>
                    </a:p>
                    <a:p>
                      <a:pPr algn="ctr"/>
                      <a:r>
                        <a:rPr lang="cs-CZ" sz="3200" smtClean="0"/>
                        <a:t>few</a:t>
                      </a:r>
                    </a:p>
                    <a:p>
                      <a:pPr algn="ctr"/>
                      <a:r>
                        <a:rPr lang="cs-CZ" sz="3200" smtClean="0"/>
                        <a:t>a few</a:t>
                      </a:r>
                    </a:p>
                    <a:p>
                      <a:pPr algn="ctr"/>
                      <a:endParaRPr lang="cs-CZ" sz="3200" smtClean="0"/>
                    </a:p>
                    <a:p>
                      <a:pPr algn="ctr"/>
                      <a:endParaRPr lang="cs-CZ" sz="3200" smtClean="0"/>
                    </a:p>
                    <a:p>
                      <a:pPr algn="ctr"/>
                      <a:r>
                        <a:rPr lang="cs-CZ" sz="3200" smtClean="0"/>
                        <a:t>a lot of</a:t>
                      </a:r>
                    </a:p>
                    <a:p>
                      <a:pPr algn="ctr"/>
                      <a:r>
                        <a:rPr lang="cs-CZ" sz="3200" smtClean="0"/>
                        <a:t>lots of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hodně</a:t>
                      </a:r>
                    </a:p>
                    <a:p>
                      <a:pPr algn="ctr"/>
                      <a:r>
                        <a:rPr lang="cs-CZ" sz="3200" smtClean="0"/>
                        <a:t>Kolik …?</a:t>
                      </a:r>
                    </a:p>
                    <a:p>
                      <a:pPr algn="ctr"/>
                      <a:r>
                        <a:rPr lang="cs-CZ" sz="3200" smtClean="0"/>
                        <a:t>málo</a:t>
                      </a:r>
                    </a:p>
                    <a:p>
                      <a:pPr algn="ctr"/>
                      <a:r>
                        <a:rPr lang="cs-CZ" sz="3200" smtClean="0"/>
                        <a:t>několik</a:t>
                      </a:r>
                    </a:p>
                    <a:p>
                      <a:pPr algn="ctr"/>
                      <a:r>
                        <a:rPr lang="cs-CZ" sz="3200" smtClean="0"/>
                        <a:t>trocha</a:t>
                      </a:r>
                    </a:p>
                    <a:p>
                      <a:pPr algn="ctr"/>
                      <a:endParaRPr lang="cs-CZ" sz="3200" smtClean="0"/>
                    </a:p>
                    <a:p>
                      <a:pPr algn="ctr"/>
                      <a:r>
                        <a:rPr lang="cs-CZ" sz="3200" smtClean="0"/>
                        <a:t>spousta</a:t>
                      </a:r>
                    </a:p>
                    <a:p>
                      <a:pPr algn="ctr"/>
                      <a:r>
                        <a:rPr lang="cs-CZ" sz="3200" smtClean="0"/>
                        <a:t>spousty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much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How much …?</a:t>
                      </a:r>
                    </a:p>
                    <a:p>
                      <a:pPr algn="ctr"/>
                      <a:r>
                        <a:rPr lang="cs-CZ" sz="3200" smtClean="0"/>
                        <a:t>little</a:t>
                      </a:r>
                    </a:p>
                    <a:p>
                      <a:pPr algn="ctr"/>
                      <a:endParaRPr lang="cs-CZ" sz="3200" smtClean="0"/>
                    </a:p>
                    <a:p>
                      <a:pPr algn="ctr"/>
                      <a:r>
                        <a:rPr lang="cs-CZ" sz="3200" smtClean="0"/>
                        <a:t>a little</a:t>
                      </a:r>
                    </a:p>
                    <a:p>
                      <a:pPr algn="ctr"/>
                      <a:endParaRPr lang="cs-CZ" sz="3200" smtClean="0"/>
                    </a:p>
                    <a:p>
                      <a:pPr algn="ctr"/>
                      <a:r>
                        <a:rPr lang="cs-CZ" sz="3200" smtClean="0"/>
                        <a:t>a lot of</a:t>
                      </a:r>
                    </a:p>
                    <a:p>
                      <a:pPr algn="ctr"/>
                      <a:r>
                        <a:rPr lang="cs-CZ" sz="3200" smtClean="0"/>
                        <a:t>lots of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38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Use the correct expression:</a:t>
            </a:r>
            <a:endParaRPr lang="cs-CZ" sz="400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………… sugar have we got?</a:t>
            </a:r>
          </a:p>
          <a:p>
            <a:r>
              <a:rPr lang="cs-CZ" smtClean="0"/>
              <a:t>There´s only …………sugar.</a:t>
            </a:r>
          </a:p>
          <a:p>
            <a:r>
              <a:rPr lang="cs-CZ" smtClean="0"/>
              <a:t>There are ………… apples on the trees.</a:t>
            </a:r>
          </a:p>
          <a:p>
            <a:r>
              <a:rPr lang="cs-CZ" smtClean="0"/>
              <a:t> ………… eggs do you need for the cake?</a:t>
            </a:r>
          </a:p>
          <a:p>
            <a:r>
              <a:rPr lang="cs-CZ" smtClean="0"/>
              <a:t>I need just ………… eggs.</a:t>
            </a:r>
          </a:p>
          <a:p>
            <a:r>
              <a:rPr lang="cs-CZ" smtClean="0"/>
              <a:t>Can I get ………… water, please?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334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Use the correct expression:</a:t>
            </a:r>
            <a:endParaRPr lang="cs-CZ" sz="400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How much</a:t>
            </a:r>
            <a:r>
              <a:rPr lang="cs-CZ" smtClean="0"/>
              <a:t> sugar have we got?</a:t>
            </a:r>
          </a:p>
          <a:p>
            <a:r>
              <a:rPr lang="cs-CZ" smtClean="0"/>
              <a:t>There´s only </a:t>
            </a:r>
            <a:r>
              <a:rPr lang="cs-CZ" smtClean="0">
                <a:solidFill>
                  <a:schemeClr val="accent1"/>
                </a:solidFill>
              </a:rPr>
              <a:t>little </a:t>
            </a:r>
            <a:r>
              <a:rPr lang="cs-CZ" smtClean="0"/>
              <a:t>sugar.</a:t>
            </a:r>
          </a:p>
          <a:p>
            <a:r>
              <a:rPr lang="cs-CZ" smtClean="0"/>
              <a:t>There are </a:t>
            </a:r>
            <a:r>
              <a:rPr lang="cs-CZ" smtClean="0">
                <a:solidFill>
                  <a:schemeClr val="accent1"/>
                </a:solidFill>
              </a:rPr>
              <a:t>many</a:t>
            </a:r>
            <a:r>
              <a:rPr lang="cs-CZ" smtClean="0"/>
              <a:t> apples on the trees.</a:t>
            </a:r>
          </a:p>
          <a:p>
            <a:r>
              <a:rPr lang="cs-CZ" smtClean="0">
                <a:solidFill>
                  <a:schemeClr val="accent1"/>
                </a:solidFill>
              </a:rPr>
              <a:t>How many </a:t>
            </a:r>
            <a:r>
              <a:rPr lang="cs-CZ" smtClean="0"/>
              <a:t>eggs do you need for the cake?</a:t>
            </a:r>
          </a:p>
          <a:p>
            <a:r>
              <a:rPr lang="cs-CZ" smtClean="0"/>
              <a:t>I need just </a:t>
            </a:r>
            <a:r>
              <a:rPr lang="cs-CZ" smtClean="0">
                <a:solidFill>
                  <a:schemeClr val="accent1"/>
                </a:solidFill>
              </a:rPr>
              <a:t>a few </a:t>
            </a:r>
            <a:r>
              <a:rPr lang="cs-CZ" smtClean="0"/>
              <a:t>eggs.</a:t>
            </a:r>
          </a:p>
          <a:p>
            <a:r>
              <a:rPr lang="cs-CZ" smtClean="0"/>
              <a:t>Can I get </a:t>
            </a:r>
            <a:r>
              <a:rPr lang="cs-CZ" smtClean="0">
                <a:solidFill>
                  <a:schemeClr val="accent1"/>
                </a:solidFill>
              </a:rPr>
              <a:t>a little</a:t>
            </a:r>
            <a:r>
              <a:rPr lang="cs-CZ" smtClean="0"/>
              <a:t> water, please?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860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or false?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Liquids are uncountable.</a:t>
            </a: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use </a:t>
            </a:r>
            <a:r>
              <a:rPr lang="cs-CZ" i="1" smtClean="0"/>
              <a:t>some / any </a:t>
            </a:r>
            <a:r>
              <a:rPr lang="cs-CZ" smtClean="0"/>
              <a:t>with uncountable only.</a:t>
            </a: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/>
              <a:t>We </a:t>
            </a:r>
            <a:r>
              <a:rPr lang="cs-CZ"/>
              <a:t>use </a:t>
            </a:r>
            <a:r>
              <a:rPr lang="cs-CZ" i="1" smtClean="0"/>
              <a:t>a / an </a:t>
            </a:r>
            <a:r>
              <a:rPr lang="cs-CZ" smtClean="0"/>
              <a:t>with countable </a:t>
            </a:r>
            <a:r>
              <a:rPr lang="cs-CZ"/>
              <a:t>only.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</a:t>
            </a:r>
            <a:r>
              <a:rPr lang="cs-CZ" smtClean="0"/>
              <a:t>Money, information, luggage</a:t>
            </a:r>
            <a:r>
              <a:rPr lang="en-US" smtClean="0"/>
              <a:t>”</a:t>
            </a:r>
            <a:r>
              <a:rPr lang="cs-CZ" smtClean="0"/>
              <a:t> are C words.</a:t>
            </a: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can make pl with U but it changes the meaning.</a:t>
            </a:r>
            <a:endParaRPr lang="cs-CZ" smtClean="0"/>
          </a:p>
          <a:p>
            <a:pPr marL="514350" indent="-514350">
              <a:buFont typeface="+mj-lt"/>
              <a:buAutoNum type="arabicPeriod"/>
            </a:pPr>
            <a:endParaRPr lang="cs-CZ"/>
          </a:p>
          <a:p>
            <a:pPr marL="514350" indent="-514350">
              <a:buFont typeface="+mj-lt"/>
              <a:buAutoNum type="arabicPeriod" startAt="2"/>
            </a:pPr>
            <a:r>
              <a:rPr lang="cs-CZ">
                <a:solidFill>
                  <a:schemeClr val="accent1"/>
                </a:solidFill>
              </a:rPr>
              <a:t>We use </a:t>
            </a:r>
            <a:r>
              <a:rPr lang="cs-CZ" i="1">
                <a:solidFill>
                  <a:schemeClr val="accent1"/>
                </a:solidFill>
              </a:rPr>
              <a:t>some / </a:t>
            </a:r>
            <a:r>
              <a:rPr lang="cs-CZ" i="1">
                <a:solidFill>
                  <a:schemeClr val="accent1"/>
                </a:solidFill>
              </a:rPr>
              <a:t>any </a:t>
            </a:r>
            <a:r>
              <a:rPr lang="cs-CZ" smtClean="0">
                <a:solidFill>
                  <a:schemeClr val="accent1"/>
                </a:solidFill>
              </a:rPr>
              <a:t>with both C and U.</a:t>
            </a:r>
            <a:endParaRPr lang="cs-CZ" smtClean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en-US">
                <a:solidFill>
                  <a:schemeClr val="accent1"/>
                </a:solidFill>
              </a:rPr>
              <a:t>“</a:t>
            </a:r>
            <a:r>
              <a:rPr lang="cs-CZ">
                <a:solidFill>
                  <a:schemeClr val="accent1"/>
                </a:solidFill>
              </a:rPr>
              <a:t>Money, information, luggage</a:t>
            </a:r>
            <a:r>
              <a:rPr lang="en-US">
                <a:solidFill>
                  <a:schemeClr val="accent1"/>
                </a:solidFill>
              </a:rPr>
              <a:t>”</a:t>
            </a:r>
            <a:r>
              <a:rPr lang="cs-CZ">
                <a:solidFill>
                  <a:schemeClr val="accent1"/>
                </a:solidFill>
              </a:rPr>
              <a:t> </a:t>
            </a:r>
            <a:r>
              <a:rPr lang="cs-CZ">
                <a:solidFill>
                  <a:schemeClr val="accent1"/>
                </a:solidFill>
              </a:rPr>
              <a:t>are </a:t>
            </a:r>
            <a:r>
              <a:rPr lang="cs-CZ" smtClean="0">
                <a:solidFill>
                  <a:schemeClr val="accent1"/>
                </a:solidFill>
              </a:rPr>
              <a:t>U </a:t>
            </a:r>
            <a:r>
              <a:rPr lang="cs-CZ">
                <a:solidFill>
                  <a:schemeClr val="accent1"/>
                </a:solidFill>
              </a:rPr>
              <a:t>words.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506757" y="3933055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532440" y="260768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532440" y="141277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532440" y="2022913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8532440" y="3192463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94544" y="4619932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0110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25189" y="1340768"/>
            <a:ext cx="9144000" cy="5400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porovná užití sg / pl a určovatelů u počitatelných (C) </a:t>
            </a:r>
            <a:br>
              <a:rPr lang="cs-CZ" sz="2800" smtClean="0"/>
            </a:br>
            <a:r>
              <a:rPr lang="cs-CZ" sz="2800" smtClean="0"/>
              <a:t>a nepočitatelných (U) substantiv (list 2)</a:t>
            </a:r>
          </a:p>
          <a:p>
            <a:r>
              <a:rPr lang="cs-CZ" sz="2800" smtClean="0"/>
              <a:t>roztřídí substantiva do tabulky dle daných kritérií (3)</a:t>
            </a:r>
          </a:p>
          <a:p>
            <a:r>
              <a:rPr lang="cs-CZ" sz="2800" smtClean="0"/>
              <a:t>řešení (4)</a:t>
            </a:r>
          </a:p>
          <a:p>
            <a:r>
              <a:rPr lang="cs-CZ" sz="2800"/>
              <a:t>porovná užití výrazů množství ve spojení s </a:t>
            </a:r>
            <a:r>
              <a:rPr lang="cs-CZ" sz="2800" smtClean="0"/>
              <a:t>počitatelnými</a:t>
            </a:r>
            <a:br>
              <a:rPr lang="cs-CZ" sz="2800" smtClean="0"/>
            </a:br>
            <a:r>
              <a:rPr lang="cs-CZ" sz="2800" smtClean="0"/>
              <a:t>a nepočitatelnými substantivy (5)</a:t>
            </a:r>
          </a:p>
          <a:p>
            <a:r>
              <a:rPr lang="cs-CZ" sz="2800" smtClean="0"/>
              <a:t>doplní vhodný výraz </a:t>
            </a:r>
            <a:r>
              <a:rPr lang="cs-CZ" sz="2800"/>
              <a:t>množství </a:t>
            </a:r>
            <a:r>
              <a:rPr lang="cs-CZ" sz="2800" smtClean="0"/>
              <a:t>(6)</a:t>
            </a:r>
          </a:p>
          <a:p>
            <a:r>
              <a:rPr lang="cs-CZ" sz="2800" smtClean="0"/>
              <a:t>zpětná vazba, čte </a:t>
            </a:r>
            <a:r>
              <a:rPr lang="cs-CZ" sz="2800"/>
              <a:t>a </a:t>
            </a:r>
            <a:r>
              <a:rPr lang="cs-CZ" sz="2800" smtClean="0"/>
              <a:t>překládá (7</a:t>
            </a:r>
            <a:r>
              <a:rPr lang="cs-CZ" sz="2800" smtClean="0"/>
              <a:t>)</a:t>
            </a:r>
          </a:p>
          <a:p>
            <a:r>
              <a:rPr lang="cs-CZ" sz="2800" smtClean="0"/>
              <a:t>rozhodne pravdivost tvrzení, opraví nepravdivé informace (8)</a:t>
            </a:r>
            <a:endParaRPr lang="cs-CZ" sz="2800" smtClean="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82691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69</TotalTime>
  <Words>325</Words>
  <Application>Microsoft Office PowerPoint</Application>
  <PresentationFormat>Předvádění na obrazovce (4:3)</PresentationFormat>
  <Paragraphs>118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Countability </vt:lpstr>
      <vt:lpstr>Put the words into the table:</vt:lpstr>
      <vt:lpstr>Put the words into the table:</vt:lpstr>
      <vt:lpstr>Quantity Expressions</vt:lpstr>
      <vt:lpstr>Use the correct expression:</vt:lpstr>
      <vt:lpstr>Use the correct expression:</vt:lpstr>
      <vt:lpstr>True or false?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Countability </dc:title>
  <dc:creator>ZŠ</dc:creator>
  <cp:lastModifiedBy>ZŠ</cp:lastModifiedBy>
  <cp:revision>13</cp:revision>
  <dcterms:created xsi:type="dcterms:W3CDTF">2011-11-03T17:10:55Z</dcterms:created>
  <dcterms:modified xsi:type="dcterms:W3CDTF">2012-06-26T12:17:15Z</dcterms:modified>
</cp:coreProperties>
</file>