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6" r:id="rId3"/>
    <p:sldId id="256" r:id="rId4"/>
    <p:sldId id="257" r:id="rId5"/>
    <p:sldId id="263" r:id="rId6"/>
    <p:sldId id="264" r:id="rId7"/>
    <p:sldId id="265" r:id="rId8"/>
    <p:sldId id="267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743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891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04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19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719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1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770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125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55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03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248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269DE-5971-48C4-9BB8-B9FCC0B6F8D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BD25D49-1560-41C2-A91A-F96E1DF2EA40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20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A7_39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Superlative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78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Superlative </a:t>
            </a:r>
            <a:endParaRPr lang="cs-CZ" sz="40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109553"/>
              </p:ext>
            </p:extLst>
          </p:nvPr>
        </p:nvGraphicFramePr>
        <p:xfrm>
          <a:off x="107505" y="1397000"/>
          <a:ext cx="8928990" cy="484031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72407"/>
                <a:gridCol w="2304256"/>
                <a:gridCol w="2952327"/>
              </a:tblGrid>
              <a:tr h="1210078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1-2 syllables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more than </a:t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2</a:t>
                      </a:r>
                      <a:r>
                        <a:rPr lang="cs-CZ" sz="3200" baseline="0" smtClean="0"/>
                        <a:t> syllables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irregular</a:t>
                      </a:r>
                      <a:endParaRPr lang="cs-CZ" sz="3200"/>
                    </a:p>
                  </a:txBody>
                  <a:tcPr/>
                </a:tc>
              </a:tr>
              <a:tr h="1210078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 + base form + </a:t>
                      </a:r>
                      <a:br>
                        <a:rPr lang="cs-CZ" sz="3200" smtClean="0">
                          <a:solidFill>
                            <a:schemeClr val="accent1"/>
                          </a:solidFill>
                        </a:rPr>
                      </a:b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-est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 most + base form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cs-CZ" sz="3200" smtClean="0"/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r>
                        <a:rPr lang="cs-CZ" sz="3200" smtClean="0"/>
                        <a:t>good</a:t>
                      </a:r>
                      <a:r>
                        <a:rPr lang="cs-CZ" sz="3200" baseline="0" smtClean="0"/>
                        <a:t> –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 best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cs-CZ" sz="3200" smtClean="0"/>
                        <a:t>bad –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cs-CZ" sz="3200" smtClean="0"/>
                        <a:t>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worst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cs-CZ" sz="3200" smtClean="0"/>
                        <a:t>far –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cs-CZ" sz="3200" smtClean="0"/>
                        <a:t>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furthest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56899">
                <a:tc>
                  <a:txBody>
                    <a:bodyPr/>
                    <a:lstStyle/>
                    <a:p>
                      <a:pPr algn="ctr"/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cs-CZ" sz="3200" smtClean="0"/>
                        <a:t> short</a:t>
                      </a:r>
                      <a:r>
                        <a:rPr lang="cs-CZ" sz="3200" smtClean="0">
                          <a:solidFill>
                            <a:srgbClr val="FF00FF"/>
                          </a:solidFill>
                        </a:rPr>
                        <a:t>est</a:t>
                      </a:r>
                      <a:endParaRPr lang="cs-CZ" sz="320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 most</a:t>
                      </a:r>
                      <a:r>
                        <a:rPr lang="cs-CZ" sz="3200" smtClean="0"/>
                        <a:t> intelligent</a:t>
                      </a:r>
                      <a:endParaRPr lang="cs-CZ" sz="32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763257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cs-CZ" sz="3200" smtClean="0"/>
                        <a:t>!! dry</a:t>
                      </a:r>
                      <a:r>
                        <a:rPr lang="cs-CZ" sz="3200" smtClean="0">
                          <a:latin typeface="Times New Roman"/>
                          <a:cs typeface="Times New Roman"/>
                        </a:rPr>
                        <a:t>→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kumimoji="0" lang="cs-CZ" sz="32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iest</a:t>
                      </a:r>
                    </a:p>
                    <a:p>
                      <a:pPr marL="0" algn="ctr" rtl="0" eaLnBrk="1" latinLnBrk="0" hangingPunct="1"/>
                      <a:r>
                        <a:rPr lang="cs-CZ" sz="3200" smtClean="0">
                          <a:latin typeface="Times New Roman"/>
                          <a:cs typeface="Times New Roman"/>
                        </a:rPr>
                        <a:t>!! nice </a:t>
                      </a:r>
                      <a:r>
                        <a:rPr lang="cs-CZ" sz="3200" smtClean="0">
                          <a:latin typeface="+mn-lt"/>
                          <a:cs typeface="Times New Roman"/>
                        </a:rPr>
                        <a:t>→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cs-CZ" sz="3200" smtClean="0">
                          <a:latin typeface="+mn-lt"/>
                          <a:cs typeface="Times New Roman"/>
                        </a:rPr>
                        <a:t> nic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est</a:t>
                      </a:r>
                    </a:p>
                    <a:p>
                      <a:pPr marL="0" algn="ctr" rtl="0" eaLnBrk="1" latinLnBrk="0" hangingPunct="1"/>
                      <a:r>
                        <a:rPr lang="cs-CZ" sz="3200" smtClean="0">
                          <a:latin typeface="+mn-lt"/>
                          <a:cs typeface="Times New Roman"/>
                        </a:rPr>
                        <a:t>!! fit →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cs-CZ" sz="3200" smtClean="0">
                          <a:latin typeface="+mn-lt"/>
                          <a:cs typeface="Times New Roman"/>
                        </a:rPr>
                        <a:t> fit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test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M</a:t>
            </a:r>
            <a:r>
              <a:rPr lang="cs-CZ" sz="4000" smtClean="0"/>
              <a:t>ake </a:t>
            </a:r>
            <a:r>
              <a:rPr lang="cs-CZ" sz="4000" smtClean="0"/>
              <a:t>the superlative </a:t>
            </a:r>
            <a:r>
              <a:rPr lang="cs-CZ" sz="4000" smtClean="0"/>
              <a:t>forms: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39552" y="1556791"/>
            <a:ext cx="6275040" cy="4525963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sweet – </a:t>
            </a:r>
          </a:p>
          <a:p>
            <a:r>
              <a:rPr lang="cs-CZ" smtClean="0"/>
              <a:t>interesting – </a:t>
            </a:r>
          </a:p>
          <a:p>
            <a:r>
              <a:rPr lang="cs-CZ" smtClean="0"/>
              <a:t>good – </a:t>
            </a:r>
          </a:p>
          <a:p>
            <a:r>
              <a:rPr lang="cs-CZ" smtClean="0"/>
              <a:t>small –</a:t>
            </a:r>
          </a:p>
          <a:p>
            <a:r>
              <a:rPr lang="cs-CZ" smtClean="0"/>
              <a:t>crazy –</a:t>
            </a:r>
          </a:p>
          <a:p>
            <a:r>
              <a:rPr lang="cs-CZ" smtClean="0"/>
              <a:t>big –</a:t>
            </a:r>
          </a:p>
          <a:p>
            <a:r>
              <a:rPr lang="cs-CZ" smtClean="0"/>
              <a:t>furious –</a:t>
            </a:r>
          </a:p>
          <a:p>
            <a:r>
              <a:rPr lang="cs-CZ" smtClean="0"/>
              <a:t>happy – 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414438" y="1556791"/>
            <a:ext cx="2182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sweetest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078565" y="2061420"/>
            <a:ext cx="3422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most interesting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414438" y="2626463"/>
            <a:ext cx="1451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best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411760" y="3212976"/>
            <a:ext cx="2135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smallest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323068" y="3717032"/>
            <a:ext cx="2044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craziest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009179" y="4221088"/>
            <a:ext cx="1975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biggest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658782" y="4805863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most furious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386489" y="5390638"/>
            <a:ext cx="2157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happiest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1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Try to answer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208912" cy="5256584"/>
          </a:xfrm>
        </p:spPr>
        <p:txBody>
          <a:bodyPr>
            <a:normAutofit fontScale="92500" lnSpcReduction="20000"/>
          </a:bodyPr>
          <a:lstStyle/>
          <a:p>
            <a:r>
              <a:rPr lang="cs-CZ" smtClean="0"/>
              <a:t>What´s the second biggest country in the world?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Which continent is the coldest?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Are elephants the largest animals?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What´s the longest river in the world?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Which colour is the darkest?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Which metal is the most expensive?</a:t>
            </a:r>
            <a:br>
              <a:rPr lang="cs-CZ" smtClean="0"/>
            </a:b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683568" y="1628800"/>
            <a:ext cx="13981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Canada</a:t>
            </a:r>
            <a:r>
              <a:rPr lang="cs-CZ" smtClean="0"/>
              <a:t> </a:t>
            </a:r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683568" y="2492896"/>
            <a:ext cx="17908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Antarctica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58822" y="3301119"/>
            <a:ext cx="53126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No, they aren´t.  Blue whales are</a:t>
            </a:r>
            <a:r>
              <a:rPr lang="cs-CZ" smtClean="0"/>
              <a:t>.</a:t>
            </a:r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683568" y="4144103"/>
            <a:ext cx="20357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the Amazon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709435" y="4954326"/>
            <a:ext cx="1080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black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22958" y="5733256"/>
            <a:ext cx="14895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rhodium</a:t>
            </a:r>
            <a:endParaRPr lang="cs-CZ" sz="30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7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068960"/>
            <a:ext cx="8229600" cy="3345235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The black currant is the sweetest.	T/F</a:t>
            </a:r>
          </a:p>
          <a:p>
            <a:r>
              <a:rPr lang="cs-CZ" smtClean="0"/>
              <a:t>The pear is the darkest.			</a:t>
            </a:r>
            <a:r>
              <a:rPr lang="cs-CZ"/>
              <a:t>T/F</a:t>
            </a:r>
          </a:p>
          <a:p>
            <a:r>
              <a:rPr lang="cs-CZ" smtClean="0"/>
              <a:t>The coconut is the biggest. 		</a:t>
            </a:r>
            <a:r>
              <a:rPr lang="cs-CZ"/>
              <a:t>T/F</a:t>
            </a:r>
          </a:p>
          <a:p>
            <a:r>
              <a:rPr lang="cs-CZ" smtClean="0"/>
              <a:t>The pear is the smallest. 			</a:t>
            </a:r>
            <a:r>
              <a:rPr lang="cs-CZ"/>
              <a:t>T/F</a:t>
            </a:r>
          </a:p>
          <a:p>
            <a:r>
              <a:rPr lang="cs-CZ" smtClean="0"/>
              <a:t>The coconut is the hardest. 		</a:t>
            </a:r>
            <a:r>
              <a:rPr lang="cs-CZ"/>
              <a:t>T/F</a:t>
            </a:r>
          </a:p>
          <a:p>
            <a:r>
              <a:rPr lang="cs-CZ"/>
              <a:t>The black currant is the </a:t>
            </a:r>
            <a:r>
              <a:rPr lang="cs-CZ" smtClean="0"/>
              <a:t>healthiest. 	T/F</a:t>
            </a:r>
            <a:endParaRPr lang="cs-CZ"/>
          </a:p>
          <a:p>
            <a:pPr marL="0" indent="0">
              <a:buNone/>
            </a:pPr>
            <a:endParaRPr lang="cs-CZ"/>
          </a:p>
        </p:txBody>
      </p:sp>
      <p:pic>
        <p:nvPicPr>
          <p:cNvPr id="1026" name="Picture 2" descr="ࢤ&quot;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484784"/>
            <a:ext cx="1872209" cy="1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!譼 Ę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615206"/>
            <a:ext cx="1543836" cy="125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˜㎼#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3" y="1446480"/>
            <a:ext cx="1068313" cy="158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14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068960"/>
            <a:ext cx="8229600" cy="3345235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The black currant is the sweetest.	</a:t>
            </a:r>
            <a:r>
              <a:rPr lang="cs-CZ" strike="sngStrike" smtClean="0"/>
              <a:t>T</a:t>
            </a:r>
            <a:r>
              <a:rPr lang="cs-CZ" smtClean="0"/>
              <a:t>/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The pear is the darkest.			</a:t>
            </a:r>
            <a:r>
              <a:rPr lang="cs-CZ" strike="sngStrike"/>
              <a:t>T</a:t>
            </a:r>
            <a:r>
              <a:rPr lang="cs-CZ"/>
              <a:t>/</a:t>
            </a:r>
            <a:r>
              <a:rPr lang="cs-CZ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The coconut is the biggest. 		</a:t>
            </a:r>
            <a:r>
              <a:rPr lang="cs-CZ">
                <a:solidFill>
                  <a:schemeClr val="accent1"/>
                </a:solidFill>
              </a:rPr>
              <a:t>T</a:t>
            </a:r>
            <a:r>
              <a:rPr lang="cs-CZ"/>
              <a:t>/</a:t>
            </a:r>
            <a:r>
              <a:rPr lang="cs-CZ" strike="sngStrike"/>
              <a:t>F</a:t>
            </a:r>
          </a:p>
          <a:p>
            <a:r>
              <a:rPr lang="cs-CZ" smtClean="0"/>
              <a:t>The pear is the smallest. 			</a:t>
            </a:r>
            <a:r>
              <a:rPr lang="cs-CZ" strike="sngStrike"/>
              <a:t>T</a:t>
            </a:r>
            <a:r>
              <a:rPr lang="cs-CZ"/>
              <a:t>/</a:t>
            </a:r>
            <a:r>
              <a:rPr lang="cs-CZ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The coconut is the hardest. 		</a:t>
            </a:r>
            <a:r>
              <a:rPr lang="cs-CZ">
                <a:solidFill>
                  <a:schemeClr val="accent1"/>
                </a:solidFill>
              </a:rPr>
              <a:t>T</a:t>
            </a:r>
            <a:r>
              <a:rPr lang="cs-CZ"/>
              <a:t>/</a:t>
            </a:r>
            <a:r>
              <a:rPr lang="cs-CZ" strike="sngStrike"/>
              <a:t>F</a:t>
            </a:r>
          </a:p>
          <a:p>
            <a:r>
              <a:rPr lang="cs-CZ"/>
              <a:t>The black currant is the </a:t>
            </a:r>
            <a:r>
              <a:rPr lang="cs-CZ" smtClean="0"/>
              <a:t>healthiest. 	</a:t>
            </a:r>
            <a:r>
              <a:rPr lang="cs-CZ">
                <a:solidFill>
                  <a:schemeClr val="accent1"/>
                </a:solidFill>
              </a:rPr>
              <a:t>T</a:t>
            </a:r>
            <a:r>
              <a:rPr lang="cs-CZ"/>
              <a:t>/</a:t>
            </a:r>
            <a:r>
              <a:rPr lang="cs-CZ" strike="sngStrike"/>
              <a:t>F</a:t>
            </a:r>
          </a:p>
          <a:p>
            <a:pPr marL="0" indent="0">
              <a:buNone/>
            </a:pPr>
            <a:endParaRPr lang="cs-CZ"/>
          </a:p>
        </p:txBody>
      </p:sp>
      <p:pic>
        <p:nvPicPr>
          <p:cNvPr id="4" name="Picture 2" descr="ࢤ&quot;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484784"/>
            <a:ext cx="1872209" cy="1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!譼 Ę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615206"/>
            <a:ext cx="1543836" cy="125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˜㎼#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3" y="1446480"/>
            <a:ext cx="1068313" cy="158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15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Metodický list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Žák: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si uvědomí pravidla tvoření superlativu adjektiv (list 2)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tvoří superlativ daných adjektiv (3)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se pokusí odpovědět na otázky, diskutuje (4)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rozhodne pravdivost tvrzení (5)</a:t>
            </a:r>
          </a:p>
          <a:p>
            <a:r>
              <a:rPr lang="cs-CZ" sz="2800">
                <a:latin typeface="Times New Roman" pitchFamily="18" charset="0"/>
                <a:cs typeface="Times New Roman" pitchFamily="18" charset="0"/>
              </a:rPr>
              <a:t>zpětná vazba,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čte, překládá (6)</a:t>
            </a:r>
            <a:endParaRPr lang="cs-CZ" sz="280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hodnocení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práce žáků, hodiny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6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5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r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Comparative</Template>
  <TotalTime>38</TotalTime>
  <Words>208</Words>
  <Application>Microsoft Office PowerPoint</Application>
  <PresentationFormat>Předvádění na obrazovce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8</vt:i4>
      </vt:variant>
    </vt:vector>
  </HeadingPairs>
  <TitlesOfParts>
    <vt:vector size="10" baseType="lpstr">
      <vt:lpstr>Comparative</vt:lpstr>
      <vt:lpstr>Welcome</vt:lpstr>
      <vt:lpstr>Prezentace aplikace PowerPoint</vt:lpstr>
      <vt:lpstr>Superlative </vt:lpstr>
      <vt:lpstr>Make the superlative forms:</vt:lpstr>
      <vt:lpstr>Try to answer the questions:</vt:lpstr>
      <vt:lpstr>True or false?</vt:lpstr>
      <vt:lpstr>True or false?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Superlative </dc:title>
  <dc:creator>ZŠ</dc:creator>
  <cp:lastModifiedBy>ZŠ</cp:lastModifiedBy>
  <cp:revision>8</cp:revision>
  <dcterms:created xsi:type="dcterms:W3CDTF">2011-11-05T10:57:27Z</dcterms:created>
  <dcterms:modified xsi:type="dcterms:W3CDTF">2012-06-24T14:15:12Z</dcterms:modified>
</cp:coreProperties>
</file>