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4" r:id="rId9"/>
    <p:sldId id="262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69DE-5971-48C4-9BB8-B9FCC0B6F8D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5D49-1560-41C2-A91A-F96E1DF2EA40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269DE-5971-48C4-9BB8-B9FCC0B6F8D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0BD25D49-1560-41C2-A91A-F96E1DF2EA40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A7_38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 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/>
              <a:t>Comparative 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7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listopad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531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Comparative </a:t>
            </a:r>
            <a:endParaRPr lang="cs-CZ" sz="400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5212508"/>
              </p:ext>
            </p:extLst>
          </p:nvPr>
        </p:nvGraphicFramePr>
        <p:xfrm>
          <a:off x="107505" y="1397000"/>
          <a:ext cx="8928990" cy="426720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3384375"/>
                <a:gridCol w="2808312"/>
                <a:gridCol w="273630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1-2 syllables</a:t>
                      </a:r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more than </a:t>
                      </a:r>
                      <a:br>
                        <a:rPr lang="cs-CZ" sz="3200" smtClean="0"/>
                      </a:br>
                      <a:r>
                        <a:rPr lang="cs-CZ" sz="3200" smtClean="0"/>
                        <a:t>2</a:t>
                      </a:r>
                      <a:r>
                        <a:rPr lang="cs-CZ" sz="3200" baseline="0" smtClean="0"/>
                        <a:t> syllables</a:t>
                      </a:r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irregular</a:t>
                      </a:r>
                      <a:endParaRPr lang="cs-CZ" sz="32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base form + -er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more + base form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endParaRPr lang="cs-CZ" sz="3200" smtClean="0"/>
                    </a:p>
                    <a:p>
                      <a:pPr algn="ctr"/>
                      <a:endParaRPr lang="cs-CZ" sz="3200" smtClean="0"/>
                    </a:p>
                    <a:p>
                      <a:pPr algn="ctr"/>
                      <a:r>
                        <a:rPr lang="cs-CZ" sz="3200" smtClean="0"/>
                        <a:t>good</a:t>
                      </a:r>
                      <a:r>
                        <a:rPr lang="cs-CZ" sz="3200" baseline="0" smtClean="0"/>
                        <a:t> - </a:t>
                      </a:r>
                      <a:r>
                        <a:rPr kumimoji="0" lang="cs-CZ" sz="3200" kern="1200" smtClean="0">
                          <a:solidFill>
                            <a:srgbClr val="FF00FF"/>
                          </a:solidFill>
                          <a:latin typeface="+mn-lt"/>
                          <a:ea typeface="+mn-ea"/>
                          <a:cs typeface="+mn-cs"/>
                        </a:rPr>
                        <a:t>better</a:t>
                      </a:r>
                      <a:endParaRPr kumimoji="0" lang="cs-CZ" sz="3200" kern="1200">
                        <a:solidFill>
                          <a:srgbClr val="FF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cs-CZ" sz="3200" smtClean="0"/>
                        <a:t>bad - </a:t>
                      </a:r>
                      <a:r>
                        <a:rPr kumimoji="0" lang="cs-CZ" sz="3200" kern="1200" smtClean="0">
                          <a:solidFill>
                            <a:srgbClr val="FF00FF"/>
                          </a:solidFill>
                          <a:latin typeface="+mn-lt"/>
                          <a:ea typeface="+mn-ea"/>
                          <a:cs typeface="+mn-cs"/>
                        </a:rPr>
                        <a:t>worse</a:t>
                      </a:r>
                      <a:endParaRPr kumimoji="0" lang="cs-CZ" sz="3200" kern="1200">
                        <a:solidFill>
                          <a:srgbClr val="FF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cs-CZ" sz="3200" smtClean="0"/>
                        <a:t>far - </a:t>
                      </a:r>
                      <a:r>
                        <a:rPr kumimoji="0" lang="cs-CZ" sz="3200" kern="1200" smtClean="0">
                          <a:solidFill>
                            <a:srgbClr val="FF00FF"/>
                          </a:solidFill>
                          <a:latin typeface="+mn-lt"/>
                          <a:ea typeface="+mn-ea"/>
                          <a:cs typeface="+mn-cs"/>
                        </a:rPr>
                        <a:t>further</a:t>
                      </a:r>
                      <a:endParaRPr kumimoji="0" lang="cs-CZ" sz="3200" kern="1200">
                        <a:solidFill>
                          <a:srgbClr val="FF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short</a:t>
                      </a:r>
                      <a:r>
                        <a:rPr lang="cs-CZ" sz="3200" smtClean="0">
                          <a:solidFill>
                            <a:srgbClr val="FF00FF"/>
                          </a:solidFill>
                        </a:rPr>
                        <a:t>er</a:t>
                      </a:r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cs-CZ" sz="3200" kern="1200" smtClean="0">
                          <a:solidFill>
                            <a:srgbClr val="FF00FF"/>
                          </a:solidFill>
                          <a:latin typeface="+mn-lt"/>
                          <a:ea typeface="+mn-ea"/>
                          <a:cs typeface="+mn-cs"/>
                        </a:rPr>
                        <a:t>more</a:t>
                      </a:r>
                      <a:r>
                        <a:rPr lang="cs-CZ" sz="3200" smtClean="0"/>
                        <a:t> intelligent</a:t>
                      </a:r>
                      <a:endParaRPr lang="cs-CZ" sz="320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kumimoji="0" lang="cs-CZ" sz="3200" kern="1200">
                        <a:solidFill>
                          <a:srgbClr val="FF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lang="cs-CZ" sz="3200" smtClean="0"/>
                        <a:t>!! sunny </a:t>
                      </a:r>
                      <a:r>
                        <a:rPr lang="cs-CZ" sz="3200" smtClean="0">
                          <a:latin typeface="Times New Roman"/>
                          <a:cs typeface="Times New Roman"/>
                        </a:rPr>
                        <a:t>→ sunn</a:t>
                      </a:r>
                      <a:r>
                        <a:rPr kumimoji="0" lang="cs-CZ" sz="3200" kern="1200" smtClean="0">
                          <a:solidFill>
                            <a:srgbClr val="FF00FF"/>
                          </a:solidFill>
                          <a:latin typeface="+mn-lt"/>
                          <a:ea typeface="+mn-ea"/>
                          <a:cs typeface="+mn-cs"/>
                        </a:rPr>
                        <a:t>ier</a:t>
                      </a:r>
                    </a:p>
                    <a:p>
                      <a:pPr marL="0" algn="ctr" rtl="0" eaLnBrk="1" latinLnBrk="0" hangingPunct="1"/>
                      <a:r>
                        <a:rPr lang="cs-CZ" sz="3200" smtClean="0">
                          <a:latin typeface="Times New Roman"/>
                          <a:cs typeface="Times New Roman"/>
                        </a:rPr>
                        <a:t>!! nice </a:t>
                      </a:r>
                      <a:r>
                        <a:rPr lang="cs-CZ" sz="3200" smtClean="0">
                          <a:latin typeface="+mn-lt"/>
                          <a:cs typeface="Times New Roman"/>
                        </a:rPr>
                        <a:t>→ nic</a:t>
                      </a:r>
                      <a:r>
                        <a:rPr kumimoji="0" lang="cs-CZ" sz="3200" kern="1200" smtClean="0">
                          <a:solidFill>
                            <a:srgbClr val="FF00FF"/>
                          </a:solidFill>
                          <a:latin typeface="+mn-lt"/>
                          <a:ea typeface="+mn-ea"/>
                          <a:cs typeface="+mn-cs"/>
                        </a:rPr>
                        <a:t>er</a:t>
                      </a:r>
                    </a:p>
                    <a:p>
                      <a:pPr marL="0" algn="ctr" rtl="0" eaLnBrk="1" latinLnBrk="0" hangingPunct="1"/>
                      <a:r>
                        <a:rPr lang="cs-CZ" sz="3200" smtClean="0">
                          <a:latin typeface="+mn-lt"/>
                          <a:cs typeface="Times New Roman"/>
                        </a:rPr>
                        <a:t>!! fit → fit</a:t>
                      </a:r>
                      <a:r>
                        <a:rPr kumimoji="0" lang="cs-CZ" sz="3200" kern="1200" smtClean="0">
                          <a:solidFill>
                            <a:srgbClr val="FF00FF"/>
                          </a:solidFill>
                          <a:latin typeface="+mn-lt"/>
                          <a:ea typeface="+mn-ea"/>
                          <a:cs typeface="+mn-cs"/>
                        </a:rPr>
                        <a:t>ter</a:t>
                      </a:r>
                      <a:endParaRPr kumimoji="0" lang="cs-CZ" sz="3200" kern="1200">
                        <a:solidFill>
                          <a:srgbClr val="FF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kumimoji="0" lang="cs-CZ" sz="3200" kern="1200">
                        <a:solidFill>
                          <a:srgbClr val="FF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65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/>
              <a:t>M</a:t>
            </a:r>
            <a:r>
              <a:rPr lang="cs-CZ" sz="4000" smtClean="0"/>
              <a:t>ake </a:t>
            </a:r>
            <a:r>
              <a:rPr lang="cs-CZ" sz="4000" smtClean="0"/>
              <a:t>the comparative </a:t>
            </a:r>
            <a:r>
              <a:rPr lang="cs-CZ" sz="4000" smtClean="0"/>
              <a:t>forms:</a:t>
            </a:r>
            <a:endParaRPr lang="cs-CZ" sz="400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457200" y="1600200"/>
            <a:ext cx="6275040" cy="4525963"/>
          </a:xfrm>
        </p:spPr>
        <p:txBody>
          <a:bodyPr>
            <a:normAutofit lnSpcReduction="10000"/>
          </a:bodyPr>
          <a:lstStyle/>
          <a:p>
            <a:r>
              <a:rPr lang="cs-CZ" smtClean="0"/>
              <a:t>sweet – </a:t>
            </a:r>
          </a:p>
          <a:p>
            <a:r>
              <a:rPr lang="cs-CZ" smtClean="0"/>
              <a:t>interesting – </a:t>
            </a:r>
          </a:p>
          <a:p>
            <a:r>
              <a:rPr lang="cs-CZ" smtClean="0"/>
              <a:t>good – </a:t>
            </a:r>
          </a:p>
          <a:p>
            <a:r>
              <a:rPr lang="cs-CZ" smtClean="0"/>
              <a:t>small –</a:t>
            </a:r>
          </a:p>
          <a:p>
            <a:r>
              <a:rPr lang="cs-CZ" smtClean="0"/>
              <a:t>crazy –</a:t>
            </a:r>
          </a:p>
          <a:p>
            <a:r>
              <a:rPr lang="cs-CZ" smtClean="0"/>
              <a:t>big –</a:t>
            </a:r>
          </a:p>
          <a:p>
            <a:r>
              <a:rPr lang="cs-CZ" smtClean="0"/>
              <a:t>furious –</a:t>
            </a:r>
          </a:p>
          <a:p>
            <a:r>
              <a:rPr lang="cs-CZ" smtClean="0"/>
              <a:t>happy – 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2411760" y="1556792"/>
            <a:ext cx="14398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sweeter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3078565" y="2061420"/>
            <a:ext cx="28632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more interesting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2414438" y="2626463"/>
            <a:ext cx="11192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better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2411760" y="3212976"/>
            <a:ext cx="13933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smaller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2323068" y="3717032"/>
            <a:ext cx="13019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crazier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2009179" y="4221088"/>
            <a:ext cx="12330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bigger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2658782" y="4805863"/>
            <a:ext cx="22926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more furious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2386489" y="5390638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happier</a:t>
            </a:r>
            <a:endParaRPr lang="cs-CZ" sz="32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91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/>
              <a:t>C</a:t>
            </a:r>
            <a:r>
              <a:rPr lang="cs-CZ" sz="4000" smtClean="0"/>
              <a:t>hoose the correct form: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4525963"/>
          </a:xfrm>
        </p:spPr>
        <p:txBody>
          <a:bodyPr/>
          <a:lstStyle/>
          <a:p>
            <a:r>
              <a:rPr lang="cs-CZ"/>
              <a:t>T</a:t>
            </a:r>
            <a:r>
              <a:rPr lang="cs-CZ" smtClean="0"/>
              <a:t>oday it´s warmer / more warm than yesterday.</a:t>
            </a:r>
          </a:p>
          <a:p>
            <a:r>
              <a:rPr lang="cs-CZ"/>
              <a:t>A</a:t>
            </a:r>
            <a:r>
              <a:rPr lang="cs-CZ" smtClean="0"/>
              <a:t>frica is hoter / hotter than Europe.</a:t>
            </a:r>
          </a:p>
          <a:p>
            <a:r>
              <a:rPr lang="cs-CZ" smtClean="0"/>
              <a:t>Sarah was surpriseder / more surprised than Eve.</a:t>
            </a:r>
          </a:p>
          <a:p>
            <a:r>
              <a:rPr lang="cs-CZ" smtClean="0"/>
              <a:t>Blue is nicer / niceer than pink.</a:t>
            </a:r>
          </a:p>
          <a:p>
            <a:r>
              <a:rPr lang="cs-CZ" smtClean="0"/>
              <a:t>I am badder / worse in Maths than in Chemistry.</a:t>
            </a:r>
          </a:p>
          <a:p>
            <a:r>
              <a:rPr lang="cs-CZ" smtClean="0"/>
              <a:t>Knives are sharper / more sharp than forks.</a:t>
            </a:r>
          </a:p>
          <a:p>
            <a:r>
              <a:rPr lang="cs-CZ" smtClean="0"/>
              <a:t>Tom is hungryer / hungrier than a wolf.</a:t>
            </a:r>
          </a:p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3433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/>
              <a:t>C</a:t>
            </a:r>
            <a:r>
              <a:rPr lang="cs-CZ" sz="4000" smtClean="0"/>
              <a:t>hoose the correct form: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4525963"/>
          </a:xfrm>
        </p:spPr>
        <p:txBody>
          <a:bodyPr/>
          <a:lstStyle/>
          <a:p>
            <a:r>
              <a:rPr lang="cs-CZ"/>
              <a:t>T</a:t>
            </a:r>
            <a:r>
              <a:rPr lang="cs-CZ" smtClean="0"/>
              <a:t>oday it´s </a:t>
            </a:r>
            <a:r>
              <a:rPr lang="cs-CZ" smtClean="0">
                <a:solidFill>
                  <a:schemeClr val="accent1"/>
                </a:solidFill>
              </a:rPr>
              <a:t>warmer</a:t>
            </a:r>
            <a:r>
              <a:rPr lang="cs-CZ" smtClean="0"/>
              <a:t> / </a:t>
            </a:r>
            <a:r>
              <a:rPr lang="cs-CZ" strike="sngStrike" smtClean="0"/>
              <a:t>more warm </a:t>
            </a:r>
            <a:r>
              <a:rPr lang="cs-CZ" smtClean="0"/>
              <a:t>than yesterday.</a:t>
            </a:r>
          </a:p>
          <a:p>
            <a:r>
              <a:rPr lang="cs-CZ"/>
              <a:t>A</a:t>
            </a:r>
            <a:r>
              <a:rPr lang="cs-CZ" smtClean="0"/>
              <a:t>frica is </a:t>
            </a:r>
            <a:r>
              <a:rPr lang="cs-CZ" strike="sngStrike" smtClean="0"/>
              <a:t>hoter</a:t>
            </a:r>
            <a:r>
              <a:rPr lang="cs-CZ" smtClean="0"/>
              <a:t> / </a:t>
            </a:r>
            <a:r>
              <a:rPr lang="cs-CZ" smtClean="0">
                <a:solidFill>
                  <a:schemeClr val="accent1"/>
                </a:solidFill>
              </a:rPr>
              <a:t>hotter</a:t>
            </a:r>
            <a:r>
              <a:rPr lang="cs-CZ" smtClean="0"/>
              <a:t> than Europe.</a:t>
            </a:r>
          </a:p>
          <a:p>
            <a:r>
              <a:rPr lang="cs-CZ" smtClean="0"/>
              <a:t>Sarah was </a:t>
            </a:r>
            <a:r>
              <a:rPr lang="cs-CZ" strike="sngStrike" smtClean="0"/>
              <a:t>surpriseder</a:t>
            </a:r>
            <a:r>
              <a:rPr lang="cs-CZ" smtClean="0"/>
              <a:t> / </a:t>
            </a:r>
            <a:r>
              <a:rPr lang="cs-CZ" smtClean="0">
                <a:solidFill>
                  <a:schemeClr val="accent1"/>
                </a:solidFill>
              </a:rPr>
              <a:t>more surprised </a:t>
            </a:r>
            <a:r>
              <a:rPr lang="cs-CZ" smtClean="0"/>
              <a:t>than Eve.</a:t>
            </a:r>
          </a:p>
          <a:p>
            <a:r>
              <a:rPr lang="cs-CZ" smtClean="0"/>
              <a:t>Blue is </a:t>
            </a:r>
            <a:r>
              <a:rPr lang="cs-CZ" smtClean="0">
                <a:solidFill>
                  <a:schemeClr val="accent1"/>
                </a:solidFill>
              </a:rPr>
              <a:t>nicer</a:t>
            </a:r>
            <a:r>
              <a:rPr lang="cs-CZ" smtClean="0"/>
              <a:t> / </a:t>
            </a:r>
            <a:r>
              <a:rPr lang="cs-CZ" strike="sngStrike" smtClean="0"/>
              <a:t>niceer</a:t>
            </a:r>
            <a:r>
              <a:rPr lang="cs-CZ" smtClean="0"/>
              <a:t> than pink.</a:t>
            </a:r>
          </a:p>
          <a:p>
            <a:r>
              <a:rPr lang="cs-CZ" smtClean="0"/>
              <a:t>I am </a:t>
            </a:r>
            <a:r>
              <a:rPr lang="cs-CZ" strike="sngStrike" smtClean="0"/>
              <a:t>badder</a:t>
            </a:r>
            <a:r>
              <a:rPr lang="cs-CZ" smtClean="0"/>
              <a:t> / </a:t>
            </a:r>
            <a:r>
              <a:rPr lang="cs-CZ" smtClean="0">
                <a:solidFill>
                  <a:schemeClr val="accent1"/>
                </a:solidFill>
              </a:rPr>
              <a:t>worse</a:t>
            </a:r>
            <a:r>
              <a:rPr lang="cs-CZ" smtClean="0"/>
              <a:t> in Maths than in Chemistry.</a:t>
            </a:r>
          </a:p>
          <a:p>
            <a:r>
              <a:rPr lang="cs-CZ" smtClean="0"/>
              <a:t>Knives are </a:t>
            </a:r>
            <a:r>
              <a:rPr lang="cs-CZ" smtClean="0">
                <a:solidFill>
                  <a:schemeClr val="accent1"/>
                </a:solidFill>
              </a:rPr>
              <a:t>sharper</a:t>
            </a:r>
            <a:r>
              <a:rPr lang="cs-CZ" smtClean="0"/>
              <a:t> / </a:t>
            </a:r>
            <a:r>
              <a:rPr lang="cs-CZ" strike="sngStrike" smtClean="0"/>
              <a:t>more</a:t>
            </a:r>
            <a:r>
              <a:rPr lang="cs-CZ" smtClean="0"/>
              <a:t> </a:t>
            </a:r>
            <a:r>
              <a:rPr lang="cs-CZ" strike="sngStrike" smtClean="0"/>
              <a:t>sharp</a:t>
            </a:r>
            <a:r>
              <a:rPr lang="cs-CZ" smtClean="0"/>
              <a:t> than forks.</a:t>
            </a:r>
          </a:p>
          <a:p>
            <a:r>
              <a:rPr lang="cs-CZ" smtClean="0"/>
              <a:t>Tom is </a:t>
            </a:r>
            <a:r>
              <a:rPr lang="cs-CZ" strike="sngStrike" smtClean="0"/>
              <a:t>hungryer</a:t>
            </a:r>
            <a:r>
              <a:rPr lang="cs-CZ" smtClean="0"/>
              <a:t> / </a:t>
            </a:r>
            <a:r>
              <a:rPr lang="cs-CZ" smtClean="0">
                <a:solidFill>
                  <a:schemeClr val="accent1"/>
                </a:solidFill>
              </a:rPr>
              <a:t>hungrier</a:t>
            </a:r>
            <a:r>
              <a:rPr lang="cs-CZ" smtClean="0"/>
              <a:t> than a wolf.</a:t>
            </a:r>
          </a:p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6907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Make true sentences: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smtClean="0"/>
              <a:t>e. g.: knife / spoon (sharp) </a:t>
            </a:r>
            <a:r>
              <a:rPr lang="cs-CZ" smtClean="0">
                <a:latin typeface="Times New Roman"/>
                <a:cs typeface="Times New Roman"/>
              </a:rPr>
              <a:t>→ </a:t>
            </a:r>
            <a:r>
              <a:rPr lang="cs-CZ" smtClean="0">
                <a:solidFill>
                  <a:schemeClr val="accent1"/>
                </a:solidFill>
                <a:latin typeface="Times New Roman"/>
                <a:cs typeface="Times New Roman"/>
              </a:rPr>
              <a:t>A knife is sharper 	than a spoon.</a:t>
            </a:r>
            <a:endParaRPr lang="cs-CZ" smtClean="0">
              <a:solidFill>
                <a:schemeClr val="accent1"/>
              </a:solidFill>
            </a:endParaRP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cheetah / rhino (fast)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snail / rabbit (slow)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hippo / cat (heavy)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rat / guinea pig (nice)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Prague / Příbram (large)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diamonds / stones (expensive)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22085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Make true sentences: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cs-CZ" smtClean="0">
                <a:solidFill>
                  <a:schemeClr val="accent1"/>
                </a:solidFill>
              </a:rPr>
              <a:t>A cheetah is faster than a rhino. 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>
                <a:solidFill>
                  <a:schemeClr val="accent1"/>
                </a:solidFill>
              </a:rPr>
              <a:t>A snail is slower than a rabbit. 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>
                <a:solidFill>
                  <a:schemeClr val="accent1"/>
                </a:solidFill>
              </a:rPr>
              <a:t>A hippo is heavier than a cat.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>
                <a:solidFill>
                  <a:schemeClr val="accent1"/>
                </a:solidFill>
              </a:rPr>
              <a:t>A guinea </a:t>
            </a:r>
            <a:r>
              <a:rPr lang="cs-CZ">
                <a:solidFill>
                  <a:schemeClr val="accent1"/>
                </a:solidFill>
              </a:rPr>
              <a:t>pig </a:t>
            </a:r>
            <a:r>
              <a:rPr lang="cs-CZ" smtClean="0">
                <a:solidFill>
                  <a:schemeClr val="accent1"/>
                </a:solidFill>
              </a:rPr>
              <a:t> is nicer than a rat. 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>
                <a:solidFill>
                  <a:schemeClr val="accent1"/>
                </a:solidFill>
              </a:rPr>
              <a:t>Prague is larger than Příbram.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>
                <a:solidFill>
                  <a:schemeClr val="accent1"/>
                </a:solidFill>
              </a:rPr>
              <a:t>Diamonds are </a:t>
            </a:r>
            <a:r>
              <a:rPr lang="cs-CZ">
                <a:solidFill>
                  <a:schemeClr val="accent1"/>
                </a:solidFill>
              </a:rPr>
              <a:t>more </a:t>
            </a:r>
            <a:r>
              <a:rPr lang="cs-CZ" smtClean="0">
                <a:solidFill>
                  <a:schemeClr val="accent1"/>
                </a:solidFill>
              </a:rPr>
              <a:t>expensive than stones.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316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>
                <a:latin typeface="Times New Roman" pitchFamily="18" charset="0"/>
                <a:cs typeface="Times New Roman" pitchFamily="18" charset="0"/>
              </a:rPr>
              <a:t>Metodický list</a:t>
            </a:r>
            <a:endParaRPr lang="cs-CZ" sz="4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Žák:</a:t>
            </a:r>
          </a:p>
          <a:p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si uvědomí pravidla tvoření komparativu adjektiv (list 2)</a:t>
            </a:r>
          </a:p>
          <a:p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tvoří komparativ daných adjektiv (3)</a:t>
            </a:r>
          </a:p>
          <a:p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vybere správný tvar (4)</a:t>
            </a:r>
          </a:p>
          <a:p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porovná dvojici substantiv, užije komparativ adjektiva </a:t>
            </a:r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sz="2800" smtClean="0">
                <a:latin typeface="Times New Roman" pitchFamily="18" charset="0"/>
                <a:cs typeface="Times New Roman" pitchFamily="18" charset="0"/>
              </a:rPr>
            </a:br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závorce (6)</a:t>
            </a:r>
          </a:p>
          <a:p>
            <a:r>
              <a:rPr lang="cs-CZ" sz="2800">
                <a:latin typeface="Times New Roman" pitchFamily="18" charset="0"/>
                <a:cs typeface="Times New Roman" pitchFamily="18" charset="0"/>
              </a:rPr>
              <a:t>zpětná vazba, vysvětlí své řešení (</a:t>
            </a:r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5, 7)</a:t>
            </a:r>
            <a:endParaRPr lang="cs-CZ" sz="280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hodnocení </a:t>
            </a:r>
            <a:r>
              <a:rPr lang="cs-CZ" sz="2800">
                <a:latin typeface="Times New Roman" pitchFamily="18" charset="0"/>
                <a:cs typeface="Times New Roman" pitchFamily="18" charset="0"/>
              </a:rPr>
              <a:t>práce žáků, hodiny</a:t>
            </a:r>
            <a:endParaRPr lang="cs-CZ" sz="2800" smtClean="0">
              <a:latin typeface="Times New Roman" pitchFamily="18" charset="0"/>
              <a:cs typeface="Times New Roman" pitchFamily="18" charset="0"/>
            </a:endParaRPr>
          </a:p>
          <a:p>
            <a:endParaRPr lang="cs-CZ" sz="280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65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754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57</TotalTime>
  <Words>326</Words>
  <Application>Microsoft Office PowerPoint</Application>
  <PresentationFormat>Předvádění na obrazovce (4:3)</PresentationFormat>
  <Paragraphs>77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Welcome</vt:lpstr>
      <vt:lpstr>Prezentace aplikace PowerPoint</vt:lpstr>
      <vt:lpstr>Comparative </vt:lpstr>
      <vt:lpstr>Make the comparative forms:</vt:lpstr>
      <vt:lpstr>Choose the correct form:</vt:lpstr>
      <vt:lpstr>Choose the correct form:</vt:lpstr>
      <vt:lpstr>Make true sentences:</vt:lpstr>
      <vt:lpstr>Make true sentences: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Comparative </dc:title>
  <dc:creator>ZŠ</dc:creator>
  <cp:lastModifiedBy>ZŠ</cp:lastModifiedBy>
  <cp:revision>9</cp:revision>
  <dcterms:created xsi:type="dcterms:W3CDTF">2011-11-03T19:24:39Z</dcterms:created>
  <dcterms:modified xsi:type="dcterms:W3CDTF">2012-06-24T14:14:25Z</dcterms:modified>
</cp:coreProperties>
</file>