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56" r:id="rId3"/>
    <p:sldId id="257" r:id="rId4"/>
    <p:sldId id="259" r:id="rId5"/>
    <p:sldId id="260" r:id="rId6"/>
    <p:sldId id="261" r:id="rId7"/>
    <p:sldId id="265" r:id="rId8"/>
    <p:sldId id="264" r:id="rId9"/>
    <p:sldId id="262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F6E63-A1F7-4CC4-AEDE-EB8BC9F2224B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26C66-3A5E-42AF-9CA0-8E4770E863E6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F6E63-A1F7-4CC4-AEDE-EB8BC9F2224B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26C66-3A5E-42AF-9CA0-8E4770E863E6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F6E63-A1F7-4CC4-AEDE-EB8BC9F2224B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26C66-3A5E-42AF-9CA0-8E4770E863E6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F6E63-A1F7-4CC4-AEDE-EB8BC9F2224B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26C66-3A5E-42AF-9CA0-8E4770E863E6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F6E63-A1F7-4CC4-AEDE-EB8BC9F2224B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26C66-3A5E-42AF-9CA0-8E4770E863E6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F6E63-A1F7-4CC4-AEDE-EB8BC9F2224B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26C66-3A5E-42AF-9CA0-8E4770E863E6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F6E63-A1F7-4CC4-AEDE-EB8BC9F2224B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26C66-3A5E-42AF-9CA0-8E4770E863E6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F6E63-A1F7-4CC4-AEDE-EB8BC9F2224B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26C66-3A5E-42AF-9CA0-8E4770E863E6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F6E63-A1F7-4CC4-AEDE-EB8BC9F2224B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26C66-3A5E-42AF-9CA0-8E4770E863E6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F6E63-A1F7-4CC4-AEDE-EB8BC9F2224B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26C66-3A5E-42AF-9CA0-8E4770E863E6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F6E63-A1F7-4CC4-AEDE-EB8BC9F2224B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26C66-3A5E-42AF-9CA0-8E4770E863E6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DF6E63-A1F7-4CC4-AEDE-EB8BC9F2224B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4A626C66-3A5E-42AF-9CA0-8E4770E863E6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/>
              <a:t>VY</a:t>
            </a:r>
            <a:r>
              <a:rPr lang="en-US" sz="1800" smtClean="0"/>
              <a:t>_32_INOVACE_</a:t>
            </a:r>
            <a:r>
              <a:rPr lang="cs-CZ" sz="1800" smtClean="0"/>
              <a:t>KOL</a:t>
            </a:r>
            <a:r>
              <a:rPr lang="en-US" sz="1800" smtClean="0"/>
              <a:t>_</a:t>
            </a:r>
            <a:r>
              <a:rPr lang="cs-CZ" sz="1800" smtClean="0"/>
              <a:t>A7_27</a:t>
            </a:r>
            <a:r>
              <a:rPr lang="en-US" sz="1800"/>
              <a:t/>
            </a:r>
            <a:br>
              <a:rPr lang="en-US" sz="1800"/>
            </a:br>
            <a:r>
              <a:rPr lang="cs-CZ" sz="1800"/>
              <a:t/>
            </a:r>
            <a:br>
              <a:rPr lang="cs-CZ" sz="1800"/>
            </a:br>
            <a:r>
              <a:rPr lang="cs-CZ" sz="1800">
                <a:solidFill>
                  <a:schemeClr val="tx1"/>
                </a:solidFill>
              </a:rPr>
              <a:t>Vzdělávací oblast: Jazyk a jazyková komunikace</a:t>
            </a:r>
            <a:br>
              <a:rPr lang="cs-CZ" sz="1800">
                <a:solidFill>
                  <a:schemeClr val="tx1"/>
                </a:solidFill>
              </a:rPr>
            </a:br>
            <a:r>
              <a:rPr lang="cs-CZ" sz="1800">
                <a:solidFill>
                  <a:schemeClr val="tx1"/>
                </a:solidFill>
              </a:rPr>
              <a:t>Vzdělávací obor: </a:t>
            </a:r>
            <a:r>
              <a:rPr lang="cs-CZ" sz="1800" smtClean="0">
                <a:solidFill>
                  <a:schemeClr val="tx1"/>
                </a:solidFill>
              </a:rPr>
              <a:t>Anglický jazyk</a:t>
            </a:r>
            <a:r>
              <a:rPr lang="cs-CZ" sz="1800">
                <a:solidFill>
                  <a:schemeClr val="tx1"/>
                </a:solidFill>
              </a:rPr>
              <a:t/>
            </a:r>
            <a:br>
              <a:rPr lang="cs-CZ" sz="1800">
                <a:solidFill>
                  <a:schemeClr val="tx1"/>
                </a:solidFill>
              </a:rPr>
            </a:br>
            <a:r>
              <a:rPr lang="cs-CZ" sz="1800">
                <a:solidFill>
                  <a:schemeClr val="tx1"/>
                </a:solidFill>
              </a:rPr>
              <a:t> </a:t>
            </a:r>
            <a:r>
              <a:rPr lang="cs-CZ" sz="1800" smtClean="0">
                <a:solidFill>
                  <a:schemeClr val="tx1"/>
                </a:solidFill>
              </a:rPr>
              <a:t>Tematický okruh:  </a:t>
            </a:r>
            <a:r>
              <a:rPr lang="cs-CZ" sz="1800">
                <a:solidFill>
                  <a:schemeClr val="tx1"/>
                </a:solidFill>
              </a:rPr>
              <a:t>Gramaticky správně </a:t>
            </a:r>
            <a:r>
              <a:rPr lang="cs-CZ" sz="1800" smtClean="0">
                <a:solidFill>
                  <a:schemeClr val="tx1"/>
                </a:solidFill>
              </a:rPr>
              <a:t>tvoří a obměňuje </a:t>
            </a:r>
            <a:r>
              <a:rPr lang="cs-CZ" sz="1800">
                <a:solidFill>
                  <a:schemeClr val="tx1"/>
                </a:solidFill>
              </a:rPr>
              <a:t>věty </a:t>
            </a:r>
            <a:endParaRPr lang="cs-CZ" sz="1800" smtClean="0">
              <a:solidFill>
                <a:schemeClr val="tx1"/>
              </a:solidFill>
            </a:endParaRPr>
          </a:p>
          <a:p>
            <a:r>
              <a:rPr lang="cs-CZ" sz="1800" smtClean="0">
                <a:solidFill>
                  <a:schemeClr val="tx1"/>
                </a:solidFill>
              </a:rPr>
              <a:t>Téma: </a:t>
            </a:r>
            <a:r>
              <a:rPr lang="cs-CZ" sz="2400" smtClean="0"/>
              <a:t>Some / Any - Introduction</a:t>
            </a:r>
            <a:r>
              <a:rPr lang="cs-CZ" sz="1800" smtClean="0"/>
              <a:t/>
            </a:r>
            <a:br>
              <a:rPr lang="cs-CZ" sz="1800" smtClean="0"/>
            </a:br>
            <a:r>
              <a:rPr lang="cs-CZ" sz="1800"/>
              <a:t>7</a:t>
            </a:r>
            <a:r>
              <a:rPr lang="en-US" sz="1800" smtClean="0"/>
              <a:t>. </a:t>
            </a:r>
            <a:r>
              <a:rPr lang="en-US" sz="1800"/>
              <a:t>ročník</a:t>
            </a:r>
            <a:r>
              <a:rPr lang="cs-CZ" sz="1800" smtClean="0"/>
              <a:t/>
            </a:r>
            <a:br>
              <a:rPr lang="cs-CZ" sz="1800" smtClean="0"/>
            </a:br>
            <a:r>
              <a:rPr lang="cs-CZ" sz="1800" smtClean="0"/>
              <a:t/>
            </a:r>
            <a:br>
              <a:rPr lang="cs-CZ" sz="1800" smtClean="0"/>
            </a:br>
            <a:r>
              <a:rPr lang="cs-CZ" sz="1800" smtClean="0"/>
              <a:t/>
            </a:r>
            <a:br>
              <a:rPr lang="cs-CZ" sz="1800" smtClean="0"/>
            </a:br>
            <a:r>
              <a:rPr lang="en-US" sz="2000" smtClean="0"/>
              <a:t>6. ročník </a:t>
            </a:r>
            <a:br>
              <a:rPr lang="en-US" sz="2000" smtClean="0"/>
            </a:br>
            <a:r>
              <a:rPr lang="en-US" sz="3600" smtClean="0"/>
              <a:t/>
            </a:r>
            <a:br>
              <a:rPr lang="en-US" sz="3600" smtClean="0"/>
            </a:br>
            <a:endParaRPr lang="en-US" sz="3600" smtClean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smtClean="0"/>
              <a:t>Autor: Mgr. </a:t>
            </a:r>
            <a:r>
              <a:rPr lang="cs-CZ" sz="1200" smtClean="0"/>
              <a:t>Hana  Kollertová; říjen 2011</a:t>
            </a:r>
            <a:endParaRPr lang="en-US" sz="1200" smtClean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622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/>
              <a:t>Some / Any - </a:t>
            </a:r>
            <a:r>
              <a:rPr lang="cs-CZ" sz="4000" smtClean="0"/>
              <a:t>Introduction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>
                <a:solidFill>
                  <a:schemeClr val="accent5">
                    <a:lumMod val="75000"/>
                  </a:schemeClr>
                </a:solidFill>
              </a:rPr>
              <a:t>Some  -  affirmative sentences (+)</a:t>
            </a:r>
          </a:p>
          <a:p>
            <a:r>
              <a:rPr lang="cs-CZ" smtClean="0">
                <a:solidFill>
                  <a:schemeClr val="accent5">
                    <a:lumMod val="75000"/>
                  </a:schemeClr>
                </a:solidFill>
              </a:rPr>
              <a:t>Any  -  negative sentences (-)</a:t>
            </a:r>
            <a:br>
              <a:rPr lang="cs-CZ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cs-CZ" smtClean="0">
                <a:solidFill>
                  <a:schemeClr val="accent5">
                    <a:lumMod val="75000"/>
                  </a:schemeClr>
                </a:solidFill>
              </a:rPr>
              <a:t>	   -  interrogative sentences (questions) </a:t>
            </a:r>
          </a:p>
          <a:p>
            <a:endParaRPr lang="cs-CZ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cs-CZ" smtClean="0">
                <a:solidFill>
                  <a:srgbClr val="FFC000"/>
                </a:solidFill>
              </a:rPr>
              <a:t>!!  Would you like some coffee? Yes, please.</a:t>
            </a:r>
          </a:p>
          <a:p>
            <a:r>
              <a:rPr lang="cs-CZ" smtClean="0">
                <a:solidFill>
                  <a:srgbClr val="FFC000"/>
                </a:solidFill>
              </a:rPr>
              <a:t>!!  Can you lend me some money?</a:t>
            </a:r>
            <a:endParaRPr lang="cs-CZ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592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Match: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3501008"/>
            <a:ext cx="8219256" cy="2625155"/>
          </a:xfrm>
        </p:spPr>
        <p:txBody>
          <a:bodyPr>
            <a:normAutofit fontScale="85000" lnSpcReduction="20000"/>
          </a:bodyPr>
          <a:lstStyle/>
          <a:p>
            <a:r>
              <a:rPr lang="cs-CZ" sz="3300" smtClean="0"/>
              <a:t>I´ve got …… bananas.</a:t>
            </a:r>
          </a:p>
          <a:p>
            <a:r>
              <a:rPr lang="cs-CZ" sz="3300" smtClean="0"/>
              <a:t>I haven´t got …… money. </a:t>
            </a:r>
          </a:p>
          <a:p>
            <a:r>
              <a:rPr lang="cs-CZ" sz="3300" smtClean="0"/>
              <a:t>Have we got …… eggs?</a:t>
            </a:r>
          </a:p>
          <a:p>
            <a:r>
              <a:rPr lang="cs-CZ" sz="3300" smtClean="0"/>
              <a:t>There isn´t …… sugar in the cupboard.</a:t>
            </a:r>
          </a:p>
          <a:p>
            <a:r>
              <a:rPr lang="cs-CZ" sz="3300" smtClean="0"/>
              <a:t>Are there …… books on the table? </a:t>
            </a:r>
          </a:p>
          <a:p>
            <a:r>
              <a:rPr lang="cs-CZ" sz="3300" smtClean="0"/>
              <a:t>There are …… apples on the table.</a:t>
            </a:r>
          </a:p>
          <a:p>
            <a:pPr marL="0" indent="0">
              <a:buNone/>
            </a:pPr>
            <a:endParaRPr lang="cs-CZ" sz="3300" smtClean="0"/>
          </a:p>
          <a:p>
            <a:endParaRPr lang="cs-CZ" smtClean="0"/>
          </a:p>
        </p:txBody>
      </p:sp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4721248"/>
              </p:ext>
            </p:extLst>
          </p:nvPr>
        </p:nvGraphicFramePr>
        <p:xfrm>
          <a:off x="971600" y="1196752"/>
          <a:ext cx="7704856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2428"/>
                <a:gridCol w="3852428"/>
              </a:tblGrid>
              <a:tr h="694477">
                <a:tc>
                  <a:txBody>
                    <a:bodyPr/>
                    <a:lstStyle/>
                    <a:p>
                      <a:pPr algn="ctr"/>
                      <a:r>
                        <a:rPr lang="cs-CZ" sz="2800" smtClean="0"/>
                        <a:t>some</a:t>
                      </a:r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smtClean="0"/>
                        <a:t>any</a:t>
                      </a:r>
                      <a:endParaRPr lang="cs-CZ" sz="2800"/>
                    </a:p>
                  </a:txBody>
                  <a:tcPr/>
                </a:tc>
              </a:tr>
              <a:tr h="1537771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029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Match:</a:t>
            </a:r>
            <a:endParaRPr lang="cs-CZ" sz="4000"/>
          </a:p>
        </p:txBody>
      </p:sp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3793736"/>
              </p:ext>
            </p:extLst>
          </p:nvPr>
        </p:nvGraphicFramePr>
        <p:xfrm>
          <a:off x="971600" y="1196752"/>
          <a:ext cx="7704856" cy="49347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2428"/>
                <a:gridCol w="3852428"/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cs-CZ" sz="2800" smtClean="0"/>
                        <a:t>some</a:t>
                      </a:r>
                      <a:endParaRPr lang="cs-CZ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cs-CZ" sz="2800" b="1" kern="120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any</a:t>
                      </a:r>
                      <a:endParaRPr kumimoji="0" lang="cs-CZ" sz="28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99589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800" smtClean="0">
                          <a:solidFill>
                            <a:schemeClr val="accent1"/>
                          </a:solidFill>
                        </a:rPr>
                        <a:t>I´ve got some bananas.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sz="2800" smtClean="0">
                        <a:solidFill>
                          <a:schemeClr val="accent1"/>
                        </a:solidFill>
                      </a:endParaRPr>
                    </a:p>
                    <a:p>
                      <a:r>
                        <a:rPr lang="cs-CZ" sz="2800" smtClean="0">
                          <a:solidFill>
                            <a:schemeClr val="accent1"/>
                          </a:solidFill>
                        </a:rPr>
                        <a:t>There are some apples on the table.</a:t>
                      </a:r>
                    </a:p>
                    <a:p>
                      <a:pPr marL="0" indent="0">
                        <a:buNone/>
                      </a:pPr>
                      <a:endParaRPr lang="cs-CZ" sz="2800" smtClean="0">
                        <a:solidFill>
                          <a:schemeClr val="accent1"/>
                        </a:solidFill>
                      </a:endParaRPr>
                    </a:p>
                    <a:p>
                      <a:endParaRPr lang="cs-CZ" sz="280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800" smtClean="0">
                          <a:solidFill>
                            <a:schemeClr val="accent1"/>
                          </a:solidFill>
                        </a:rPr>
                        <a:t>I haven´t got any money. </a:t>
                      </a:r>
                    </a:p>
                    <a:p>
                      <a:endParaRPr lang="cs-CZ" sz="2800" smtClean="0">
                        <a:solidFill>
                          <a:schemeClr val="accent1"/>
                        </a:solidFill>
                      </a:endParaRPr>
                    </a:p>
                    <a:p>
                      <a:r>
                        <a:rPr lang="cs-CZ" sz="2800" smtClean="0">
                          <a:solidFill>
                            <a:schemeClr val="accent1"/>
                          </a:solidFill>
                        </a:rPr>
                        <a:t>Have we got any eggs?</a:t>
                      </a:r>
                    </a:p>
                    <a:p>
                      <a:endParaRPr lang="cs-CZ" sz="2800" smtClean="0">
                        <a:solidFill>
                          <a:schemeClr val="accent1"/>
                        </a:solidFill>
                      </a:endParaRPr>
                    </a:p>
                    <a:p>
                      <a:r>
                        <a:rPr lang="cs-CZ" sz="2800" smtClean="0">
                          <a:solidFill>
                            <a:schemeClr val="accent1"/>
                          </a:solidFill>
                        </a:rPr>
                        <a:t>There isn´t any sugar </a:t>
                      </a:r>
                      <a:br>
                        <a:rPr lang="cs-CZ" sz="2800" smtClean="0">
                          <a:solidFill>
                            <a:schemeClr val="accent1"/>
                          </a:solidFill>
                        </a:rPr>
                      </a:br>
                      <a:r>
                        <a:rPr lang="cs-CZ" sz="2800" smtClean="0">
                          <a:solidFill>
                            <a:schemeClr val="accent1"/>
                          </a:solidFill>
                        </a:rPr>
                        <a:t>in the cupboard.</a:t>
                      </a:r>
                    </a:p>
                    <a:p>
                      <a:endParaRPr lang="cs-CZ" sz="2800" smtClean="0">
                        <a:solidFill>
                          <a:schemeClr val="accent1"/>
                        </a:solidFill>
                      </a:endParaRPr>
                    </a:p>
                    <a:p>
                      <a:r>
                        <a:rPr lang="cs-CZ" sz="2800" smtClean="0">
                          <a:solidFill>
                            <a:schemeClr val="accent1"/>
                          </a:solidFill>
                        </a:rPr>
                        <a:t>Are there any books </a:t>
                      </a:r>
                      <a:br>
                        <a:rPr lang="cs-CZ" sz="2800" smtClean="0">
                          <a:solidFill>
                            <a:schemeClr val="accent1"/>
                          </a:solidFill>
                        </a:rPr>
                      </a:br>
                      <a:r>
                        <a:rPr lang="cs-CZ" sz="2800" smtClean="0">
                          <a:solidFill>
                            <a:schemeClr val="accent1"/>
                          </a:solidFill>
                        </a:rPr>
                        <a:t>on the table? </a:t>
                      </a:r>
                    </a:p>
                    <a:p>
                      <a:endParaRPr lang="cs-CZ" sz="280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8258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mtClean="0"/>
              <a:t>Complete the sentences (some / any):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I have …… cheese but I don´t have …… bread.</a:t>
            </a:r>
          </a:p>
          <a:p>
            <a:r>
              <a:rPr lang="cs-CZ" smtClean="0"/>
              <a:t>They haven´t got …… children.</a:t>
            </a:r>
          </a:p>
          <a:p>
            <a:r>
              <a:rPr lang="cs-CZ" smtClean="0"/>
              <a:t>I need …… stamps.</a:t>
            </a:r>
          </a:p>
          <a:p>
            <a:r>
              <a:rPr lang="cs-CZ" smtClean="0"/>
              <a:t> Do you know …… good hotels in London?</a:t>
            </a:r>
          </a:p>
          <a:p>
            <a:r>
              <a:rPr lang="cs-CZ" smtClean="0"/>
              <a:t>There are …… beautiful flowers in the garden.</a:t>
            </a:r>
          </a:p>
          <a:p>
            <a:r>
              <a:rPr lang="cs-CZ" smtClean="0"/>
              <a:t>I´m thirsty. Can I have …… water, please?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3318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mtClean="0"/>
              <a:t>Complete the sentences (some / any):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/>
          <a:lstStyle/>
          <a:p>
            <a:r>
              <a:rPr lang="cs-CZ" smtClean="0"/>
              <a:t>I have </a:t>
            </a:r>
            <a:r>
              <a:rPr lang="cs-CZ" smtClean="0">
                <a:solidFill>
                  <a:schemeClr val="accent1"/>
                </a:solidFill>
              </a:rPr>
              <a:t>some </a:t>
            </a:r>
            <a:r>
              <a:rPr lang="cs-CZ" smtClean="0"/>
              <a:t>cheese but I don´t have </a:t>
            </a:r>
            <a:r>
              <a:rPr lang="cs-CZ" smtClean="0">
                <a:solidFill>
                  <a:schemeClr val="accent3">
                    <a:lumMod val="75000"/>
                  </a:schemeClr>
                </a:solidFill>
              </a:rPr>
              <a:t>any </a:t>
            </a:r>
            <a:r>
              <a:rPr lang="cs-CZ" smtClean="0"/>
              <a:t>bread.</a:t>
            </a:r>
          </a:p>
          <a:p>
            <a:r>
              <a:rPr lang="cs-CZ" smtClean="0"/>
              <a:t>They haven´t got </a:t>
            </a:r>
            <a:r>
              <a:rPr lang="cs-CZ" smtClean="0">
                <a:solidFill>
                  <a:schemeClr val="accent1"/>
                </a:solidFill>
              </a:rPr>
              <a:t>any </a:t>
            </a:r>
            <a:r>
              <a:rPr lang="cs-CZ" smtClean="0"/>
              <a:t>children.</a:t>
            </a:r>
          </a:p>
          <a:p>
            <a:r>
              <a:rPr lang="cs-CZ" smtClean="0"/>
              <a:t>I need </a:t>
            </a:r>
            <a:r>
              <a:rPr lang="cs-CZ" smtClean="0">
                <a:solidFill>
                  <a:schemeClr val="accent1"/>
                </a:solidFill>
              </a:rPr>
              <a:t>some </a:t>
            </a:r>
            <a:r>
              <a:rPr lang="cs-CZ" smtClean="0"/>
              <a:t>stamps.</a:t>
            </a:r>
          </a:p>
          <a:p>
            <a:r>
              <a:rPr lang="cs-CZ" smtClean="0"/>
              <a:t> Do you know </a:t>
            </a:r>
            <a:r>
              <a:rPr lang="cs-CZ" smtClean="0">
                <a:solidFill>
                  <a:schemeClr val="accent1"/>
                </a:solidFill>
              </a:rPr>
              <a:t>any </a:t>
            </a:r>
            <a:r>
              <a:rPr lang="cs-CZ" smtClean="0"/>
              <a:t>good hotels in London?</a:t>
            </a:r>
          </a:p>
          <a:p>
            <a:r>
              <a:rPr lang="cs-CZ" smtClean="0"/>
              <a:t>There are </a:t>
            </a:r>
            <a:r>
              <a:rPr lang="cs-CZ" smtClean="0">
                <a:solidFill>
                  <a:schemeClr val="accent1"/>
                </a:solidFill>
              </a:rPr>
              <a:t>some </a:t>
            </a:r>
            <a:r>
              <a:rPr lang="cs-CZ" smtClean="0"/>
              <a:t>beautiful flowers in the garden.</a:t>
            </a:r>
          </a:p>
          <a:p>
            <a:r>
              <a:rPr lang="cs-CZ" smtClean="0"/>
              <a:t>I´m thirsty. Can I have </a:t>
            </a:r>
            <a:r>
              <a:rPr lang="cs-CZ" smtClean="0">
                <a:solidFill>
                  <a:schemeClr val="accent1"/>
                </a:solidFill>
              </a:rPr>
              <a:t>some </a:t>
            </a:r>
            <a:r>
              <a:rPr lang="cs-CZ" smtClean="0"/>
              <a:t>water, please?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82398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True or false?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412776"/>
            <a:ext cx="8229600" cy="5112568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mtClean="0"/>
              <a:t>We use </a:t>
            </a:r>
            <a:r>
              <a:rPr lang="cs-CZ" i="1" smtClean="0"/>
              <a:t>some</a:t>
            </a:r>
            <a:r>
              <a:rPr lang="cs-CZ" smtClean="0"/>
              <a:t> in affirmative (+) sentences.</a:t>
            </a:r>
          </a:p>
          <a:p>
            <a:pPr marL="514350" indent="-514350">
              <a:buFont typeface="+mj-lt"/>
              <a:buAutoNum type="arabicPeriod"/>
            </a:pPr>
            <a:r>
              <a:rPr lang="cs-CZ"/>
              <a:t>We </a:t>
            </a:r>
            <a:r>
              <a:rPr lang="cs-CZ" smtClean="0"/>
              <a:t>use </a:t>
            </a:r>
            <a:r>
              <a:rPr lang="cs-CZ" i="1"/>
              <a:t>some</a:t>
            </a:r>
            <a:r>
              <a:rPr lang="cs-CZ"/>
              <a:t> </a:t>
            </a:r>
            <a:r>
              <a:rPr lang="cs-CZ" smtClean="0"/>
              <a:t>in all questions.</a:t>
            </a:r>
          </a:p>
          <a:p>
            <a:pPr marL="514350" indent="-514350">
              <a:buFont typeface="+mj-lt"/>
              <a:buAutoNum type="arabicPeriod"/>
            </a:pPr>
            <a:r>
              <a:rPr lang="cs-CZ"/>
              <a:t>We use </a:t>
            </a:r>
            <a:r>
              <a:rPr lang="cs-CZ" i="1" smtClean="0"/>
              <a:t>any</a:t>
            </a:r>
            <a:r>
              <a:rPr lang="cs-CZ" smtClean="0"/>
              <a:t> only in plural.</a:t>
            </a:r>
          </a:p>
          <a:p>
            <a:pPr marL="514350" indent="-514350">
              <a:buFont typeface="+mj-lt"/>
              <a:buAutoNum type="arabicPeriod"/>
            </a:pPr>
            <a:r>
              <a:rPr lang="cs-CZ" i="1" smtClean="0"/>
              <a:t>Some</a:t>
            </a:r>
            <a:r>
              <a:rPr lang="cs-CZ" smtClean="0"/>
              <a:t> = </a:t>
            </a:r>
            <a:r>
              <a:rPr lang="cs-CZ" i="1" smtClean="0"/>
              <a:t>nějaký</a:t>
            </a:r>
            <a:r>
              <a:rPr lang="cs-CZ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It isn´t important if we choose </a:t>
            </a:r>
            <a:r>
              <a:rPr lang="cs-CZ" i="1" smtClean="0"/>
              <a:t>some</a:t>
            </a:r>
            <a:r>
              <a:rPr lang="cs-CZ" smtClean="0"/>
              <a:t> or </a:t>
            </a:r>
            <a:r>
              <a:rPr lang="cs-CZ" i="1" smtClean="0"/>
              <a:t>any</a:t>
            </a:r>
            <a:r>
              <a:rPr lang="cs-CZ" smtClean="0"/>
              <a:t>.</a:t>
            </a:r>
          </a:p>
          <a:p>
            <a:pPr marL="514350" indent="-514350">
              <a:buFont typeface="+mj-lt"/>
              <a:buAutoNum type="arabicPeriod"/>
            </a:pPr>
            <a:endParaRPr lang="cs-CZ"/>
          </a:p>
          <a:p>
            <a:pPr marL="514350" indent="-514350">
              <a:buFont typeface="+mj-lt"/>
              <a:buAutoNum type="arabicPeriod" startAt="2"/>
            </a:pPr>
            <a:r>
              <a:rPr lang="cs-CZ" smtClean="0">
                <a:solidFill>
                  <a:schemeClr val="accent1"/>
                </a:solidFill>
              </a:rPr>
              <a:t>We use some only in special questions.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cs-CZ" smtClean="0">
                <a:solidFill>
                  <a:schemeClr val="accent1"/>
                </a:solidFill>
              </a:rPr>
              <a:t>We use any in sg and pl.</a:t>
            </a:r>
          </a:p>
          <a:p>
            <a:pPr marL="514350" indent="-514350">
              <a:buFont typeface="+mj-lt"/>
              <a:buAutoNum type="arabicPeriod" startAt="5"/>
            </a:pPr>
            <a:r>
              <a:rPr lang="cs-CZ" smtClean="0">
                <a:solidFill>
                  <a:schemeClr val="accent1"/>
                </a:solidFill>
              </a:rPr>
              <a:t>It depends on the type of the sentences.</a:t>
            </a:r>
            <a:endParaRPr lang="cs-CZ">
              <a:solidFill>
                <a:schemeClr val="accent1"/>
              </a:solidFill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7956376" y="1899551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>
                <a:solidFill>
                  <a:schemeClr val="accent1"/>
                </a:solidFill>
              </a:rPr>
              <a:t>F</a:t>
            </a:r>
          </a:p>
        </p:txBody>
      </p:sp>
      <p:sp>
        <p:nvSpPr>
          <p:cNvPr id="5" name="TextovéPole 4"/>
          <p:cNvSpPr txBox="1"/>
          <p:nvPr/>
        </p:nvSpPr>
        <p:spPr>
          <a:xfrm>
            <a:off x="7976307" y="2472283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>
                <a:solidFill>
                  <a:schemeClr val="accent1"/>
                </a:solidFill>
              </a:rPr>
              <a:t>F</a:t>
            </a:r>
          </a:p>
        </p:txBody>
      </p:sp>
      <p:sp>
        <p:nvSpPr>
          <p:cNvPr id="6" name="TextovéPole 5"/>
          <p:cNvSpPr txBox="1"/>
          <p:nvPr/>
        </p:nvSpPr>
        <p:spPr>
          <a:xfrm>
            <a:off x="7956376" y="3717032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>
                <a:solidFill>
                  <a:schemeClr val="accent1"/>
                </a:solidFill>
              </a:rPr>
              <a:t>F</a:t>
            </a:r>
          </a:p>
        </p:txBody>
      </p:sp>
      <p:sp>
        <p:nvSpPr>
          <p:cNvPr id="7" name="TextovéPole 6"/>
          <p:cNvSpPr txBox="1"/>
          <p:nvPr/>
        </p:nvSpPr>
        <p:spPr>
          <a:xfrm>
            <a:off x="7956376" y="3132257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T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7956376" y="1412776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T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179512" y="4037260"/>
            <a:ext cx="5328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altLang="en-US" sz="3200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Correct the false statements:</a:t>
            </a:r>
            <a:endParaRPr lang="cs-CZ" altLang="en-US" sz="3200" b="1" dirty="0">
              <a:ln w="11430"/>
              <a:gradFill flip="none" rotWithShape="1">
                <a:gsLst>
                  <a:gs pos="0">
                    <a:schemeClr val="accent2"/>
                  </a:gs>
                  <a:gs pos="45000">
                    <a:schemeClr val="accent2">
                      <a:tint val="60000"/>
                    </a:schemeClr>
                  </a:gs>
                  <a:gs pos="90000">
                    <a:schemeClr val="accent2">
                      <a:tint val="40000"/>
                    </a:schemeClr>
                  </a:gs>
                  <a:gs pos="100000">
                    <a:schemeClr val="accent2">
                      <a:tint val="20000"/>
                    </a:schemeClr>
                  </a:gs>
                </a:gsLst>
                <a:lin ang="5400000" scaled="1"/>
                <a:tileRect/>
              </a:gradFill>
              <a:effectLst>
                <a:outerShdw blurRad="44450" dist="41910" dir="3600000" algn="tl">
                  <a:srgbClr val="000000">
                    <a:alpha val="5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704376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Metodický list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smtClean="0"/>
              <a:t>Žák:</a:t>
            </a:r>
          </a:p>
          <a:p>
            <a:r>
              <a:rPr lang="cs-CZ" sz="2800" smtClean="0"/>
              <a:t>si uvědomí užití zájmen some / any (list 2)</a:t>
            </a:r>
          </a:p>
          <a:p>
            <a:r>
              <a:rPr lang="cs-CZ" sz="2800" smtClean="0"/>
              <a:t>doplní some / any do vět, ty pak roztřídí do tabulky </a:t>
            </a:r>
            <a:r>
              <a:rPr lang="cs-CZ" sz="2800"/>
              <a:t>(3</a:t>
            </a:r>
            <a:r>
              <a:rPr lang="cs-CZ" sz="2800" smtClean="0"/>
              <a:t>)</a:t>
            </a:r>
          </a:p>
          <a:p>
            <a:r>
              <a:rPr lang="cs-CZ" sz="2800" smtClean="0"/>
              <a:t>vhodně použije some / any (5)</a:t>
            </a:r>
          </a:p>
          <a:p>
            <a:r>
              <a:rPr lang="cs-CZ" sz="2800" smtClean="0"/>
              <a:t>zpětná vazba, přečte </a:t>
            </a:r>
            <a:r>
              <a:rPr lang="cs-CZ" sz="2800"/>
              <a:t>a </a:t>
            </a:r>
            <a:r>
              <a:rPr lang="cs-CZ" sz="2800" smtClean="0"/>
              <a:t>přeloží, vysvětlí své řešení (4, 6</a:t>
            </a:r>
            <a:r>
              <a:rPr lang="cs-CZ" sz="2800" smtClean="0"/>
              <a:t>)</a:t>
            </a:r>
          </a:p>
          <a:p>
            <a:r>
              <a:rPr lang="cs-CZ" sz="2800" smtClean="0"/>
              <a:t>rozhodne pravdivost tvrzení, opraví nepravdivé informace (7)</a:t>
            </a:r>
            <a:endParaRPr lang="cs-CZ" sz="2800" smtClean="0"/>
          </a:p>
          <a:p>
            <a:r>
              <a:rPr lang="cs-CZ" sz="2800" smtClean="0"/>
              <a:t>hodnocení </a:t>
            </a:r>
            <a:r>
              <a:rPr lang="cs-CZ" sz="2800"/>
              <a:t>práce žáků, hodiny</a:t>
            </a:r>
            <a:endParaRPr lang="cs-CZ" sz="2800" smtClean="0"/>
          </a:p>
          <a:p>
            <a:endParaRPr lang="cs-CZ" sz="2800" smtClean="0"/>
          </a:p>
        </p:txBody>
      </p:sp>
    </p:spTree>
    <p:extLst>
      <p:ext uri="{BB962C8B-B14F-4D97-AF65-F5344CB8AC3E}">
        <p14:creationId xmlns:p14="http://schemas.microsoft.com/office/powerpoint/2010/main" val="114950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4000" smtClean="0">
                <a:latin typeface="Times New Roman" pitchFamily="18" charset="0"/>
                <a:cs typeface="Times New Roman" pitchFamily="18" charset="0"/>
              </a:rPr>
              <a:t>Zdroje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cs-CZ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Zástupný symbol pro obsah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autor</a:t>
            </a:r>
          </a:p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Murphy, R.: English Grammar In Use, CUP, 1985</a:t>
            </a:r>
          </a:p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Murphy, R.: Essential Grammar In Use, CUP, 1990</a:t>
            </a:r>
          </a:p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Coe, N., Harrison, M., Paterson, K.:Oxford Practice Grammar Basic, OUP, 2006</a:t>
            </a:r>
          </a:p>
          <a:p>
            <a:endParaRPr lang="cs-CZ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1452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95</TotalTime>
  <Words>417</Words>
  <Application>Microsoft Office PowerPoint</Application>
  <PresentationFormat>Předvádění na obrazovce (4:3)</PresentationFormat>
  <Paragraphs>74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Welcome</vt:lpstr>
      <vt:lpstr>Prezentace aplikace PowerPoint</vt:lpstr>
      <vt:lpstr>Some / Any - Introduction</vt:lpstr>
      <vt:lpstr>Match:</vt:lpstr>
      <vt:lpstr>Match:</vt:lpstr>
      <vt:lpstr>Complete the sentences (some / any):</vt:lpstr>
      <vt:lpstr>Complete the sentences (some / any):</vt:lpstr>
      <vt:lpstr>True or false?</vt:lpstr>
      <vt:lpstr>Metodický list</vt:lpstr>
      <vt:lpstr>Prezentace aplikace PowerPoint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ZŠ</dc:creator>
  <cp:lastModifiedBy>ZŠ</cp:lastModifiedBy>
  <cp:revision>20</cp:revision>
  <dcterms:created xsi:type="dcterms:W3CDTF">2011-10-20T08:02:44Z</dcterms:created>
  <dcterms:modified xsi:type="dcterms:W3CDTF">2012-06-26T11:41:49Z</dcterms:modified>
</cp:coreProperties>
</file>