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1A2E-A4B6-4540-8C4A-A812E22BBE7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927C26CB-1EB7-4CEE-80F6-E5BB532A3597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A7_35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vyžádá jednoduchou informaci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Be Going To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60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Be Going To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51520" y="4293096"/>
            <a:ext cx="8229600" cy="2376264"/>
          </a:xfrm>
        </p:spPr>
        <p:txBody>
          <a:bodyPr/>
          <a:lstStyle/>
          <a:p>
            <a:r>
              <a:rPr lang="cs-CZ" smtClean="0"/>
              <a:t>I am going to talk to my aunt soon.</a:t>
            </a:r>
          </a:p>
          <a:p>
            <a:r>
              <a:rPr lang="cs-CZ" smtClean="0"/>
              <a:t>It isn´t going to rain. The sky is clear.</a:t>
            </a:r>
          </a:p>
          <a:p>
            <a:r>
              <a:rPr lang="cs-CZ" smtClean="0"/>
              <a:t>Are you going to eat the last piece of the cake?</a:t>
            </a:r>
          </a:p>
          <a:p>
            <a:pPr marL="0" indent="0">
              <a:buNone/>
            </a:pPr>
            <a:r>
              <a:rPr lang="cs-CZ" smtClean="0"/>
              <a:t>	Yes, I am. / No, I´m not.</a:t>
            </a:r>
            <a:endParaRPr lang="cs-CZ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960280"/>
              </p:ext>
            </p:extLst>
          </p:nvPr>
        </p:nvGraphicFramePr>
        <p:xfrm>
          <a:off x="395536" y="1268760"/>
          <a:ext cx="8208912" cy="1599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104456"/>
              </a:tblGrid>
              <a:tr h="1599952">
                <a:tc>
                  <a:txBody>
                    <a:bodyPr/>
                    <a:lstStyle/>
                    <a:p>
                      <a:pPr algn="ctr"/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I am</a:t>
                      </a:r>
                    </a:p>
                    <a:p>
                      <a:pPr algn="ctr"/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you / we / they are  +</a:t>
                      </a:r>
                    </a:p>
                    <a:p>
                      <a:pPr algn="ctr"/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he / she / it is</a:t>
                      </a:r>
                      <a:endParaRPr kumimoji="0" lang="cs-CZ" altLang="en-US" sz="32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going to + base form</a:t>
                      </a:r>
                      <a:endParaRPr kumimoji="0" lang="cs-CZ" altLang="en-US" sz="32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918712"/>
              </p:ext>
            </p:extLst>
          </p:nvPr>
        </p:nvGraphicFramePr>
        <p:xfrm>
          <a:off x="179512" y="3140968"/>
          <a:ext cx="8784976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6"/>
              </a:tblGrid>
              <a:tr h="1008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3200" b="1" kern="1200" smtClean="0">
                          <a:ln w="11430"/>
                          <a:solidFill>
                            <a:schemeClr val="accent5"/>
                          </a:soli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Note: negative and interrogative forms of to be </a:t>
                      </a:r>
                      <a:br>
                        <a:rPr kumimoji="0" lang="cs-CZ" sz="3200" b="1" kern="1200" smtClean="0">
                          <a:ln w="11430"/>
                          <a:solidFill>
                            <a:schemeClr val="accent5"/>
                          </a:soli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</a:br>
                      <a:r>
                        <a:rPr kumimoji="0" lang="cs-CZ" sz="3200" b="1" kern="1200" smtClean="0">
                          <a:ln w="11430"/>
                          <a:solidFill>
                            <a:schemeClr val="accent5"/>
                          </a:soli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+ </a:t>
                      </a:r>
                      <a:r>
                        <a:rPr kumimoji="0" lang="cs-CZ" altLang="en-US" sz="3200" b="1" kern="1200" smtClean="0">
                          <a:ln w="11430"/>
                          <a:solidFill>
                            <a:schemeClr val="accent5"/>
                          </a:soli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going to + base form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942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We use it: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To talk about near planned future.</a:t>
            </a:r>
          </a:p>
          <a:p>
            <a:r>
              <a:rPr lang="cs-CZ" smtClean="0"/>
              <a:t>To express predictions based on what we see / know (certain)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12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r>
              <a:rPr lang="cs-CZ" smtClean="0"/>
              <a:t>Jerry ……… wash his car tomorrow.</a:t>
            </a:r>
          </a:p>
          <a:p>
            <a:r>
              <a:rPr lang="cs-CZ" smtClean="0"/>
              <a:t>Be careful with the ball! You ……… break the window!</a:t>
            </a:r>
          </a:p>
          <a:p>
            <a:r>
              <a:rPr lang="cs-CZ" smtClean="0"/>
              <a:t>Take an umbrella. It ……… rain.</a:t>
            </a:r>
          </a:p>
          <a:p>
            <a:r>
              <a:rPr lang="cs-CZ" smtClean="0"/>
              <a:t>I ……… travel to Africa. I don´t like hot weather.</a:t>
            </a:r>
          </a:p>
          <a:p>
            <a:r>
              <a:rPr lang="cs-CZ" smtClean="0"/>
              <a:t>…… you ……… buy a present for Mike? It´s his birthday on Friday.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320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r>
              <a:rPr lang="cs-CZ" smtClean="0"/>
              <a:t>Jerry </a:t>
            </a:r>
            <a:r>
              <a:rPr lang="cs-CZ" smtClean="0">
                <a:solidFill>
                  <a:schemeClr val="accent1"/>
                </a:solidFill>
              </a:rPr>
              <a:t>is going to </a:t>
            </a:r>
            <a:r>
              <a:rPr lang="cs-CZ" smtClean="0"/>
              <a:t>wash his car tomorrow.</a:t>
            </a:r>
          </a:p>
          <a:p>
            <a:r>
              <a:rPr lang="cs-CZ" smtClean="0"/>
              <a:t>Be careful with the ball! You </a:t>
            </a:r>
            <a:r>
              <a:rPr lang="cs-CZ" smtClean="0">
                <a:solidFill>
                  <a:schemeClr val="accent1"/>
                </a:solidFill>
              </a:rPr>
              <a:t>are going to</a:t>
            </a:r>
            <a:r>
              <a:rPr lang="cs-CZ" smtClean="0"/>
              <a:t> break the window!</a:t>
            </a:r>
          </a:p>
          <a:p>
            <a:r>
              <a:rPr lang="cs-CZ" smtClean="0"/>
              <a:t>Take an umbrella. It </a:t>
            </a:r>
            <a:r>
              <a:rPr lang="cs-CZ" smtClean="0">
                <a:solidFill>
                  <a:schemeClr val="accent1"/>
                </a:solidFill>
              </a:rPr>
              <a:t>is going to </a:t>
            </a:r>
            <a:r>
              <a:rPr lang="cs-CZ" smtClean="0"/>
              <a:t>rain.</a:t>
            </a:r>
          </a:p>
          <a:p>
            <a:r>
              <a:rPr lang="cs-CZ" smtClean="0"/>
              <a:t>I </a:t>
            </a:r>
            <a:r>
              <a:rPr lang="cs-CZ" smtClean="0">
                <a:solidFill>
                  <a:schemeClr val="accent1"/>
                </a:solidFill>
              </a:rPr>
              <a:t>´m not going to</a:t>
            </a:r>
            <a:r>
              <a:rPr lang="cs-CZ" smtClean="0"/>
              <a:t> travel to Africa. I don´t like hot weather.</a:t>
            </a:r>
          </a:p>
          <a:p>
            <a:r>
              <a:rPr lang="cs-CZ" smtClean="0">
                <a:solidFill>
                  <a:schemeClr val="accent1"/>
                </a:solidFill>
              </a:rPr>
              <a:t>Are </a:t>
            </a:r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going to</a:t>
            </a:r>
            <a:r>
              <a:rPr lang="cs-CZ" smtClean="0"/>
              <a:t> buy a present for Mike? It´s his birthday on Friday.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862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 </a:t>
            </a:r>
            <a:r>
              <a:rPr lang="cs-CZ" sz="4000" smtClean="0"/>
              <a:t>the correct </a:t>
            </a:r>
            <a:r>
              <a:rPr lang="cs-CZ" sz="4000" smtClean="0"/>
              <a:t>order: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00200"/>
            <a:ext cx="8784976" cy="4525963"/>
          </a:xfrm>
        </p:spPr>
        <p:txBody>
          <a:bodyPr/>
          <a:lstStyle/>
          <a:p>
            <a:r>
              <a:rPr lang="cs-CZ"/>
              <a:t>going </a:t>
            </a:r>
            <a:r>
              <a:rPr lang="cs-CZ" smtClean="0"/>
              <a:t>/ I / to / Paris / am / study / in /.</a:t>
            </a:r>
          </a:p>
          <a:p>
            <a:r>
              <a:rPr lang="cs-CZ"/>
              <a:t>a</a:t>
            </a:r>
            <a:r>
              <a:rPr lang="cs-CZ" smtClean="0"/>
              <a:t>re / to / going / prepare / you / dinner /?</a:t>
            </a:r>
          </a:p>
          <a:p>
            <a:r>
              <a:rPr lang="cs-CZ" smtClean="0"/>
              <a:t>she / her / going / exams / travel / is / after / to /.</a:t>
            </a:r>
          </a:p>
          <a:p>
            <a:r>
              <a:rPr lang="cs-CZ"/>
              <a:t>not </a:t>
            </a:r>
            <a:r>
              <a:rPr lang="cs-CZ" smtClean="0"/>
              <a:t>/ football / Daniel / because / is / to / he / play / is / going / ill /.</a:t>
            </a:r>
          </a:p>
          <a:p>
            <a:r>
              <a:rPr lang="cs-CZ"/>
              <a:t>buy </a:t>
            </a:r>
            <a:r>
              <a:rPr lang="cs-CZ" smtClean="0"/>
              <a:t>/ are / they / house / not / to / new / going / a /.</a:t>
            </a:r>
          </a:p>
          <a:p>
            <a:r>
              <a:rPr lang="cs-CZ"/>
              <a:t>to </a:t>
            </a:r>
            <a:r>
              <a:rPr lang="cs-CZ" smtClean="0"/>
              <a:t>/ Sam / wash / is / up / yes / is / going / he /, /. /?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127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 </a:t>
            </a:r>
            <a:r>
              <a:rPr lang="cs-CZ" sz="4000" smtClean="0"/>
              <a:t>the correct </a:t>
            </a:r>
            <a:r>
              <a:rPr lang="cs-CZ" sz="4000" smtClean="0"/>
              <a:t>order: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I am going to study in Paris.</a:t>
            </a:r>
          </a:p>
          <a:p>
            <a:r>
              <a:rPr lang="cs-CZ" smtClean="0">
                <a:solidFill>
                  <a:schemeClr val="accent1"/>
                </a:solidFill>
              </a:rPr>
              <a:t>Are you </a:t>
            </a:r>
            <a:r>
              <a:rPr lang="cs-CZ">
                <a:solidFill>
                  <a:schemeClr val="accent1"/>
                </a:solidFill>
              </a:rPr>
              <a:t>going to </a:t>
            </a:r>
            <a:r>
              <a:rPr lang="cs-CZ" smtClean="0">
                <a:solidFill>
                  <a:schemeClr val="accent1"/>
                </a:solidFill>
              </a:rPr>
              <a:t>prepare dinner?</a:t>
            </a:r>
          </a:p>
          <a:p>
            <a:r>
              <a:rPr lang="cs-CZ" smtClean="0">
                <a:solidFill>
                  <a:schemeClr val="accent1"/>
                </a:solidFill>
              </a:rPr>
              <a:t>She is </a:t>
            </a:r>
            <a:r>
              <a:rPr lang="cs-CZ">
                <a:solidFill>
                  <a:schemeClr val="accent1"/>
                </a:solidFill>
              </a:rPr>
              <a:t>going to </a:t>
            </a:r>
            <a:r>
              <a:rPr lang="cs-CZ" smtClean="0">
                <a:solidFill>
                  <a:schemeClr val="accent1"/>
                </a:solidFill>
              </a:rPr>
              <a:t>travel after her exams.</a:t>
            </a:r>
          </a:p>
          <a:p>
            <a:r>
              <a:rPr lang="cs-CZ" smtClean="0">
                <a:solidFill>
                  <a:schemeClr val="accent1"/>
                </a:solidFill>
              </a:rPr>
              <a:t>Daniel is not </a:t>
            </a:r>
            <a:r>
              <a:rPr lang="cs-CZ">
                <a:solidFill>
                  <a:schemeClr val="accent1"/>
                </a:solidFill>
              </a:rPr>
              <a:t>going to </a:t>
            </a:r>
            <a:r>
              <a:rPr lang="cs-CZ" smtClean="0">
                <a:solidFill>
                  <a:schemeClr val="accent1"/>
                </a:solidFill>
              </a:rPr>
              <a:t>play football because he is ill.</a:t>
            </a:r>
          </a:p>
          <a:p>
            <a:r>
              <a:rPr lang="cs-CZ" smtClean="0">
                <a:solidFill>
                  <a:schemeClr val="accent1"/>
                </a:solidFill>
              </a:rPr>
              <a:t>They are not </a:t>
            </a:r>
            <a:r>
              <a:rPr lang="cs-CZ">
                <a:solidFill>
                  <a:schemeClr val="accent1"/>
                </a:solidFill>
              </a:rPr>
              <a:t>going to </a:t>
            </a:r>
            <a:r>
              <a:rPr lang="cs-CZ" smtClean="0">
                <a:solidFill>
                  <a:schemeClr val="accent1"/>
                </a:solidFill>
              </a:rPr>
              <a:t>buy a new house.</a:t>
            </a:r>
          </a:p>
          <a:p>
            <a:r>
              <a:rPr lang="cs-CZ" smtClean="0">
                <a:solidFill>
                  <a:schemeClr val="accent1"/>
                </a:solidFill>
              </a:rPr>
              <a:t>Is Sam </a:t>
            </a:r>
            <a:r>
              <a:rPr lang="cs-CZ">
                <a:solidFill>
                  <a:schemeClr val="accent1"/>
                </a:solidFill>
              </a:rPr>
              <a:t>going to </a:t>
            </a:r>
            <a:r>
              <a:rPr lang="cs-CZ" smtClean="0">
                <a:solidFill>
                  <a:schemeClr val="accent1"/>
                </a:solidFill>
              </a:rPr>
              <a:t>wash up? Yes, he is.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21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uvědomí tvoření vazby be going to a její užití (list 2, 3)</a:t>
            </a:r>
          </a:p>
          <a:p>
            <a:r>
              <a:rPr lang="cs-CZ" sz="2800" smtClean="0"/>
              <a:t>doplní vazbu do vět (4)</a:t>
            </a:r>
          </a:p>
          <a:p>
            <a:r>
              <a:rPr lang="cs-CZ" sz="2800"/>
              <a:t>složí slova ve správném pořadí </a:t>
            </a:r>
            <a:r>
              <a:rPr lang="cs-CZ" sz="2800" smtClean="0"/>
              <a:t>(6)</a:t>
            </a:r>
          </a:p>
          <a:p>
            <a:r>
              <a:rPr lang="cs-CZ" sz="2800" smtClean="0"/>
              <a:t>zpětná vazba, </a:t>
            </a:r>
            <a:r>
              <a:rPr lang="cs-CZ" sz="2800" smtClean="0"/>
              <a:t>čte </a:t>
            </a:r>
            <a:r>
              <a:rPr lang="cs-CZ" sz="2800"/>
              <a:t>a </a:t>
            </a:r>
            <a:r>
              <a:rPr lang="cs-CZ" sz="2800" smtClean="0"/>
              <a:t>překládá </a:t>
            </a:r>
            <a:r>
              <a:rPr lang="cs-CZ" sz="2800" smtClean="0"/>
              <a:t>(5, 7)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</a:t>
            </a:r>
            <a:r>
              <a:rPr lang="cs-CZ" sz="2800" smtClean="0"/>
              <a:t>hodiny</a:t>
            </a:r>
          </a:p>
        </p:txBody>
      </p:sp>
    </p:spTree>
    <p:extLst>
      <p:ext uri="{BB962C8B-B14F-4D97-AF65-F5344CB8AC3E}">
        <p14:creationId xmlns:p14="http://schemas.microsoft.com/office/powerpoint/2010/main" val="282691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295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40</TotalTime>
  <Words>460</Words>
  <Application>Microsoft Office PowerPoint</Application>
  <PresentationFormat>Předvádění na obrazovce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Be Going To</vt:lpstr>
      <vt:lpstr>We use it:</vt:lpstr>
      <vt:lpstr>Complete the sentences:</vt:lpstr>
      <vt:lpstr>Complete the sentences:</vt:lpstr>
      <vt:lpstr>Put the words in the correct order:</vt:lpstr>
      <vt:lpstr>Put the words in the correct order: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 Going To</dc:title>
  <dc:creator>ZŠ</dc:creator>
  <cp:lastModifiedBy>ZŠ</cp:lastModifiedBy>
  <cp:revision>7</cp:revision>
  <dcterms:created xsi:type="dcterms:W3CDTF">2011-11-18T09:09:17Z</dcterms:created>
  <dcterms:modified xsi:type="dcterms:W3CDTF">2012-06-24T14:11:07Z</dcterms:modified>
</cp:coreProperties>
</file>