
<file path=[Content_Types].xml><?xml version="1.0" encoding="utf-8"?>
<Types xmlns="http://schemas.openxmlformats.org/package/2006/content-types"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8" r:id="rId4"/>
    <p:sldId id="259" r:id="rId5"/>
    <p:sldId id="257" r:id="rId6"/>
    <p:sldId id="265" r:id="rId7"/>
    <p:sldId id="260" r:id="rId8"/>
    <p:sldId id="261" r:id="rId9"/>
    <p:sldId id="266" r:id="rId10"/>
    <p:sldId id="26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AE222-9142-41E1-AC59-B0B0AAECD5D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7587-AF6F-4E7F-B9EF-B428C6B686B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AE222-9142-41E1-AC59-B0B0AAECD5D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7587-AF6F-4E7F-B9EF-B428C6B686B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AE222-9142-41E1-AC59-B0B0AAECD5D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7587-AF6F-4E7F-B9EF-B428C6B686B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AE222-9142-41E1-AC59-B0B0AAECD5D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7587-AF6F-4E7F-B9EF-B428C6B686B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AE222-9142-41E1-AC59-B0B0AAECD5D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7587-AF6F-4E7F-B9EF-B428C6B686B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AE222-9142-41E1-AC59-B0B0AAECD5D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7587-AF6F-4E7F-B9EF-B428C6B686B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AE222-9142-41E1-AC59-B0B0AAECD5D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7587-AF6F-4E7F-B9EF-B428C6B686B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AE222-9142-41E1-AC59-B0B0AAECD5D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7587-AF6F-4E7F-B9EF-B428C6B686B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AE222-9142-41E1-AC59-B0B0AAECD5D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7587-AF6F-4E7F-B9EF-B428C6B686B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AE222-9142-41E1-AC59-B0B0AAECD5D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7587-AF6F-4E7F-B9EF-B428C6B686B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AE222-9142-41E1-AC59-B0B0AAECD5D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7587-AF6F-4E7F-B9EF-B428C6B686B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AE222-9142-41E1-AC59-B0B0AAECD5D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D1EE7587-AF6F-4E7F-B9EF-B428C6B686B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pravidelna-slovesa.cz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A7_32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Irregular Verbs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20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>
                <a:hlinkClick r:id="rId2"/>
              </a:rPr>
              <a:t>www.nepravidelna-slovesa.cz</a:t>
            </a:r>
            <a:r>
              <a:rPr lang="cs-CZ" smtClean="0"/>
              <a:t> </a:t>
            </a:r>
            <a:r>
              <a:rPr lang="cs-CZ" sz="2400" smtClean="0"/>
              <a:t>zde naleznete přehled </a:t>
            </a:r>
            <a:endParaRPr lang="cs-CZ" sz="2400"/>
          </a:p>
        </p:txBody>
      </p:sp>
    </p:spTree>
    <p:extLst>
      <p:ext uri="{BB962C8B-B14F-4D97-AF65-F5344CB8AC3E}">
        <p14:creationId xmlns:p14="http://schemas.microsoft.com/office/powerpoint/2010/main" val="263534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Irregular Verbs</a:t>
            </a:r>
            <a:endParaRPr lang="cs-CZ" sz="4000"/>
          </a:p>
        </p:txBody>
      </p:sp>
      <p:pic>
        <p:nvPicPr>
          <p:cNvPr id="18" name="Zástupný symbol pro obsah 17" descr="Výřez obrazovky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4316288" cy="4824535"/>
          </a:xfrm>
        </p:spPr>
      </p:pic>
      <p:pic>
        <p:nvPicPr>
          <p:cNvPr id="19" name="Zástupný symbol pro obsah 18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44824"/>
            <a:ext cx="4388296" cy="4464496"/>
          </a:xfrm>
        </p:spPr>
      </p:pic>
    </p:spTree>
    <p:extLst>
      <p:ext uri="{BB962C8B-B14F-4D97-AF65-F5344CB8AC3E}">
        <p14:creationId xmlns:p14="http://schemas.microsoft.com/office/powerpoint/2010/main" val="112739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77888" y="-30795"/>
            <a:ext cx="8229600" cy="1512168"/>
          </a:xfrm>
        </p:spPr>
        <p:txBody>
          <a:bodyPr>
            <a:normAutofit/>
          </a:bodyPr>
          <a:lstStyle/>
          <a:p>
            <a:r>
              <a:rPr lang="cs-CZ" sz="4000" smtClean="0"/>
              <a:t>Put the past simple forms </a:t>
            </a:r>
            <a:br>
              <a:rPr lang="cs-CZ" sz="4000" smtClean="0"/>
            </a:br>
            <a:r>
              <a:rPr lang="cs-CZ" sz="4000" smtClean="0"/>
              <a:t>to the right place:</a:t>
            </a:r>
            <a:endParaRPr lang="cs-CZ" sz="400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467544" y="1504318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cs-CZ" sz="3200" smtClean="0"/>
              <a:t>Base form:</a:t>
            </a:r>
            <a:endParaRPr lang="cs-CZ" sz="3200"/>
          </a:p>
        </p:txBody>
      </p:sp>
      <p:sp>
        <p:nvSpPr>
          <p:cNvPr id="7" name="Zástupný symbol pro obsah 6"/>
          <p:cNvSpPr>
            <a:spLocks noGrp="1"/>
          </p:cNvSpPr>
          <p:nvPr>
            <p:ph sz="half" idx="2"/>
          </p:nvPr>
        </p:nvSpPr>
        <p:spPr>
          <a:xfrm>
            <a:off x="405880" y="2132856"/>
            <a:ext cx="4040188" cy="4352541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arenR"/>
            </a:pPr>
            <a:r>
              <a:rPr lang="cs-CZ" sz="3200" smtClean="0"/>
              <a:t>sleep ……</a:t>
            </a:r>
          </a:p>
          <a:p>
            <a:pPr marL="457200" indent="-457200">
              <a:buFont typeface="+mj-lt"/>
              <a:buAutoNum type="arabicParenR"/>
            </a:pPr>
            <a:r>
              <a:rPr lang="cs-CZ" sz="3200" smtClean="0"/>
              <a:t>drink ……</a:t>
            </a:r>
          </a:p>
          <a:p>
            <a:pPr marL="457200" indent="-457200">
              <a:buFont typeface="+mj-lt"/>
              <a:buAutoNum type="arabicParenR"/>
            </a:pPr>
            <a:r>
              <a:rPr lang="cs-CZ" sz="3200" smtClean="0"/>
              <a:t>go ……</a:t>
            </a:r>
          </a:p>
          <a:p>
            <a:pPr marL="457200" indent="-457200">
              <a:buFont typeface="+mj-lt"/>
              <a:buAutoNum type="arabicParenR"/>
            </a:pPr>
            <a:r>
              <a:rPr lang="cs-CZ" sz="3200" smtClean="0"/>
              <a:t>see ……</a:t>
            </a:r>
          </a:p>
          <a:p>
            <a:pPr marL="457200" indent="-457200">
              <a:buFont typeface="+mj-lt"/>
              <a:buAutoNum type="arabicParenR"/>
            </a:pPr>
            <a:r>
              <a:rPr lang="cs-CZ" sz="3200" smtClean="0"/>
              <a:t>eat ……</a:t>
            </a:r>
          </a:p>
          <a:p>
            <a:pPr marL="457200" indent="-457200">
              <a:buFont typeface="+mj-lt"/>
              <a:buAutoNum type="arabicParenR"/>
            </a:pPr>
            <a:r>
              <a:rPr lang="cs-CZ" sz="3200" smtClean="0"/>
              <a:t>buy ……</a:t>
            </a:r>
          </a:p>
          <a:p>
            <a:pPr marL="457200" indent="-457200">
              <a:buFont typeface="+mj-lt"/>
              <a:buAutoNum type="arabicParenR"/>
            </a:pPr>
            <a:r>
              <a:rPr lang="cs-CZ" sz="3200" smtClean="0"/>
              <a:t>sing ……</a:t>
            </a:r>
          </a:p>
          <a:p>
            <a:pPr marL="457200" indent="-457200">
              <a:buFont typeface="+mj-lt"/>
              <a:buAutoNum type="arabicParenR"/>
            </a:pPr>
            <a:r>
              <a:rPr lang="cs-CZ" sz="3200" smtClean="0"/>
              <a:t>read ……</a:t>
            </a:r>
            <a:endParaRPr lang="cs-CZ" sz="320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3"/>
          </p:nvPr>
        </p:nvSpPr>
        <p:spPr>
          <a:xfrm>
            <a:off x="4654352" y="1525997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cs-CZ" sz="3200" smtClean="0"/>
              <a:t>Past simple:</a:t>
            </a:r>
            <a:endParaRPr lang="cs-CZ" sz="3200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4"/>
          </p:nvPr>
        </p:nvSpPr>
        <p:spPr>
          <a:xfrm>
            <a:off x="4654352" y="2060848"/>
            <a:ext cx="4041775" cy="4424549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lphaLcParenR"/>
            </a:pPr>
            <a:r>
              <a:rPr lang="cs-CZ" sz="3200" smtClean="0"/>
              <a:t>ate</a:t>
            </a:r>
          </a:p>
          <a:p>
            <a:pPr marL="457200" indent="-457200">
              <a:buFont typeface="+mj-lt"/>
              <a:buAutoNum type="alphaLcParenR"/>
            </a:pPr>
            <a:r>
              <a:rPr lang="cs-CZ" sz="3200" smtClean="0"/>
              <a:t>saw</a:t>
            </a:r>
          </a:p>
          <a:p>
            <a:pPr marL="457200" indent="-457200">
              <a:buFont typeface="+mj-lt"/>
              <a:buAutoNum type="alphaLcParenR"/>
            </a:pPr>
            <a:r>
              <a:rPr lang="cs-CZ" sz="3200" smtClean="0"/>
              <a:t>bought</a:t>
            </a:r>
          </a:p>
          <a:p>
            <a:pPr marL="457200" indent="-457200">
              <a:buFont typeface="+mj-lt"/>
              <a:buAutoNum type="alphaLcParenR"/>
            </a:pPr>
            <a:r>
              <a:rPr lang="cs-CZ" sz="3200" smtClean="0"/>
              <a:t>slept</a:t>
            </a:r>
          </a:p>
          <a:p>
            <a:pPr marL="457200" indent="-457200">
              <a:buFont typeface="+mj-lt"/>
              <a:buAutoNum type="alphaLcParenR"/>
            </a:pPr>
            <a:r>
              <a:rPr lang="cs-CZ" sz="3200" smtClean="0"/>
              <a:t>read</a:t>
            </a:r>
          </a:p>
          <a:p>
            <a:pPr marL="457200" indent="-457200">
              <a:buFont typeface="+mj-lt"/>
              <a:buAutoNum type="alphaLcParenR"/>
            </a:pPr>
            <a:r>
              <a:rPr lang="cs-CZ" sz="3200" smtClean="0"/>
              <a:t>sang</a:t>
            </a:r>
          </a:p>
          <a:p>
            <a:pPr marL="457200" indent="-457200">
              <a:buFont typeface="+mj-lt"/>
              <a:buAutoNum type="alphaLcParenR"/>
            </a:pPr>
            <a:r>
              <a:rPr lang="cs-CZ" sz="3200" smtClean="0"/>
              <a:t>went</a:t>
            </a:r>
          </a:p>
          <a:p>
            <a:pPr marL="457200" indent="-457200">
              <a:buFont typeface="+mj-lt"/>
              <a:buAutoNum type="alphaLcParenR"/>
            </a:pPr>
            <a:r>
              <a:rPr lang="cs-CZ" sz="3200" smtClean="0"/>
              <a:t>drank</a:t>
            </a: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203248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354162"/>
          </a:xfrm>
        </p:spPr>
        <p:txBody>
          <a:bodyPr>
            <a:normAutofit/>
          </a:bodyPr>
          <a:lstStyle/>
          <a:p>
            <a:r>
              <a:rPr lang="cs-CZ" sz="4000" smtClean="0"/>
              <a:t>Put the past simple forms </a:t>
            </a:r>
            <a:br>
              <a:rPr lang="cs-CZ" sz="4000" smtClean="0"/>
            </a:br>
            <a:r>
              <a:rPr lang="cs-CZ" sz="4000" smtClean="0"/>
              <a:t>to the right place:</a:t>
            </a:r>
            <a:endParaRPr lang="cs-CZ" sz="4000"/>
          </a:p>
        </p:txBody>
      </p:sp>
      <p:sp>
        <p:nvSpPr>
          <p:cNvPr id="7" name="Zástupný symbol pro obsah 6"/>
          <p:cNvSpPr>
            <a:spLocks noGrp="1"/>
          </p:cNvSpPr>
          <p:nvPr>
            <p:ph sz="half" idx="1"/>
          </p:nvPr>
        </p:nvSpPr>
        <p:spPr>
          <a:xfrm>
            <a:off x="1115616" y="1628800"/>
            <a:ext cx="936104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1d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2h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3g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4b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5a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6c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7f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8e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2"/>
          </p:nvPr>
        </p:nvSpPr>
        <p:spPr>
          <a:xfrm>
            <a:off x="2123728" y="1628800"/>
            <a:ext cx="2664296" cy="4824536"/>
          </a:xfrm>
        </p:spPr>
        <p:txBody>
          <a:bodyPr numCol="2">
            <a:normAutofit/>
          </a:bodyPr>
          <a:lstStyle/>
          <a:p>
            <a:pPr marL="0" indent="0" algn="ctr">
              <a:buNone/>
            </a:pPr>
            <a:r>
              <a:rPr lang="cs-CZ" sz="3200">
                <a:solidFill>
                  <a:schemeClr val="accent1"/>
                </a:solidFill>
              </a:rPr>
              <a:t>sleep </a:t>
            </a:r>
            <a:r>
              <a:rPr lang="cs-CZ" sz="3200" smtClean="0">
                <a:solidFill>
                  <a:schemeClr val="accent1"/>
                </a:solidFill>
              </a:rPr>
              <a:t>-</a:t>
            </a:r>
          </a:p>
          <a:p>
            <a:pPr marL="0" indent="0" algn="ctr">
              <a:buNone/>
            </a:pPr>
            <a:r>
              <a:rPr lang="cs-CZ" sz="3200" smtClean="0">
                <a:solidFill>
                  <a:schemeClr val="accent1"/>
                </a:solidFill>
              </a:rPr>
              <a:t>drink -</a:t>
            </a:r>
            <a:endParaRPr lang="cs-CZ" sz="320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3200">
                <a:solidFill>
                  <a:schemeClr val="accent1"/>
                </a:solidFill>
              </a:rPr>
              <a:t>go </a:t>
            </a:r>
            <a:r>
              <a:rPr lang="cs-CZ" sz="3200" smtClean="0">
                <a:solidFill>
                  <a:schemeClr val="accent1"/>
                </a:solidFill>
              </a:rPr>
              <a:t>	-</a:t>
            </a:r>
            <a:endParaRPr lang="cs-CZ" sz="320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3200">
                <a:solidFill>
                  <a:schemeClr val="accent1"/>
                </a:solidFill>
              </a:rPr>
              <a:t>see </a:t>
            </a:r>
            <a:r>
              <a:rPr lang="cs-CZ" sz="3200" smtClean="0">
                <a:solidFill>
                  <a:schemeClr val="accent1"/>
                </a:solidFill>
              </a:rPr>
              <a:t>	-</a:t>
            </a:r>
            <a:endParaRPr lang="cs-CZ" sz="320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3200">
                <a:solidFill>
                  <a:schemeClr val="accent1"/>
                </a:solidFill>
              </a:rPr>
              <a:t>eat </a:t>
            </a:r>
            <a:r>
              <a:rPr lang="cs-CZ" sz="3200" smtClean="0">
                <a:solidFill>
                  <a:schemeClr val="accent1"/>
                </a:solidFill>
              </a:rPr>
              <a:t>	-</a:t>
            </a:r>
            <a:endParaRPr lang="cs-CZ" sz="320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3200">
                <a:solidFill>
                  <a:schemeClr val="accent1"/>
                </a:solidFill>
              </a:rPr>
              <a:t>buy </a:t>
            </a:r>
            <a:r>
              <a:rPr lang="cs-CZ" sz="3200" smtClean="0">
                <a:solidFill>
                  <a:schemeClr val="accent1"/>
                </a:solidFill>
              </a:rPr>
              <a:t>	-</a:t>
            </a:r>
            <a:endParaRPr lang="cs-CZ" sz="320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3200">
                <a:solidFill>
                  <a:schemeClr val="accent1"/>
                </a:solidFill>
              </a:rPr>
              <a:t>sing </a:t>
            </a:r>
            <a:r>
              <a:rPr lang="cs-CZ" sz="3200" smtClean="0">
                <a:solidFill>
                  <a:schemeClr val="accent1"/>
                </a:solidFill>
              </a:rPr>
              <a:t>	-</a:t>
            </a:r>
            <a:endParaRPr lang="cs-CZ" sz="320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3200">
                <a:solidFill>
                  <a:schemeClr val="accent1"/>
                </a:solidFill>
              </a:rPr>
              <a:t>read </a:t>
            </a:r>
            <a:r>
              <a:rPr lang="cs-CZ" sz="3200" smtClean="0">
                <a:solidFill>
                  <a:schemeClr val="accent1"/>
                </a:solidFill>
              </a:rPr>
              <a:t>	-</a:t>
            </a:r>
            <a:endParaRPr lang="cs-CZ" sz="320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3200" smtClean="0">
                <a:solidFill>
                  <a:schemeClr val="accent1"/>
                </a:solidFill>
              </a:rPr>
              <a:t>slept</a:t>
            </a:r>
          </a:p>
          <a:p>
            <a:pPr marL="0" indent="0" algn="ctr">
              <a:buNone/>
            </a:pPr>
            <a:r>
              <a:rPr lang="cs-CZ" sz="3200" smtClean="0">
                <a:solidFill>
                  <a:schemeClr val="accent1"/>
                </a:solidFill>
              </a:rPr>
              <a:t>drank</a:t>
            </a:r>
          </a:p>
          <a:p>
            <a:pPr marL="0" indent="0" algn="ctr">
              <a:buNone/>
            </a:pPr>
            <a:r>
              <a:rPr lang="cs-CZ" sz="3200" smtClean="0">
                <a:solidFill>
                  <a:schemeClr val="accent1"/>
                </a:solidFill>
              </a:rPr>
              <a:t>went</a:t>
            </a:r>
            <a:endParaRPr lang="cs-CZ" sz="320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3200" smtClean="0">
                <a:solidFill>
                  <a:schemeClr val="accent1"/>
                </a:solidFill>
              </a:rPr>
              <a:t>saw</a:t>
            </a:r>
          </a:p>
          <a:p>
            <a:pPr marL="0" indent="0" algn="ctr">
              <a:buNone/>
            </a:pPr>
            <a:r>
              <a:rPr lang="cs-CZ" sz="3200" smtClean="0">
                <a:solidFill>
                  <a:schemeClr val="accent1"/>
                </a:solidFill>
              </a:rPr>
              <a:t>ate</a:t>
            </a:r>
          </a:p>
          <a:p>
            <a:pPr marL="0" indent="0" algn="ctr">
              <a:buNone/>
            </a:pPr>
            <a:r>
              <a:rPr lang="cs-CZ" sz="3200" smtClean="0">
                <a:solidFill>
                  <a:schemeClr val="accent1"/>
                </a:solidFill>
              </a:rPr>
              <a:t>bought</a:t>
            </a:r>
          </a:p>
          <a:p>
            <a:pPr marL="0" indent="0" algn="ctr">
              <a:buNone/>
            </a:pPr>
            <a:r>
              <a:rPr lang="cs-CZ" sz="3200">
                <a:solidFill>
                  <a:schemeClr val="accent1"/>
                </a:solidFill>
              </a:rPr>
              <a:t>sang</a:t>
            </a:r>
          </a:p>
          <a:p>
            <a:pPr marL="0" indent="0" algn="ctr">
              <a:buNone/>
            </a:pPr>
            <a:r>
              <a:rPr lang="cs-CZ" sz="3200" smtClean="0">
                <a:solidFill>
                  <a:schemeClr val="accent1"/>
                </a:solidFill>
              </a:rPr>
              <a:t>read</a:t>
            </a:r>
          </a:p>
        </p:txBody>
      </p:sp>
    </p:spTree>
    <p:extLst>
      <p:ext uri="{BB962C8B-B14F-4D97-AF65-F5344CB8AC3E}">
        <p14:creationId xmlns:p14="http://schemas.microsoft.com/office/powerpoint/2010/main" val="1967756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table: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1214899"/>
              </p:ext>
            </p:extLst>
          </p:nvPr>
        </p:nvGraphicFramePr>
        <p:xfrm>
          <a:off x="611560" y="1412776"/>
          <a:ext cx="8136906" cy="4896264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2033285"/>
                <a:gridCol w="2033285"/>
                <a:gridCol w="2035168"/>
                <a:gridCol w="2035168"/>
              </a:tblGrid>
              <a:tr h="864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effectLst/>
                        </a:rPr>
                        <a:t>base form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effectLst/>
                        </a:rPr>
                        <a:t>past simple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effectLst/>
                        </a:rPr>
                        <a:t>past participle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meaning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fly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 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 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 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 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fell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 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 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4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put</a:t>
                      </a:r>
                      <a:r>
                        <a:rPr lang="cs-CZ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ukázat</a:t>
                      </a:r>
                      <a:r>
                        <a:rPr lang="cs-CZ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hold</a:t>
                      </a:r>
                      <a:r>
                        <a:rPr lang="cs-CZ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stood</a:t>
                      </a:r>
                      <a:r>
                        <a:rPr lang="cs-CZ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spoken</a:t>
                      </a:r>
                      <a:endParaRPr kumimoji="0" lang="cs-CZ" sz="2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vyhrát</a:t>
                      </a:r>
                      <a:endParaRPr kumimoji="0" lang="cs-CZ" sz="2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49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table: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6958595"/>
              </p:ext>
            </p:extLst>
          </p:nvPr>
        </p:nvGraphicFramePr>
        <p:xfrm>
          <a:off x="611560" y="1412776"/>
          <a:ext cx="8136906" cy="4896096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2033285"/>
                <a:gridCol w="2033285"/>
                <a:gridCol w="2035168"/>
                <a:gridCol w="2035168"/>
              </a:tblGrid>
              <a:tr h="864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effectLst/>
                        </a:rPr>
                        <a:t>base form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effectLst/>
                        </a:rPr>
                        <a:t>past simple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effectLst/>
                        </a:rPr>
                        <a:t>past participle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meaning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fly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solidFill>
                            <a:schemeClr val="accent1"/>
                          </a:solidFill>
                          <a:effectLst/>
                        </a:rPr>
                        <a:t>flew</a:t>
                      </a:r>
                      <a:r>
                        <a:rPr lang="cs-CZ" sz="2800">
                          <a:effectLst/>
                        </a:rPr>
                        <a:t> 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 </a:t>
                      </a:r>
                      <a:r>
                        <a:rPr lang="cs-CZ" sz="2800" smtClean="0">
                          <a:solidFill>
                            <a:schemeClr val="accent1"/>
                          </a:solidFill>
                          <a:effectLst/>
                        </a:rPr>
                        <a:t>flown</a:t>
                      </a:r>
                      <a:endParaRPr lang="cs-CZ" sz="2800"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solidFill>
                            <a:schemeClr val="accent1"/>
                          </a:solidFill>
                          <a:effectLst/>
                        </a:rPr>
                        <a:t>létat</a:t>
                      </a:r>
                      <a:r>
                        <a:rPr lang="cs-CZ" sz="2800">
                          <a:effectLst/>
                        </a:rPr>
                        <a:t> 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 </a:t>
                      </a:r>
                      <a:r>
                        <a:rPr lang="cs-CZ" sz="2800" smtClean="0">
                          <a:solidFill>
                            <a:schemeClr val="accent1"/>
                          </a:solidFill>
                          <a:effectLst/>
                        </a:rPr>
                        <a:t>fall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fell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solidFill>
                            <a:schemeClr val="accent1"/>
                          </a:solidFill>
                          <a:effectLst/>
                        </a:rPr>
                        <a:t>fell</a:t>
                      </a:r>
                      <a:r>
                        <a:rPr lang="cs-CZ" sz="2800">
                          <a:effectLst/>
                        </a:rPr>
                        <a:t> 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>
                          <a:effectLst/>
                        </a:rPr>
                        <a:t> </a:t>
                      </a:r>
                      <a:r>
                        <a:rPr lang="cs-CZ" sz="2800" smtClean="0">
                          <a:solidFill>
                            <a:schemeClr val="accent1"/>
                          </a:solidFill>
                          <a:effectLst/>
                        </a:rPr>
                        <a:t>padat</a:t>
                      </a:r>
                      <a:endParaRPr lang="cs-CZ" sz="2800"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solidFill>
                            <a:schemeClr val="accent1"/>
                          </a:solidFill>
                          <a:effectLst/>
                          <a:latin typeface="Times New Roman"/>
                          <a:ea typeface="Times New Roman"/>
                        </a:rPr>
                        <a:t>put</a:t>
                      </a:r>
                      <a:endParaRPr lang="cs-CZ" sz="2800"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solidFill>
                            <a:schemeClr val="accent1"/>
                          </a:solidFill>
                          <a:effectLst/>
                          <a:latin typeface="Times New Roman"/>
                          <a:ea typeface="Times New Roman"/>
                        </a:rPr>
                        <a:t>put</a:t>
                      </a:r>
                      <a:endParaRPr lang="cs-CZ" sz="2800"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effectLst/>
                          <a:latin typeface="Times New Roman"/>
                          <a:ea typeface="Times New Roman"/>
                        </a:rPr>
                        <a:t>put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položit</a:t>
                      </a:r>
                      <a:endParaRPr kumimoji="0" lang="cs-CZ" sz="2800" kern="120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solidFill>
                            <a:schemeClr val="accent1"/>
                          </a:solidFill>
                          <a:effectLst/>
                          <a:latin typeface="Times New Roman"/>
                          <a:ea typeface="Times New Roman"/>
                        </a:rPr>
                        <a:t>show</a:t>
                      </a:r>
                      <a:endParaRPr lang="cs-CZ" sz="2800"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solidFill>
                            <a:schemeClr val="accent1"/>
                          </a:solidFill>
                          <a:effectLst/>
                          <a:latin typeface="Times New Roman"/>
                          <a:ea typeface="Times New Roman"/>
                        </a:rPr>
                        <a:t>showed</a:t>
                      </a:r>
                      <a:endParaRPr lang="cs-CZ" sz="2800"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solidFill>
                            <a:schemeClr val="accent1"/>
                          </a:solidFill>
                          <a:effectLst/>
                          <a:latin typeface="Times New Roman"/>
                          <a:ea typeface="Times New Roman"/>
                        </a:rPr>
                        <a:t>shown</a:t>
                      </a:r>
                      <a:endParaRPr lang="cs-CZ" sz="2800"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800" smtClean="0">
                          <a:effectLst/>
                          <a:latin typeface="Times New Roman"/>
                          <a:ea typeface="Times New Roman"/>
                        </a:rPr>
                        <a:t>ukázat</a:t>
                      </a:r>
                      <a:endParaRPr lang="cs-CZ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hold</a:t>
                      </a:r>
                      <a:endParaRPr kumimoji="0" lang="cs-CZ" sz="2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held</a:t>
                      </a:r>
                      <a:endParaRPr kumimoji="0" lang="cs-CZ" sz="2800" kern="120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held</a:t>
                      </a:r>
                      <a:endParaRPr kumimoji="0" lang="cs-CZ" sz="2800" kern="120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držet</a:t>
                      </a:r>
                      <a:endParaRPr kumimoji="0" lang="cs-CZ" sz="2800" kern="120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stand</a:t>
                      </a:r>
                      <a:endParaRPr kumimoji="0" lang="cs-CZ" sz="2800" kern="120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stood</a:t>
                      </a:r>
                      <a:endParaRPr kumimoji="0" lang="cs-CZ" sz="2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stood</a:t>
                      </a:r>
                      <a:endParaRPr kumimoji="0" lang="cs-CZ" sz="2800" kern="120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stát</a:t>
                      </a:r>
                      <a:endParaRPr kumimoji="0" lang="cs-CZ" sz="2800" kern="120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speak</a:t>
                      </a:r>
                      <a:r>
                        <a:rPr kumimoji="0" lang="cs-CZ" sz="2800" kern="120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spoke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spoken</a:t>
                      </a:r>
                      <a:r>
                        <a:rPr kumimoji="0" lang="cs-CZ" sz="2800" kern="120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mluvit</a:t>
                      </a:r>
                      <a:r>
                        <a:rPr kumimoji="0" lang="cs-CZ" sz="2800" kern="120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win</a:t>
                      </a:r>
                      <a:endParaRPr kumimoji="0" lang="cs-CZ" sz="2800" kern="120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won</a:t>
                      </a:r>
                      <a:endParaRPr kumimoji="0" lang="cs-CZ" sz="2800" kern="120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won</a:t>
                      </a:r>
                      <a:endParaRPr kumimoji="0" lang="cs-CZ" sz="2800" kern="120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cs-CZ" sz="2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vyhrát</a:t>
                      </a:r>
                      <a:endParaRPr kumimoji="0" lang="cs-CZ" sz="2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439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570186"/>
          </a:xfrm>
        </p:spPr>
        <p:txBody>
          <a:bodyPr>
            <a:normAutofit/>
          </a:bodyPr>
          <a:lstStyle/>
          <a:p>
            <a:r>
              <a:rPr lang="cs-CZ" sz="4000" smtClean="0"/>
              <a:t>Make the past simple forms and write their base forms: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ptu _______ -</a:t>
            </a:r>
          </a:p>
          <a:p>
            <a:r>
              <a:rPr lang="cs-CZ" smtClean="0"/>
              <a:t>eortw </a:t>
            </a:r>
            <a:r>
              <a:rPr lang="cs-CZ"/>
              <a:t>_______ -</a:t>
            </a:r>
          </a:p>
          <a:p>
            <a:r>
              <a:rPr lang="cs-CZ" smtClean="0"/>
              <a:t>cehos </a:t>
            </a:r>
            <a:r>
              <a:rPr lang="cs-CZ"/>
              <a:t>_______ -</a:t>
            </a:r>
          </a:p>
          <a:p>
            <a:r>
              <a:rPr lang="cs-CZ" smtClean="0"/>
              <a:t>enst </a:t>
            </a:r>
            <a:r>
              <a:rPr lang="cs-CZ"/>
              <a:t>_______ -</a:t>
            </a:r>
          </a:p>
          <a:p>
            <a:r>
              <a:rPr lang="cs-CZ" smtClean="0"/>
              <a:t>acem </a:t>
            </a:r>
            <a:r>
              <a:rPr lang="cs-CZ"/>
              <a:t>_______ -</a:t>
            </a:r>
          </a:p>
          <a:p>
            <a:r>
              <a:rPr lang="cs-CZ" smtClean="0"/>
              <a:t>adem </a:t>
            </a:r>
            <a:r>
              <a:rPr lang="cs-CZ"/>
              <a:t>_______ -</a:t>
            </a:r>
          </a:p>
          <a:p>
            <a:r>
              <a:rPr lang="cs-CZ" smtClean="0"/>
              <a:t>ghhottu </a:t>
            </a:r>
            <a:r>
              <a:rPr lang="cs-CZ"/>
              <a:t>_______ </a:t>
            </a:r>
            <a:r>
              <a:rPr lang="cs-CZ" smtClean="0"/>
              <a:t>-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256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570186"/>
          </a:xfrm>
        </p:spPr>
        <p:txBody>
          <a:bodyPr>
            <a:normAutofit/>
          </a:bodyPr>
          <a:lstStyle/>
          <a:p>
            <a:r>
              <a:rPr lang="cs-CZ" sz="4000" smtClean="0"/>
              <a:t>Make the past simple forms and write their base forms: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 numCol="3">
            <a:normAutofit lnSpcReduction="10000"/>
          </a:bodyPr>
          <a:lstStyle/>
          <a:p>
            <a:r>
              <a:rPr lang="cs-CZ" smtClean="0"/>
              <a:t>ptu </a:t>
            </a:r>
          </a:p>
          <a:p>
            <a:r>
              <a:rPr lang="cs-CZ" smtClean="0"/>
              <a:t>eortw</a:t>
            </a:r>
            <a:endParaRPr lang="cs-CZ">
              <a:solidFill>
                <a:srgbClr val="CC00CC"/>
              </a:solidFill>
            </a:endParaRPr>
          </a:p>
          <a:p>
            <a:r>
              <a:rPr lang="cs-CZ" smtClean="0"/>
              <a:t>cehos </a:t>
            </a:r>
            <a:endParaRPr lang="cs-CZ">
              <a:solidFill>
                <a:srgbClr val="CC00CC"/>
              </a:solidFill>
            </a:endParaRPr>
          </a:p>
          <a:p>
            <a:r>
              <a:rPr lang="cs-CZ" smtClean="0"/>
              <a:t>enst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acem </a:t>
            </a:r>
          </a:p>
          <a:p>
            <a:r>
              <a:rPr lang="cs-CZ"/>
              <a:t>a</a:t>
            </a:r>
            <a:r>
              <a:rPr lang="cs-CZ" smtClean="0"/>
              <a:t>dem </a:t>
            </a:r>
          </a:p>
          <a:p>
            <a:r>
              <a:rPr lang="cs-CZ" smtClean="0"/>
              <a:t>ghhottu </a:t>
            </a:r>
          </a:p>
          <a:p>
            <a:endParaRPr lang="cs-CZ" smtClean="0"/>
          </a:p>
          <a:p>
            <a:r>
              <a:rPr lang="cs-CZ" smtClean="0">
                <a:solidFill>
                  <a:schemeClr val="accent1"/>
                </a:solidFill>
              </a:rPr>
              <a:t>put</a:t>
            </a:r>
            <a:endParaRPr lang="cs-CZ" smtClean="0">
              <a:solidFill>
                <a:srgbClr val="CC00CC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wrote</a:t>
            </a:r>
          </a:p>
          <a:p>
            <a:r>
              <a:rPr lang="cs-CZ" smtClean="0">
                <a:solidFill>
                  <a:schemeClr val="accent1"/>
                </a:solidFill>
              </a:rPr>
              <a:t>chose</a:t>
            </a:r>
          </a:p>
          <a:p>
            <a:r>
              <a:rPr lang="cs-CZ" smtClean="0">
                <a:solidFill>
                  <a:schemeClr val="accent1"/>
                </a:solidFill>
              </a:rPr>
              <a:t>sent </a:t>
            </a:r>
            <a:endParaRPr lang="cs-CZ">
              <a:solidFill>
                <a:srgbClr val="CC00CC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came</a:t>
            </a:r>
            <a:endParaRPr lang="cs-CZ" smtClean="0"/>
          </a:p>
          <a:p>
            <a:r>
              <a:rPr lang="cs-CZ" smtClean="0"/>
              <a:t> </a:t>
            </a:r>
            <a:r>
              <a:rPr lang="cs-CZ" smtClean="0">
                <a:solidFill>
                  <a:schemeClr val="accent1"/>
                </a:solidFill>
              </a:rPr>
              <a:t>made </a:t>
            </a:r>
          </a:p>
          <a:p>
            <a:r>
              <a:rPr lang="cs-CZ">
                <a:solidFill>
                  <a:schemeClr val="accent1"/>
                </a:solidFill>
              </a:rPr>
              <a:t>thought </a:t>
            </a:r>
            <a:endParaRPr lang="cs-CZ" smtClean="0">
              <a:solidFill>
                <a:schemeClr val="accent1"/>
              </a:solidFill>
            </a:endParaRPr>
          </a:p>
          <a:p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rgbClr val="CC00CC"/>
                </a:solidFill>
              </a:rPr>
              <a:t>put</a:t>
            </a:r>
            <a:endParaRPr lang="cs-CZ">
              <a:solidFill>
                <a:srgbClr val="CC00CC"/>
              </a:solidFill>
            </a:endParaRPr>
          </a:p>
          <a:p>
            <a:r>
              <a:rPr lang="cs-CZ" smtClean="0">
                <a:solidFill>
                  <a:srgbClr val="CC00CC"/>
                </a:solidFill>
              </a:rPr>
              <a:t>write</a:t>
            </a:r>
            <a:endParaRPr lang="cs-CZ" smtClean="0"/>
          </a:p>
          <a:p>
            <a:r>
              <a:rPr lang="cs-CZ">
                <a:solidFill>
                  <a:srgbClr val="CC00CC"/>
                </a:solidFill>
              </a:rPr>
              <a:t>c</a:t>
            </a:r>
            <a:r>
              <a:rPr lang="cs-CZ" smtClean="0">
                <a:solidFill>
                  <a:srgbClr val="CC00CC"/>
                </a:solidFill>
              </a:rPr>
              <a:t>hoose </a:t>
            </a:r>
          </a:p>
          <a:p>
            <a:r>
              <a:rPr lang="cs-CZ" smtClean="0">
                <a:solidFill>
                  <a:srgbClr val="CC00CC"/>
                </a:solidFill>
              </a:rPr>
              <a:t>send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>
                <a:solidFill>
                  <a:srgbClr val="CC00CC"/>
                </a:solidFill>
              </a:rPr>
              <a:t>come</a:t>
            </a:r>
          </a:p>
          <a:p>
            <a:r>
              <a:rPr lang="cs-CZ">
                <a:solidFill>
                  <a:srgbClr val="CC00CC"/>
                </a:solidFill>
              </a:rPr>
              <a:t>make</a:t>
            </a:r>
            <a:endParaRPr lang="cs-CZ" smtClean="0">
              <a:solidFill>
                <a:srgbClr val="CC00CC"/>
              </a:solidFill>
            </a:endParaRPr>
          </a:p>
          <a:p>
            <a:r>
              <a:rPr lang="cs-CZ">
                <a:solidFill>
                  <a:srgbClr val="CC00CC"/>
                </a:solidFill>
              </a:rPr>
              <a:t>think</a:t>
            </a:r>
            <a:endParaRPr lang="cs-CZ" smtClean="0">
              <a:solidFill>
                <a:srgbClr val="CC00CC"/>
              </a:solidFill>
            </a:endParaRPr>
          </a:p>
          <a:p>
            <a:endParaRPr lang="cs-CZ" smtClean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07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připomene tvary běžně užívaných nepravidelných sloves (list 2) – </a:t>
            </a:r>
            <a:r>
              <a:rPr lang="cs-CZ" sz="2000" smtClean="0"/>
              <a:t>na posledním snímku je odkaz na přehled všech nepravid. sloves </a:t>
            </a:r>
            <a:endParaRPr lang="cs-CZ" sz="2800" smtClean="0"/>
          </a:p>
          <a:p>
            <a:r>
              <a:rPr lang="cs-CZ" sz="2800" smtClean="0"/>
              <a:t>přiřadí tvar min. času k základnímu tvaru sloves (3)</a:t>
            </a:r>
          </a:p>
          <a:p>
            <a:r>
              <a:rPr lang="cs-CZ" sz="2800" smtClean="0"/>
              <a:t>dle indicií doplní tabulku (5)</a:t>
            </a:r>
          </a:p>
          <a:p>
            <a:r>
              <a:rPr lang="cs-CZ" sz="2800" smtClean="0"/>
              <a:t>v přesmyčkách najde tvary min. č. a dotvoří tvar základní (7)</a:t>
            </a:r>
            <a:endParaRPr lang="cs-CZ" sz="2800"/>
          </a:p>
          <a:p>
            <a:r>
              <a:rPr lang="cs-CZ" sz="2800"/>
              <a:t>řešení, procvičí výslovnost (4, </a:t>
            </a:r>
            <a:r>
              <a:rPr lang="cs-CZ" sz="2800" smtClean="0"/>
              <a:t>6, 8) 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63781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141</TotalTime>
  <Words>277</Words>
  <Application>Microsoft Office PowerPoint</Application>
  <PresentationFormat>Předvádění na obrazovce (4:3)</PresentationFormat>
  <Paragraphs>161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Irregular Verbs</vt:lpstr>
      <vt:lpstr>Put the past simple forms  to the right place:</vt:lpstr>
      <vt:lpstr>Put the past simple forms  to the right place:</vt:lpstr>
      <vt:lpstr>Complete the table:</vt:lpstr>
      <vt:lpstr>Complete the table:</vt:lpstr>
      <vt:lpstr>Make the past simple forms and write their base forms:</vt:lpstr>
      <vt:lpstr>Make the past simple forms and write their base forms: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Irregular Verbs</dc:title>
  <dc:creator>ZŠ</dc:creator>
  <cp:lastModifiedBy>ZŠ</cp:lastModifiedBy>
  <cp:revision>15</cp:revision>
  <dcterms:created xsi:type="dcterms:W3CDTF">2011-11-03T14:21:07Z</dcterms:created>
  <dcterms:modified xsi:type="dcterms:W3CDTF">2012-06-24T14:07:23Z</dcterms:modified>
</cp:coreProperties>
</file>