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55EF8-CB89-4118-8588-713433F5C99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FDE5D662-C3AA-47BC-B43D-18761DC52AB9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A7_31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Past Simple Affirmative - Regular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65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25658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</a:t>
            </a:r>
            <a:r>
              <a:rPr lang="cs-CZ" sz="2800" smtClean="0"/>
              <a:t>všímá kladných tvarů pravidelných sloves </a:t>
            </a:r>
            <a:r>
              <a:rPr lang="cs-CZ" sz="2800" smtClean="0"/>
              <a:t>v </a:t>
            </a:r>
            <a:r>
              <a:rPr lang="cs-CZ" sz="2800" smtClean="0"/>
              <a:t>min. </a:t>
            </a:r>
            <a:r>
              <a:rPr lang="cs-CZ" sz="2800" smtClean="0"/>
              <a:t>čase prostém (list 2)</a:t>
            </a:r>
          </a:p>
          <a:p>
            <a:r>
              <a:rPr lang="cs-CZ" sz="2800" smtClean="0"/>
              <a:t>si uvědomí, kdy použije min. čas prostý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tvoří min. tvary sloves, aplikuje pravidla tvorby </a:t>
            </a:r>
            <a:r>
              <a:rPr lang="cs-CZ" sz="2800" smtClean="0"/>
              <a:t>(4)</a:t>
            </a:r>
          </a:p>
          <a:p>
            <a:r>
              <a:rPr lang="cs-CZ" sz="2800" smtClean="0"/>
              <a:t>zpětná </a:t>
            </a:r>
            <a:r>
              <a:rPr lang="cs-CZ" sz="2800"/>
              <a:t>vazba, </a:t>
            </a:r>
            <a:r>
              <a:rPr lang="cs-CZ" sz="2800" smtClean="0"/>
              <a:t>vysvětlí správnost tvaru (zdvojení, měkčení, úbytek e) (5)</a:t>
            </a:r>
          </a:p>
          <a:p>
            <a:r>
              <a:rPr lang="cs-CZ" sz="2800" smtClean="0"/>
              <a:t>rozdělí slovesa z předchozího úkolu do tabulky dle daných kritérií (6)</a:t>
            </a:r>
          </a:p>
          <a:p>
            <a:r>
              <a:rPr lang="cs-CZ" sz="2800" smtClean="0"/>
              <a:t>doplní do křížovky tvary min. času daných sloves – existuje jen 1 řešení, vhodné je začít u výrazů s vepsaným A (8)</a:t>
            </a:r>
          </a:p>
          <a:p>
            <a:r>
              <a:rPr lang="cs-CZ" sz="2800"/>
              <a:t>řešení </a:t>
            </a:r>
            <a:r>
              <a:rPr lang="cs-CZ" sz="2800"/>
              <a:t>(</a:t>
            </a:r>
            <a:r>
              <a:rPr lang="cs-CZ" sz="2800" smtClean="0"/>
              <a:t>7, 9)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</a:t>
            </a:r>
            <a:r>
              <a:rPr lang="cs-CZ" sz="2800" smtClean="0"/>
              <a:t>hodiny</a:t>
            </a:r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63781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093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r>
              <a:rPr lang="cs-CZ" sz="4000" smtClean="0"/>
              <a:t>Past Simple Affirmative – Regular</a:t>
            </a:r>
            <a:br>
              <a:rPr lang="cs-CZ" sz="4000" smtClean="0"/>
            </a:br>
            <a:r>
              <a:rPr lang="cs-CZ" sz="4000"/>
              <a:t/>
            </a:r>
            <a:br>
              <a:rPr lang="cs-CZ" sz="4000"/>
            </a:br>
            <a:r>
              <a:rPr lang="cs-CZ" sz="4000" smtClean="0"/>
              <a:t>base form</a:t>
            </a:r>
            <a:r>
              <a:rPr lang="cs-CZ" sz="4000" i="1" smtClean="0"/>
              <a:t>+ed</a:t>
            </a:r>
            <a:endParaRPr lang="cs-CZ" sz="4000" i="1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4248472"/>
          </a:xfrm>
        </p:spPr>
        <p:txBody>
          <a:bodyPr numCol="2">
            <a:noAutofit/>
          </a:bodyPr>
          <a:lstStyle/>
          <a:p>
            <a:r>
              <a:rPr lang="cs-CZ" smtClean="0"/>
              <a:t>I walk</a:t>
            </a:r>
            <a:r>
              <a:rPr lang="cs-CZ" smtClean="0">
                <a:solidFill>
                  <a:srgbClr val="FF33CC"/>
                </a:solidFill>
              </a:rPr>
              <a:t>ed</a:t>
            </a:r>
          </a:p>
          <a:p>
            <a:r>
              <a:rPr lang="cs-CZ" smtClean="0"/>
              <a:t>you cook</a:t>
            </a:r>
            <a:r>
              <a:rPr lang="cs-CZ" smtClean="0">
                <a:solidFill>
                  <a:srgbClr val="FF33CC"/>
                </a:solidFill>
              </a:rPr>
              <a:t>ed</a:t>
            </a:r>
          </a:p>
          <a:p>
            <a:r>
              <a:rPr lang="cs-CZ" smtClean="0"/>
              <a:t>he / she watch</a:t>
            </a:r>
            <a:r>
              <a:rPr lang="cs-CZ" smtClean="0">
                <a:solidFill>
                  <a:srgbClr val="FF33CC"/>
                </a:solidFill>
              </a:rPr>
              <a:t>ed</a:t>
            </a:r>
          </a:p>
          <a:p>
            <a:r>
              <a:rPr lang="cs-CZ" smtClean="0"/>
              <a:t>it smell</a:t>
            </a:r>
            <a:r>
              <a:rPr lang="cs-CZ" smtClean="0">
                <a:solidFill>
                  <a:srgbClr val="FF33CC"/>
                </a:solidFill>
              </a:rPr>
              <a:t>ed</a:t>
            </a:r>
            <a:endParaRPr lang="cs-CZ">
              <a:solidFill>
                <a:srgbClr val="FF33CC"/>
              </a:solidFill>
            </a:endParaRPr>
          </a:p>
          <a:p>
            <a:r>
              <a:rPr lang="cs-CZ" smtClean="0"/>
              <a:t>we talk</a:t>
            </a:r>
            <a:r>
              <a:rPr lang="cs-CZ">
                <a:solidFill>
                  <a:srgbClr val="FF33CC"/>
                </a:solidFill>
              </a:rPr>
              <a:t>ed</a:t>
            </a:r>
          </a:p>
          <a:p>
            <a:r>
              <a:rPr lang="cs-CZ" smtClean="0"/>
              <a:t>they paint</a:t>
            </a:r>
            <a:r>
              <a:rPr lang="cs-CZ" smtClean="0">
                <a:solidFill>
                  <a:srgbClr val="FF33CC"/>
                </a:solidFill>
              </a:rPr>
              <a:t>ed</a:t>
            </a:r>
          </a:p>
          <a:p>
            <a:endParaRPr lang="cs-CZ" smtClean="0">
              <a:solidFill>
                <a:srgbClr val="FF33CC"/>
              </a:solidFill>
            </a:endParaRPr>
          </a:p>
          <a:p>
            <a:pPr marL="0" indent="0">
              <a:buNone/>
            </a:pPr>
            <a:endParaRPr lang="cs-CZ">
              <a:solidFill>
                <a:srgbClr val="FF33CC"/>
              </a:solidFill>
            </a:endParaRPr>
          </a:p>
          <a:p>
            <a:r>
              <a:rPr lang="cs-CZ" smtClean="0">
                <a:solidFill>
                  <a:srgbClr val="FF33CC"/>
                </a:solidFill>
              </a:rPr>
              <a:t>!!  </a:t>
            </a:r>
            <a:r>
              <a:rPr lang="cs-CZ" smtClean="0"/>
              <a:t>-e  </a:t>
            </a:r>
            <a:r>
              <a:rPr lang="cs-CZ" smtClean="0">
                <a:latin typeface="Times New Roman"/>
                <a:cs typeface="Times New Roman"/>
              </a:rPr>
              <a:t>→ -e + ed</a:t>
            </a:r>
            <a:br>
              <a:rPr lang="cs-CZ" smtClean="0">
                <a:latin typeface="Times New Roman"/>
                <a:cs typeface="Times New Roman"/>
              </a:rPr>
            </a:br>
            <a:r>
              <a:rPr lang="cs-CZ" smtClean="0">
                <a:latin typeface="Times New Roman"/>
                <a:cs typeface="Times New Roman"/>
              </a:rPr>
              <a:t>I danc</a:t>
            </a:r>
            <a:r>
              <a:rPr lang="cs-CZ" smtClean="0">
                <a:solidFill>
                  <a:srgbClr val="FF33CC"/>
                </a:solidFill>
                <a:latin typeface="Times New Roman"/>
                <a:cs typeface="Times New Roman"/>
              </a:rPr>
              <a:t>ed</a:t>
            </a:r>
          </a:p>
          <a:p>
            <a:r>
              <a:rPr lang="cs-CZ" smtClean="0">
                <a:solidFill>
                  <a:srgbClr val="FF33CC"/>
                </a:solidFill>
                <a:latin typeface="Times New Roman"/>
                <a:cs typeface="Times New Roman"/>
              </a:rPr>
              <a:t>!!  </a:t>
            </a:r>
            <a:r>
              <a:rPr lang="cs-CZ" smtClean="0">
                <a:latin typeface="Times New Roman"/>
                <a:cs typeface="Times New Roman"/>
              </a:rPr>
              <a:t>-y after consonant </a:t>
            </a:r>
            <a:br>
              <a:rPr lang="cs-CZ" smtClean="0">
                <a:latin typeface="Times New Roman"/>
                <a:cs typeface="Times New Roman"/>
              </a:rPr>
            </a:br>
            <a:r>
              <a:rPr lang="cs-CZ" smtClean="0">
                <a:cs typeface="Times New Roman"/>
              </a:rPr>
              <a:t>→ -ied</a:t>
            </a:r>
            <a:br>
              <a:rPr lang="cs-CZ" smtClean="0">
                <a:cs typeface="Times New Roman"/>
              </a:rPr>
            </a:br>
            <a:r>
              <a:rPr lang="cs-CZ" smtClean="0">
                <a:cs typeface="Times New Roman"/>
              </a:rPr>
              <a:t>you cr</a:t>
            </a:r>
            <a:r>
              <a:rPr lang="cs-CZ" smtClean="0">
                <a:solidFill>
                  <a:srgbClr val="FF33CC"/>
                </a:solidFill>
                <a:cs typeface="Times New Roman"/>
              </a:rPr>
              <a:t>ied</a:t>
            </a:r>
          </a:p>
          <a:p>
            <a:r>
              <a:rPr lang="cs-CZ" smtClean="0">
                <a:solidFill>
                  <a:srgbClr val="FF33CC"/>
                </a:solidFill>
                <a:cs typeface="Times New Roman"/>
              </a:rPr>
              <a:t>!!  </a:t>
            </a:r>
            <a:r>
              <a:rPr lang="cs-CZ" smtClean="0">
                <a:cs typeface="Times New Roman"/>
              </a:rPr>
              <a:t>double consonant</a:t>
            </a:r>
            <a:br>
              <a:rPr lang="cs-CZ" smtClean="0">
                <a:cs typeface="Times New Roman"/>
              </a:rPr>
            </a:br>
            <a:r>
              <a:rPr lang="cs-CZ" smtClean="0">
                <a:cs typeface="Times New Roman"/>
              </a:rPr>
              <a:t>(short verbs)</a:t>
            </a:r>
            <a:r>
              <a:rPr lang="cs-CZ">
                <a:solidFill>
                  <a:srgbClr val="FF33CC"/>
                </a:solidFill>
              </a:rPr>
              <a:t/>
            </a:r>
            <a:br>
              <a:rPr lang="cs-CZ">
                <a:solidFill>
                  <a:srgbClr val="FF33CC"/>
                </a:solidFill>
              </a:rPr>
            </a:br>
            <a:r>
              <a:rPr lang="cs-CZ" smtClean="0"/>
              <a:t>he stop</a:t>
            </a:r>
            <a:r>
              <a:rPr lang="cs-CZ" smtClean="0">
                <a:solidFill>
                  <a:srgbClr val="FF33CC"/>
                </a:solidFill>
              </a:rPr>
              <a:t>ped</a:t>
            </a:r>
            <a:endParaRPr lang="cs-CZ" smtClean="0">
              <a:solidFill>
                <a:srgbClr val="FF33CC"/>
              </a:solidFill>
              <a:cs typeface="Times New Roman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6621102" y="2395038"/>
            <a:ext cx="288032" cy="360040"/>
          </a:xfrm>
          <a:prstGeom prst="line">
            <a:avLst/>
          </a:prstGeom>
          <a:ln>
            <a:solidFill>
              <a:srgbClr val="FF33CC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72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We use it: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About finished actions that happened in past</a:t>
            </a:r>
          </a:p>
          <a:p>
            <a:r>
              <a:rPr lang="cs-CZ" smtClean="0"/>
              <a:t>e.g.: </a:t>
            </a:r>
            <a:r>
              <a:rPr lang="cs-CZ" smtClean="0">
                <a:solidFill>
                  <a:schemeClr val="accent1"/>
                </a:solidFill>
              </a:rPr>
              <a:t>I walked to school in the morning.</a:t>
            </a:r>
            <a:br>
              <a:rPr lang="cs-CZ" smtClean="0">
                <a:solidFill>
                  <a:schemeClr val="accent1"/>
                </a:solidFill>
              </a:rPr>
            </a:br>
            <a:r>
              <a:rPr lang="cs-CZ" smtClean="0">
                <a:solidFill>
                  <a:schemeClr val="accent1"/>
                </a:solidFill>
              </a:rPr>
              <a:t>	You cooked dinner yesterday.</a:t>
            </a:r>
            <a:br>
              <a:rPr lang="cs-CZ" smtClean="0">
                <a:solidFill>
                  <a:schemeClr val="accent1"/>
                </a:solidFill>
              </a:rPr>
            </a:br>
            <a:r>
              <a:rPr lang="cs-CZ" smtClean="0">
                <a:solidFill>
                  <a:schemeClr val="accent1"/>
                </a:solidFill>
              </a:rPr>
              <a:t>	He watched soap operas last night.</a:t>
            </a:r>
          </a:p>
          <a:p>
            <a:pPr marL="0" indent="0">
              <a:buNone/>
            </a:pPr>
            <a:endParaRPr lang="cs-CZ" smtClean="0"/>
          </a:p>
        </p:txBody>
      </p:sp>
    </p:spTree>
    <p:extLst>
      <p:ext uri="{BB962C8B-B14F-4D97-AF65-F5344CB8AC3E}">
        <p14:creationId xmlns:p14="http://schemas.microsoft.com/office/powerpoint/2010/main" val="161436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past simple forms: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cs-CZ" smtClean="0"/>
              <a:t>realise – </a:t>
            </a:r>
          </a:p>
          <a:p>
            <a:r>
              <a:rPr lang="cs-CZ" smtClean="0"/>
              <a:t>call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shout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hug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chase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need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carry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play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like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slip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try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use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drop – 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hurry – 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47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past simple forms: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cs-CZ" smtClean="0"/>
              <a:t>realise – </a:t>
            </a:r>
            <a:r>
              <a:rPr lang="cs-CZ" smtClean="0">
                <a:solidFill>
                  <a:schemeClr val="accent1"/>
                </a:solidFill>
              </a:rPr>
              <a:t>realised</a:t>
            </a:r>
            <a:endParaRPr lang="cs-CZ" smtClean="0"/>
          </a:p>
          <a:p>
            <a:r>
              <a:rPr lang="cs-CZ" smtClean="0"/>
              <a:t>call – </a:t>
            </a:r>
            <a:r>
              <a:rPr lang="cs-CZ" smtClean="0">
                <a:solidFill>
                  <a:schemeClr val="accent1"/>
                </a:solidFill>
              </a:rPr>
              <a:t>called</a:t>
            </a:r>
          </a:p>
          <a:p>
            <a:r>
              <a:rPr lang="cs-CZ" smtClean="0"/>
              <a:t>shout – </a:t>
            </a:r>
            <a:r>
              <a:rPr lang="cs-CZ" smtClean="0">
                <a:solidFill>
                  <a:schemeClr val="accent1"/>
                </a:solidFill>
              </a:rPr>
              <a:t>shouted</a:t>
            </a:r>
          </a:p>
          <a:p>
            <a:r>
              <a:rPr lang="cs-CZ" smtClean="0"/>
              <a:t>hug – </a:t>
            </a:r>
            <a:r>
              <a:rPr lang="cs-CZ" smtClean="0">
                <a:solidFill>
                  <a:schemeClr val="accent1"/>
                </a:solidFill>
              </a:rPr>
              <a:t>hugged</a:t>
            </a:r>
          </a:p>
          <a:p>
            <a:r>
              <a:rPr lang="cs-CZ" smtClean="0"/>
              <a:t>chase – </a:t>
            </a:r>
            <a:r>
              <a:rPr lang="cs-CZ" smtClean="0">
                <a:solidFill>
                  <a:schemeClr val="accent1"/>
                </a:solidFill>
              </a:rPr>
              <a:t>chased</a:t>
            </a:r>
          </a:p>
          <a:p>
            <a:r>
              <a:rPr lang="cs-CZ" smtClean="0"/>
              <a:t>need – </a:t>
            </a:r>
            <a:r>
              <a:rPr lang="cs-CZ" smtClean="0">
                <a:solidFill>
                  <a:schemeClr val="accent1"/>
                </a:solidFill>
              </a:rPr>
              <a:t>needed</a:t>
            </a:r>
          </a:p>
          <a:p>
            <a:r>
              <a:rPr lang="cs-CZ" smtClean="0"/>
              <a:t>carry – </a:t>
            </a:r>
            <a:r>
              <a:rPr lang="cs-CZ" smtClean="0">
                <a:solidFill>
                  <a:schemeClr val="accent1"/>
                </a:solidFill>
              </a:rPr>
              <a:t>carried</a:t>
            </a:r>
          </a:p>
          <a:p>
            <a:r>
              <a:rPr lang="cs-CZ" smtClean="0"/>
              <a:t>play – </a:t>
            </a:r>
            <a:r>
              <a:rPr lang="cs-CZ" smtClean="0">
                <a:solidFill>
                  <a:schemeClr val="accent1"/>
                </a:solidFill>
              </a:rPr>
              <a:t>played</a:t>
            </a:r>
          </a:p>
          <a:p>
            <a:r>
              <a:rPr lang="cs-CZ" smtClean="0"/>
              <a:t>like – </a:t>
            </a:r>
            <a:r>
              <a:rPr lang="cs-CZ" smtClean="0">
                <a:solidFill>
                  <a:schemeClr val="accent1"/>
                </a:solidFill>
              </a:rPr>
              <a:t>liked</a:t>
            </a:r>
          </a:p>
          <a:p>
            <a:r>
              <a:rPr lang="cs-CZ" smtClean="0"/>
              <a:t>slip – </a:t>
            </a:r>
            <a:r>
              <a:rPr lang="cs-CZ" smtClean="0">
                <a:solidFill>
                  <a:schemeClr val="accent1"/>
                </a:solidFill>
              </a:rPr>
              <a:t>slipped</a:t>
            </a:r>
          </a:p>
          <a:p>
            <a:r>
              <a:rPr lang="cs-CZ" smtClean="0"/>
              <a:t>try – </a:t>
            </a:r>
            <a:r>
              <a:rPr lang="cs-CZ" smtClean="0">
                <a:solidFill>
                  <a:schemeClr val="accent1"/>
                </a:solidFill>
              </a:rPr>
              <a:t>tried</a:t>
            </a:r>
          </a:p>
          <a:p>
            <a:r>
              <a:rPr lang="cs-CZ" smtClean="0"/>
              <a:t>use – </a:t>
            </a:r>
            <a:r>
              <a:rPr lang="cs-CZ" smtClean="0">
                <a:solidFill>
                  <a:schemeClr val="accent1"/>
                </a:solidFill>
              </a:rPr>
              <a:t>used</a:t>
            </a:r>
          </a:p>
          <a:p>
            <a:r>
              <a:rPr lang="cs-CZ" smtClean="0"/>
              <a:t>drop – </a:t>
            </a:r>
            <a:r>
              <a:rPr lang="cs-CZ" smtClean="0">
                <a:solidFill>
                  <a:schemeClr val="accent1"/>
                </a:solidFill>
              </a:rPr>
              <a:t>dropped</a:t>
            </a:r>
          </a:p>
          <a:p>
            <a:r>
              <a:rPr lang="cs-CZ" smtClean="0"/>
              <a:t>hurry – </a:t>
            </a:r>
            <a:r>
              <a:rPr lang="cs-CZ" smtClean="0">
                <a:solidFill>
                  <a:schemeClr val="accent1"/>
                </a:solidFill>
              </a:rPr>
              <a:t>hurried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71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570186"/>
          </a:xfrm>
        </p:spPr>
        <p:txBody>
          <a:bodyPr>
            <a:normAutofit/>
          </a:bodyPr>
          <a:lstStyle/>
          <a:p>
            <a:r>
              <a:rPr lang="cs-CZ" sz="4000" smtClean="0"/>
              <a:t>Put the verbs from the previous page in the right collumns:</a:t>
            </a:r>
            <a:endParaRPr lang="cs-CZ" sz="400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609057"/>
              </p:ext>
            </p:extLst>
          </p:nvPr>
        </p:nvGraphicFramePr>
        <p:xfrm>
          <a:off x="467544" y="1700808"/>
          <a:ext cx="8424936" cy="4412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-ed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-d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-ied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double consonant</a:t>
                      </a:r>
                      <a:endParaRPr lang="cs-CZ" sz="3200"/>
                    </a:p>
                  </a:txBody>
                  <a:tcPr anchor="ctr"/>
                </a:tc>
              </a:tr>
              <a:tr h="334618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16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8828"/>
            <a:ext cx="8229600" cy="1570186"/>
          </a:xfrm>
        </p:spPr>
        <p:txBody>
          <a:bodyPr>
            <a:normAutofit/>
          </a:bodyPr>
          <a:lstStyle/>
          <a:p>
            <a:r>
              <a:rPr lang="cs-CZ" sz="4000" smtClean="0"/>
              <a:t>Put the verbs from the previous page in the right collumns:</a:t>
            </a:r>
            <a:endParaRPr lang="cs-CZ" sz="400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134992"/>
              </p:ext>
            </p:extLst>
          </p:nvPr>
        </p:nvGraphicFramePr>
        <p:xfrm>
          <a:off x="467544" y="1700808"/>
          <a:ext cx="8424936" cy="4412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-ed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-d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-ied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double consonant</a:t>
                      </a:r>
                      <a:endParaRPr lang="cs-CZ" sz="3200"/>
                    </a:p>
                  </a:txBody>
                  <a:tcPr anchor="ctr"/>
                </a:tc>
              </a:tr>
              <a:tr h="3346180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called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shouted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needed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played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realised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chased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liked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used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carried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tried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hurried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hugged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slipped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dropped</a:t>
                      </a:r>
                      <a:endParaRPr lang="cs-CZ" sz="320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84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Put the past forms into the crossword:</a:t>
            </a:r>
            <a:endParaRPr lang="cs-CZ" sz="400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628799"/>
              </p:ext>
            </p:extLst>
          </p:nvPr>
        </p:nvGraphicFramePr>
        <p:xfrm>
          <a:off x="2771800" y="1412776"/>
          <a:ext cx="6095996" cy="5191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rowSpan="4"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gridSpan="5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gridSpan="16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6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6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6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6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534294"/>
              </p:ext>
            </p:extLst>
          </p:nvPr>
        </p:nvGraphicFramePr>
        <p:xfrm>
          <a:off x="395536" y="1556792"/>
          <a:ext cx="1512168" cy="4267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12168"/>
              </a:tblGrid>
              <a:tr h="1944216">
                <a:tc>
                  <a:txBody>
                    <a:bodyPr/>
                    <a:lstStyle/>
                    <a:p>
                      <a:r>
                        <a:rPr lang="cs-CZ" sz="3200" smtClean="0"/>
                        <a:t>plan</a:t>
                      </a:r>
                    </a:p>
                    <a:p>
                      <a:r>
                        <a:rPr lang="cs-CZ" sz="3200" smtClean="0"/>
                        <a:t>stay</a:t>
                      </a:r>
                    </a:p>
                    <a:p>
                      <a:r>
                        <a:rPr lang="cs-CZ" sz="3200" smtClean="0"/>
                        <a:t>rain</a:t>
                      </a:r>
                    </a:p>
                    <a:p>
                      <a:r>
                        <a:rPr lang="cs-CZ" sz="3200" smtClean="0"/>
                        <a:t>live</a:t>
                      </a:r>
                    </a:p>
                    <a:p>
                      <a:r>
                        <a:rPr lang="cs-CZ" sz="3200" smtClean="0"/>
                        <a:t>turn</a:t>
                      </a:r>
                    </a:p>
                    <a:p>
                      <a:r>
                        <a:rPr lang="cs-CZ" sz="3200" smtClean="0"/>
                        <a:t>marry</a:t>
                      </a:r>
                    </a:p>
                    <a:p>
                      <a:r>
                        <a:rPr lang="cs-CZ" sz="3200" smtClean="0"/>
                        <a:t>invite</a:t>
                      </a:r>
                    </a:p>
                    <a:p>
                      <a:r>
                        <a:rPr lang="cs-CZ" sz="3200" smtClean="0"/>
                        <a:t>shout</a:t>
                      </a:r>
                    </a:p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0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Put the past forms into the crossword:</a:t>
            </a:r>
            <a:endParaRPr lang="cs-CZ" sz="400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517013"/>
              </p:ext>
            </p:extLst>
          </p:nvPr>
        </p:nvGraphicFramePr>
        <p:xfrm>
          <a:off x="2771800" y="1412776"/>
          <a:ext cx="6095996" cy="5191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rowSpan="4"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P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L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N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N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V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R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V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M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R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R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T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U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R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N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gridSpan="5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N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T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Y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H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O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gridSpan="16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U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6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T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6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6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6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852220"/>
              </p:ext>
            </p:extLst>
          </p:nvPr>
        </p:nvGraphicFramePr>
        <p:xfrm>
          <a:off x="395536" y="1556792"/>
          <a:ext cx="1512168" cy="4267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12168"/>
              </a:tblGrid>
              <a:tr h="1944216">
                <a:tc>
                  <a:txBody>
                    <a:bodyPr/>
                    <a:lstStyle/>
                    <a:p>
                      <a:r>
                        <a:rPr lang="cs-CZ" sz="3200" smtClean="0"/>
                        <a:t>plan</a:t>
                      </a:r>
                    </a:p>
                    <a:p>
                      <a:r>
                        <a:rPr lang="cs-CZ" sz="3200" smtClean="0"/>
                        <a:t>stay</a:t>
                      </a:r>
                    </a:p>
                    <a:p>
                      <a:r>
                        <a:rPr lang="cs-CZ" sz="3200" smtClean="0"/>
                        <a:t>rain</a:t>
                      </a:r>
                    </a:p>
                    <a:p>
                      <a:r>
                        <a:rPr lang="cs-CZ" sz="3200" smtClean="0"/>
                        <a:t>live</a:t>
                      </a:r>
                    </a:p>
                    <a:p>
                      <a:r>
                        <a:rPr lang="cs-CZ" sz="3200" smtClean="0"/>
                        <a:t>turn</a:t>
                      </a:r>
                    </a:p>
                    <a:p>
                      <a:r>
                        <a:rPr lang="cs-CZ" sz="3200" smtClean="0"/>
                        <a:t>marry</a:t>
                      </a:r>
                    </a:p>
                    <a:p>
                      <a:r>
                        <a:rPr lang="cs-CZ" sz="3200" smtClean="0"/>
                        <a:t>invite</a:t>
                      </a:r>
                    </a:p>
                    <a:p>
                      <a:r>
                        <a:rPr lang="cs-CZ" sz="3200" smtClean="0"/>
                        <a:t>shout</a:t>
                      </a:r>
                    </a:p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72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125</TotalTime>
  <Words>386</Words>
  <Application>Microsoft Office PowerPoint</Application>
  <PresentationFormat>Předvádění na obrazovce (4:3)</PresentationFormat>
  <Paragraphs>147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Welcome</vt:lpstr>
      <vt:lpstr>Prezentace aplikace PowerPoint</vt:lpstr>
      <vt:lpstr>Past Simple Affirmative – Regular  base form+ed</vt:lpstr>
      <vt:lpstr>We use it:</vt:lpstr>
      <vt:lpstr>Make past simple forms:</vt:lpstr>
      <vt:lpstr>Make past simple forms:</vt:lpstr>
      <vt:lpstr>Put the verbs from the previous page in the right collumns:</vt:lpstr>
      <vt:lpstr>Put the verbs from the previous page in the right collumns:</vt:lpstr>
      <vt:lpstr>Put the past forms into the crossword:</vt:lpstr>
      <vt:lpstr>Put the past forms into the crossword: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 affirmative - regular</dc:title>
  <dc:creator>ZŠ</dc:creator>
  <cp:lastModifiedBy>ZŠ</cp:lastModifiedBy>
  <cp:revision>11</cp:revision>
  <dcterms:created xsi:type="dcterms:W3CDTF">2011-10-29T16:33:44Z</dcterms:created>
  <dcterms:modified xsi:type="dcterms:W3CDTF">2012-06-23T18:34:49Z</dcterms:modified>
</cp:coreProperties>
</file>