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AF610-ECCC-4357-8EE9-89A68FFCC4B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BD03-919A-4001-9FB6-A6969F2BE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AF610-ECCC-4357-8EE9-89A68FFCC4B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BD03-919A-4001-9FB6-A6969F2BE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AF610-ECCC-4357-8EE9-89A68FFCC4B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BD03-919A-4001-9FB6-A6969F2BE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AF610-ECCC-4357-8EE9-89A68FFCC4B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BD03-919A-4001-9FB6-A6969F2BE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AF610-ECCC-4357-8EE9-89A68FFCC4B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BD03-919A-4001-9FB6-A6969F2BE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AF610-ECCC-4357-8EE9-89A68FFCC4B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BD03-919A-4001-9FB6-A6969F2BE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AF610-ECCC-4357-8EE9-89A68FFCC4B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BD03-919A-4001-9FB6-A6969F2BE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AF610-ECCC-4357-8EE9-89A68FFCC4B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BD03-919A-4001-9FB6-A6969F2BE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AF610-ECCC-4357-8EE9-89A68FFCC4B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BD03-919A-4001-9FB6-A6969F2BE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AF610-ECCC-4357-8EE9-89A68FFCC4B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BD03-919A-4001-9FB6-A6969F2BE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AF610-ECCC-4357-8EE9-89A68FFCC4B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2BD03-919A-4001-9FB6-A6969F2BE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FAF610-ECCC-4357-8EE9-89A68FFCC4B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AA82BD03-919A-4001-9FB6-A6969F2BE788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9.png"/><Relationship Id="rId7" Type="http://schemas.openxmlformats.org/officeDocument/2006/relationships/image" Target="../media/image8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3.png"/><Relationship Id="rId5" Type="http://schemas.openxmlformats.org/officeDocument/2006/relationships/image" Target="../media/image11.png"/><Relationship Id="rId10" Type="http://schemas.openxmlformats.org/officeDocument/2006/relationships/image" Target="../media/image7.png"/><Relationship Id="rId4" Type="http://schemas.openxmlformats.org/officeDocument/2006/relationships/image" Target="../media/image12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A7_37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Zařazuje do slovní zásoby neznámé </a:t>
            </a:r>
            <a:r>
              <a:rPr lang="cs-CZ" sz="1800" smtClean="0">
                <a:solidFill>
                  <a:prstClr val="black"/>
                </a:solidFill>
              </a:rPr>
              <a:t>výrazy</a:t>
            </a: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Quantity Expressions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7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549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1143000"/>
          </a:xfrm>
        </p:spPr>
        <p:txBody>
          <a:bodyPr>
            <a:normAutofit/>
          </a:bodyPr>
          <a:lstStyle/>
          <a:p>
            <a:r>
              <a:rPr lang="cs-CZ" sz="4000" smtClean="0"/>
              <a:t>Match the expressions and the pictures: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107504" y="1412776"/>
            <a:ext cx="8784976" cy="5112568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a loaf of bread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a packet of biscuits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a box of matches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a bottle of wine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a jar of honey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a bag of flour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a bar of chocolate</a:t>
            </a:r>
            <a:endParaRPr lang="cs-CZ"/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a can of soup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a slice of bread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a piece of cheese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a cup of coffee</a:t>
            </a:r>
            <a:endParaRPr lang="cs-CZ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938" y="5622591"/>
            <a:ext cx="1374698" cy="502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8875" y="1643211"/>
            <a:ext cx="828873" cy="577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529" y="2959099"/>
            <a:ext cx="981026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276" y="4525751"/>
            <a:ext cx="936104" cy="517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1424" y="2702296"/>
            <a:ext cx="695325" cy="90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529" y="4043709"/>
            <a:ext cx="601517" cy="890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054" y="4226866"/>
            <a:ext cx="576064" cy="816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233" y="1609732"/>
            <a:ext cx="1327449" cy="678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3682" y="5530452"/>
            <a:ext cx="1339710" cy="594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092" y="3254477"/>
            <a:ext cx="685969" cy="789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276" y="1602353"/>
            <a:ext cx="440295" cy="103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4073074" y="1458545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mtClean="0"/>
              <a:t>a)</a:t>
            </a:r>
            <a:endParaRPr lang="cs-CZ"/>
          </a:p>
        </p:txBody>
      </p:sp>
      <p:sp>
        <p:nvSpPr>
          <p:cNvPr id="7" name="TextovéPole 6"/>
          <p:cNvSpPr txBox="1"/>
          <p:nvPr/>
        </p:nvSpPr>
        <p:spPr>
          <a:xfrm>
            <a:off x="5089999" y="142506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mtClean="0"/>
              <a:t>b)</a:t>
            </a:r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7496827" y="149157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mtClean="0"/>
              <a:t>c)</a:t>
            </a:r>
            <a:endParaRPr lang="cs-CZ"/>
          </a:p>
        </p:txBody>
      </p:sp>
      <p:sp>
        <p:nvSpPr>
          <p:cNvPr id="9" name="TextovéPole 8"/>
          <p:cNvSpPr txBox="1"/>
          <p:nvPr/>
        </p:nvSpPr>
        <p:spPr>
          <a:xfrm>
            <a:off x="3914043" y="3069811"/>
            <a:ext cx="432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mtClean="0"/>
              <a:t>d)</a:t>
            </a:r>
            <a:endParaRPr lang="cs-CZ"/>
          </a:p>
        </p:txBody>
      </p:sp>
      <p:sp>
        <p:nvSpPr>
          <p:cNvPr id="10" name="TextovéPole 9"/>
          <p:cNvSpPr txBox="1"/>
          <p:nvPr/>
        </p:nvSpPr>
        <p:spPr>
          <a:xfrm>
            <a:off x="5641774" y="2896302"/>
            <a:ext cx="469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mtClean="0"/>
              <a:t>e)</a:t>
            </a:r>
            <a:endParaRPr lang="cs-CZ"/>
          </a:p>
        </p:txBody>
      </p:sp>
      <p:sp>
        <p:nvSpPr>
          <p:cNvPr id="11" name="TextovéPole 10"/>
          <p:cNvSpPr txBox="1"/>
          <p:nvPr/>
        </p:nvSpPr>
        <p:spPr>
          <a:xfrm>
            <a:off x="7712851" y="2638341"/>
            <a:ext cx="378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mtClean="0"/>
              <a:t>f)</a:t>
            </a:r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4080837" y="4341085"/>
            <a:ext cx="378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mtClean="0"/>
              <a:t>g)</a:t>
            </a:r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5641774" y="4043710"/>
            <a:ext cx="407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mtClean="0"/>
              <a:t>h)</a:t>
            </a:r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7865273" y="4119775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mtClean="0"/>
              <a:t>i)</a:t>
            </a:r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4210238" y="5458581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mtClean="0"/>
              <a:t>j)</a:t>
            </a:r>
            <a:endParaRPr lang="cs-CZ"/>
          </a:p>
        </p:txBody>
      </p:sp>
      <p:sp>
        <p:nvSpPr>
          <p:cNvPr id="16" name="TextovéPole 15"/>
          <p:cNvSpPr txBox="1"/>
          <p:nvPr/>
        </p:nvSpPr>
        <p:spPr>
          <a:xfrm>
            <a:off x="6416656" y="5437925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mtClean="0"/>
              <a:t>k)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774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cs-CZ"/>
              <a:t>Match</a:t>
            </a:r>
            <a:r>
              <a:rPr lang="cs-CZ" sz="4000"/>
              <a:t> the expressions and the pictures: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2281" y="1284855"/>
            <a:ext cx="6120680" cy="5040560"/>
          </a:xfrm>
        </p:spPr>
        <p:txBody>
          <a:bodyPr numCol="2">
            <a:noAutofit/>
          </a:bodyPr>
          <a:lstStyle/>
          <a:p>
            <a:pPr marL="0" indent="0">
              <a:buNone/>
            </a:pPr>
            <a:r>
              <a:rPr lang="cs-CZ" sz="2600" smtClean="0">
                <a:solidFill>
                  <a:schemeClr val="accent1"/>
                </a:solidFill>
              </a:rPr>
              <a:t>1 C</a:t>
            </a:r>
          </a:p>
          <a:p>
            <a:pPr marL="0" indent="0">
              <a:buNone/>
            </a:pPr>
            <a:r>
              <a:rPr lang="cs-CZ" sz="2600" smtClean="0">
                <a:solidFill>
                  <a:schemeClr val="accent1"/>
                </a:solidFill>
              </a:rPr>
              <a:t>2 K</a:t>
            </a:r>
          </a:p>
          <a:p>
            <a:pPr marL="0" indent="0">
              <a:buNone/>
            </a:pPr>
            <a:r>
              <a:rPr lang="cs-CZ" sz="2600" smtClean="0">
                <a:solidFill>
                  <a:schemeClr val="accent1"/>
                </a:solidFill>
              </a:rPr>
              <a:t>3 B</a:t>
            </a:r>
          </a:p>
          <a:p>
            <a:pPr marL="0" indent="0">
              <a:buNone/>
            </a:pPr>
            <a:r>
              <a:rPr lang="cs-CZ" sz="2600" smtClean="0">
                <a:solidFill>
                  <a:schemeClr val="accent1"/>
                </a:solidFill>
              </a:rPr>
              <a:t>4 A</a:t>
            </a:r>
          </a:p>
          <a:p>
            <a:pPr marL="0" indent="0">
              <a:buNone/>
            </a:pPr>
            <a:r>
              <a:rPr lang="cs-CZ" sz="2600" smtClean="0">
                <a:solidFill>
                  <a:schemeClr val="accent1"/>
                </a:solidFill>
              </a:rPr>
              <a:t>5 F</a:t>
            </a:r>
          </a:p>
          <a:p>
            <a:pPr marL="0" indent="0">
              <a:buNone/>
            </a:pPr>
            <a:r>
              <a:rPr lang="cs-CZ" sz="2600" smtClean="0">
                <a:solidFill>
                  <a:schemeClr val="accent1"/>
                </a:solidFill>
              </a:rPr>
              <a:t>6 H</a:t>
            </a:r>
          </a:p>
          <a:p>
            <a:pPr marL="0" indent="0">
              <a:buNone/>
            </a:pPr>
            <a:r>
              <a:rPr lang="cs-CZ" sz="2600" smtClean="0">
                <a:solidFill>
                  <a:schemeClr val="accent1"/>
                </a:solidFill>
              </a:rPr>
              <a:t>7 J</a:t>
            </a:r>
          </a:p>
          <a:p>
            <a:pPr marL="0" indent="0">
              <a:buNone/>
            </a:pPr>
            <a:r>
              <a:rPr lang="cs-CZ" sz="2600" smtClean="0">
                <a:solidFill>
                  <a:schemeClr val="accent1"/>
                </a:solidFill>
              </a:rPr>
              <a:t>8 I</a:t>
            </a:r>
          </a:p>
          <a:p>
            <a:pPr marL="0" indent="0">
              <a:buNone/>
            </a:pPr>
            <a:r>
              <a:rPr lang="cs-CZ" sz="2600" smtClean="0">
                <a:solidFill>
                  <a:schemeClr val="accent1"/>
                </a:solidFill>
              </a:rPr>
              <a:t>9 G</a:t>
            </a:r>
          </a:p>
          <a:p>
            <a:pPr marL="0" indent="0">
              <a:buNone/>
            </a:pPr>
            <a:r>
              <a:rPr lang="cs-CZ" sz="2600" smtClean="0">
                <a:solidFill>
                  <a:schemeClr val="accent1"/>
                </a:solidFill>
              </a:rPr>
              <a:t>10 D</a:t>
            </a:r>
          </a:p>
          <a:p>
            <a:pPr marL="0" indent="0">
              <a:buNone/>
            </a:pPr>
            <a:r>
              <a:rPr lang="cs-CZ" sz="2600" smtClean="0">
                <a:solidFill>
                  <a:schemeClr val="accent1"/>
                </a:solidFill>
              </a:rPr>
              <a:t>11 E</a:t>
            </a:r>
          </a:p>
          <a:p>
            <a:pPr marL="0" indent="0">
              <a:buNone/>
            </a:pPr>
            <a:endParaRPr lang="cs-CZ" sz="2600" smtClean="0"/>
          </a:p>
          <a:p>
            <a:pPr marL="0" indent="0">
              <a:buNone/>
            </a:pPr>
            <a:r>
              <a:rPr lang="cs-CZ" sz="2600" smtClean="0"/>
              <a:t>a </a:t>
            </a:r>
            <a:r>
              <a:rPr lang="cs-CZ" sz="2600"/>
              <a:t>loaf of bread</a:t>
            </a:r>
          </a:p>
          <a:p>
            <a:pPr marL="0" indent="0">
              <a:buNone/>
            </a:pPr>
            <a:r>
              <a:rPr lang="cs-CZ" sz="2600"/>
              <a:t>a packet of biscuits</a:t>
            </a:r>
          </a:p>
          <a:p>
            <a:pPr marL="0" indent="0">
              <a:buNone/>
            </a:pPr>
            <a:r>
              <a:rPr lang="cs-CZ" sz="2600"/>
              <a:t>a box of matches</a:t>
            </a:r>
          </a:p>
          <a:p>
            <a:pPr marL="0" indent="0">
              <a:buNone/>
            </a:pPr>
            <a:r>
              <a:rPr lang="cs-CZ" sz="2600"/>
              <a:t>a bottle of wine</a:t>
            </a:r>
          </a:p>
          <a:p>
            <a:pPr marL="0" indent="0">
              <a:buNone/>
            </a:pPr>
            <a:r>
              <a:rPr lang="cs-CZ" sz="2600"/>
              <a:t>a jar of honey</a:t>
            </a:r>
          </a:p>
          <a:p>
            <a:pPr marL="0" indent="0">
              <a:buNone/>
            </a:pPr>
            <a:r>
              <a:rPr lang="cs-CZ" sz="2600"/>
              <a:t>a bag of flour</a:t>
            </a:r>
          </a:p>
          <a:p>
            <a:pPr marL="0" indent="0">
              <a:buNone/>
            </a:pPr>
            <a:r>
              <a:rPr lang="cs-CZ" sz="2600"/>
              <a:t>a bar of chocolate</a:t>
            </a:r>
          </a:p>
          <a:p>
            <a:pPr marL="0" indent="0">
              <a:buNone/>
            </a:pPr>
            <a:r>
              <a:rPr lang="cs-CZ" sz="2600"/>
              <a:t>a can of soup</a:t>
            </a:r>
          </a:p>
          <a:p>
            <a:pPr marL="0" indent="0">
              <a:buNone/>
            </a:pPr>
            <a:r>
              <a:rPr lang="cs-CZ" sz="2600"/>
              <a:t>a slice of bread</a:t>
            </a:r>
          </a:p>
          <a:p>
            <a:pPr marL="0" indent="0">
              <a:buNone/>
            </a:pPr>
            <a:r>
              <a:rPr lang="cs-CZ" sz="2600"/>
              <a:t>a piece of cheese</a:t>
            </a:r>
          </a:p>
          <a:p>
            <a:pPr marL="0" indent="0">
              <a:buNone/>
            </a:pPr>
            <a:r>
              <a:rPr lang="cs-CZ" sz="2600"/>
              <a:t>a cup of coffee</a:t>
            </a:r>
          </a:p>
          <a:p>
            <a:pPr marL="0" indent="0">
              <a:buNone/>
            </a:pPr>
            <a:endParaRPr lang="cs-CZ" sz="260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318000"/>
            <a:ext cx="828873" cy="577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694" y="3330291"/>
            <a:ext cx="601517" cy="890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0150" y="1682892"/>
            <a:ext cx="1339710" cy="594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724" y="2177298"/>
            <a:ext cx="1327449" cy="678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884" y="2277814"/>
            <a:ext cx="440295" cy="103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19106"/>
            <a:ext cx="695325" cy="90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753" y="4221088"/>
            <a:ext cx="1374698" cy="502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147" y="4327145"/>
            <a:ext cx="576064" cy="816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343" y="5143763"/>
            <a:ext cx="936104" cy="517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194" y="5266879"/>
            <a:ext cx="685969" cy="789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147" y="5949280"/>
            <a:ext cx="981026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720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/>
              <a:t>C</a:t>
            </a:r>
            <a:r>
              <a:rPr lang="cs-CZ" sz="4000" smtClean="0"/>
              <a:t>omplete the quantity expression: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1270739"/>
            <a:ext cx="8229600" cy="5398621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……… sugar</a:t>
            </a:r>
            <a:br>
              <a:rPr lang="cs-CZ" smtClean="0"/>
            </a:br>
            <a:endParaRPr lang="cs-CZ" smtClean="0"/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……… water</a:t>
            </a:r>
            <a:br>
              <a:rPr lang="cs-CZ" smtClean="0"/>
            </a:br>
            <a:endParaRPr lang="cs-CZ" smtClean="0"/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……… Coke</a:t>
            </a:r>
            <a:br>
              <a:rPr lang="cs-CZ" smtClean="0"/>
            </a:br>
            <a:endParaRPr lang="cs-CZ" smtClean="0"/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……… salami</a:t>
            </a:r>
            <a:br>
              <a:rPr lang="cs-CZ" smtClean="0"/>
            </a:br>
            <a:endParaRPr lang="cs-CZ" smtClean="0"/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……… tea</a:t>
            </a:r>
            <a:br>
              <a:rPr lang="cs-CZ" smtClean="0"/>
            </a:br>
            <a:endParaRPr lang="cs-CZ" smtClean="0"/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……… pickles</a:t>
            </a:r>
            <a:endParaRPr lang="cs-CZ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010" y="1196752"/>
            <a:ext cx="712557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288" y="4797152"/>
            <a:ext cx="847193" cy="551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747" y="2979959"/>
            <a:ext cx="604553" cy="874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567" y="5661248"/>
            <a:ext cx="621540" cy="833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2228" y="3871322"/>
            <a:ext cx="1080120" cy="553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560" y="1844824"/>
            <a:ext cx="513466" cy="120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04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/>
              <a:t>C</a:t>
            </a:r>
            <a:r>
              <a:rPr lang="cs-CZ" sz="4000" smtClean="0"/>
              <a:t>omplete the quantity expression: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1270739"/>
            <a:ext cx="8229600" cy="5398621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a bag of</a:t>
            </a:r>
            <a:r>
              <a:rPr lang="cs-CZ" smtClean="0"/>
              <a:t> sugar</a:t>
            </a:r>
            <a:br>
              <a:rPr lang="cs-CZ" smtClean="0"/>
            </a:br>
            <a:endParaRPr lang="cs-CZ" smtClean="0"/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a bottle of</a:t>
            </a:r>
            <a:r>
              <a:rPr lang="cs-CZ" smtClean="0"/>
              <a:t> water</a:t>
            </a:r>
            <a:br>
              <a:rPr lang="cs-CZ" smtClean="0"/>
            </a:br>
            <a:endParaRPr lang="cs-CZ" smtClean="0"/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a can of </a:t>
            </a:r>
            <a:r>
              <a:rPr lang="cs-CZ" smtClean="0"/>
              <a:t>Coke</a:t>
            </a:r>
            <a:br>
              <a:rPr lang="cs-CZ" smtClean="0"/>
            </a:br>
            <a:endParaRPr lang="cs-CZ" smtClean="0"/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slices of</a:t>
            </a:r>
            <a:r>
              <a:rPr lang="cs-CZ" smtClean="0"/>
              <a:t> salami</a:t>
            </a:r>
            <a:br>
              <a:rPr lang="cs-CZ" smtClean="0"/>
            </a:br>
            <a:endParaRPr lang="cs-CZ" smtClean="0"/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a cup of </a:t>
            </a:r>
            <a:r>
              <a:rPr lang="cs-CZ" smtClean="0"/>
              <a:t>tea</a:t>
            </a:r>
            <a:br>
              <a:rPr lang="cs-CZ" smtClean="0"/>
            </a:br>
            <a:endParaRPr lang="cs-CZ" smtClean="0"/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a jar of </a:t>
            </a:r>
            <a:r>
              <a:rPr lang="cs-CZ" smtClean="0"/>
              <a:t>pickles</a:t>
            </a:r>
            <a:endParaRPr lang="cs-CZ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010" y="1196752"/>
            <a:ext cx="712557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288" y="4797152"/>
            <a:ext cx="847193" cy="551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747" y="2979959"/>
            <a:ext cx="604553" cy="874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567" y="5661248"/>
            <a:ext cx="621540" cy="833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2228" y="3871322"/>
            <a:ext cx="1080120" cy="553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560" y="1844824"/>
            <a:ext cx="513466" cy="120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3481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 the recipe: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1340768"/>
            <a:ext cx="4834880" cy="52565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1800" b="1"/>
              <a:t>Apple Butter Pumpkin Pie</a:t>
            </a:r>
          </a:p>
          <a:p>
            <a:pPr marL="0" indent="0">
              <a:buNone/>
            </a:pPr>
            <a:r>
              <a:rPr lang="cs-CZ" sz="1800" b="1"/>
              <a:t>Ingredients</a:t>
            </a:r>
          </a:p>
          <a:p>
            <a:pPr lvl="0"/>
            <a:r>
              <a:rPr lang="cs-CZ" sz="1800" smtClean="0"/>
              <a:t>……… apple </a:t>
            </a:r>
            <a:r>
              <a:rPr lang="cs-CZ" sz="1800"/>
              <a:t>butter</a:t>
            </a:r>
          </a:p>
          <a:p>
            <a:pPr lvl="0"/>
            <a:r>
              <a:rPr lang="cs-CZ" sz="1800"/>
              <a:t>……… </a:t>
            </a:r>
            <a:r>
              <a:rPr lang="cs-CZ" sz="1800" smtClean="0"/>
              <a:t>pumpkin</a:t>
            </a:r>
            <a:endParaRPr lang="cs-CZ" sz="1800"/>
          </a:p>
          <a:p>
            <a:pPr lvl="0"/>
            <a:r>
              <a:rPr lang="cs-CZ" sz="1800"/>
              <a:t>……… </a:t>
            </a:r>
            <a:r>
              <a:rPr lang="cs-CZ" sz="1800" smtClean="0"/>
              <a:t>brown </a:t>
            </a:r>
            <a:r>
              <a:rPr lang="cs-CZ" sz="1800"/>
              <a:t>sugar</a:t>
            </a:r>
          </a:p>
          <a:p>
            <a:pPr lvl="0"/>
            <a:r>
              <a:rPr lang="cs-CZ" sz="1800"/>
              <a:t>……… </a:t>
            </a:r>
            <a:r>
              <a:rPr lang="cs-CZ" sz="1800" smtClean="0"/>
              <a:t>salt</a:t>
            </a:r>
            <a:endParaRPr lang="cs-CZ" sz="1800"/>
          </a:p>
          <a:p>
            <a:r>
              <a:rPr lang="cs-CZ" sz="1800"/>
              <a:t>……… </a:t>
            </a:r>
            <a:r>
              <a:rPr lang="cs-CZ" sz="1800" smtClean="0"/>
              <a:t>cinnamon, nutmeg, ginger</a:t>
            </a:r>
          </a:p>
          <a:p>
            <a:r>
              <a:rPr lang="cs-CZ" sz="1800"/>
              <a:t>……… </a:t>
            </a:r>
            <a:r>
              <a:rPr lang="cs-CZ" sz="1800" smtClean="0"/>
              <a:t>eggs</a:t>
            </a:r>
          </a:p>
          <a:p>
            <a:r>
              <a:rPr lang="cs-CZ" sz="1800"/>
              <a:t>……… </a:t>
            </a:r>
            <a:r>
              <a:rPr lang="cs-CZ" sz="1800" smtClean="0"/>
              <a:t>milk</a:t>
            </a:r>
            <a:endParaRPr lang="cs-CZ" sz="1800"/>
          </a:p>
          <a:p>
            <a:pPr lvl="0"/>
            <a:r>
              <a:rPr lang="cs-CZ" sz="1800"/>
              <a:t>1 </a:t>
            </a:r>
            <a:r>
              <a:rPr lang="cs-CZ" sz="1800" smtClean="0"/>
              <a:t>pie shell</a:t>
            </a:r>
            <a:endParaRPr lang="cs-CZ" sz="1800" b="1" smtClean="0"/>
          </a:p>
          <a:p>
            <a:pPr marL="0" indent="0">
              <a:buNone/>
            </a:pPr>
            <a:r>
              <a:rPr lang="cs-CZ" sz="1800" b="1" smtClean="0"/>
              <a:t>Directions</a:t>
            </a:r>
            <a:endParaRPr lang="cs-CZ" sz="1800" b="1"/>
          </a:p>
          <a:p>
            <a:r>
              <a:rPr lang="cs-CZ" sz="1800"/>
              <a:t>Preheat oven to </a:t>
            </a:r>
            <a:r>
              <a:rPr lang="cs-CZ" sz="1800" smtClean="0"/>
              <a:t>180°C. </a:t>
            </a:r>
            <a:endParaRPr lang="cs-CZ" sz="1800"/>
          </a:p>
          <a:p>
            <a:r>
              <a:rPr lang="cs-CZ" sz="1800"/>
              <a:t>Combine apple butter, pumpkin, sugar, salt and spices in a bowl. Stir in eggs. </a:t>
            </a:r>
            <a:r>
              <a:rPr lang="cs-CZ" sz="1800" smtClean="0"/>
              <a:t>Add </a:t>
            </a:r>
            <a:r>
              <a:rPr lang="cs-CZ" sz="1800"/>
              <a:t>milk and mix well. Pour into pie shell. Bake for about 40 </a:t>
            </a:r>
            <a:r>
              <a:rPr lang="cs-CZ" sz="1800" smtClean="0"/>
              <a:t>minutes. </a:t>
            </a:r>
            <a:endParaRPr lang="cs-CZ" sz="1800"/>
          </a:p>
          <a:p>
            <a:endParaRPr lang="cs-CZ" sz="180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6906624"/>
              </p:ext>
            </p:extLst>
          </p:nvPr>
        </p:nvGraphicFramePr>
        <p:xfrm>
          <a:off x="6516216" y="1556792"/>
          <a:ext cx="2399928" cy="3017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99928"/>
              </a:tblGrid>
              <a:tr h="29523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400" smtClean="0"/>
                        <a:t>200 g of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400" smtClean="0"/>
                        <a:t>1 cup of</a:t>
                      </a:r>
                    </a:p>
                    <a:p>
                      <a:r>
                        <a:rPr lang="cs-CZ" sz="2400" smtClean="0"/>
                        <a:t>3/4 teaspoon of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400" smtClean="0"/>
                        <a:t>0.5 l of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400" smtClean="0"/>
                        <a:t>3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400" smtClean="0"/>
                        <a:t>a bit of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400" smtClean="0"/>
                        <a:t>1/2 cup of</a:t>
                      </a:r>
                    </a:p>
                    <a:p>
                      <a:r>
                        <a:rPr lang="cs-CZ" sz="2400" smtClean="0"/>
                        <a:t> </a:t>
                      </a:r>
                      <a:endParaRPr lang="cs-CZ" sz="2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481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 the recipe: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1340768"/>
            <a:ext cx="4834880" cy="52565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1800" b="1"/>
              <a:t>Apple Butter Pumpkin Pie</a:t>
            </a:r>
          </a:p>
          <a:p>
            <a:pPr marL="0" indent="0">
              <a:buNone/>
            </a:pPr>
            <a:r>
              <a:rPr lang="cs-CZ" sz="1800" b="1"/>
              <a:t>Ingredients</a:t>
            </a:r>
          </a:p>
          <a:p>
            <a:r>
              <a:rPr lang="cs-CZ" sz="1800">
                <a:solidFill>
                  <a:schemeClr val="accent1"/>
                </a:solidFill>
              </a:rPr>
              <a:t>1 cup </a:t>
            </a:r>
            <a:r>
              <a:rPr lang="cs-CZ" sz="1800" smtClean="0">
                <a:solidFill>
                  <a:schemeClr val="accent1"/>
                </a:solidFill>
              </a:rPr>
              <a:t>of </a:t>
            </a:r>
            <a:r>
              <a:rPr lang="cs-CZ" sz="1800" smtClean="0"/>
              <a:t>apple </a:t>
            </a:r>
            <a:r>
              <a:rPr lang="cs-CZ" sz="1800"/>
              <a:t>butter</a:t>
            </a:r>
          </a:p>
          <a:p>
            <a:r>
              <a:rPr lang="cs-CZ" sz="1800">
                <a:solidFill>
                  <a:schemeClr val="accent1"/>
                </a:solidFill>
              </a:rPr>
              <a:t>200 g </a:t>
            </a:r>
            <a:r>
              <a:rPr lang="cs-CZ" sz="1800" smtClean="0">
                <a:solidFill>
                  <a:schemeClr val="accent1"/>
                </a:solidFill>
              </a:rPr>
              <a:t>of </a:t>
            </a:r>
            <a:r>
              <a:rPr lang="cs-CZ" sz="1800" smtClean="0"/>
              <a:t>pumpkin</a:t>
            </a:r>
            <a:endParaRPr lang="cs-CZ" sz="1800"/>
          </a:p>
          <a:p>
            <a:r>
              <a:rPr lang="cs-CZ" sz="1800">
                <a:solidFill>
                  <a:schemeClr val="accent1"/>
                </a:solidFill>
              </a:rPr>
              <a:t>1/2 cup </a:t>
            </a:r>
            <a:r>
              <a:rPr lang="cs-CZ" sz="1800" smtClean="0">
                <a:solidFill>
                  <a:schemeClr val="accent1"/>
                </a:solidFill>
              </a:rPr>
              <a:t>of </a:t>
            </a:r>
            <a:r>
              <a:rPr lang="cs-CZ" sz="1800" smtClean="0"/>
              <a:t>brown </a:t>
            </a:r>
            <a:r>
              <a:rPr lang="cs-CZ" sz="1800"/>
              <a:t>sugar</a:t>
            </a:r>
          </a:p>
          <a:p>
            <a:r>
              <a:rPr lang="cs-CZ" sz="1800">
                <a:solidFill>
                  <a:schemeClr val="accent1"/>
                </a:solidFill>
              </a:rPr>
              <a:t>a bit </a:t>
            </a:r>
            <a:r>
              <a:rPr lang="cs-CZ" sz="1800" smtClean="0">
                <a:solidFill>
                  <a:schemeClr val="accent1"/>
                </a:solidFill>
              </a:rPr>
              <a:t>of </a:t>
            </a:r>
            <a:r>
              <a:rPr lang="cs-CZ" sz="1800" smtClean="0"/>
              <a:t>salt</a:t>
            </a:r>
            <a:endParaRPr lang="cs-CZ" sz="1800"/>
          </a:p>
          <a:p>
            <a:r>
              <a:rPr lang="cs-CZ" sz="1800">
                <a:solidFill>
                  <a:schemeClr val="accent1"/>
                </a:solidFill>
              </a:rPr>
              <a:t>3/4 teaspoon </a:t>
            </a:r>
            <a:r>
              <a:rPr lang="cs-CZ" sz="1800" smtClean="0">
                <a:solidFill>
                  <a:schemeClr val="accent1"/>
                </a:solidFill>
              </a:rPr>
              <a:t>of </a:t>
            </a:r>
            <a:r>
              <a:rPr lang="cs-CZ" sz="1800" smtClean="0"/>
              <a:t>cinnamon, nutmeg, ginger</a:t>
            </a:r>
          </a:p>
          <a:p>
            <a:r>
              <a:rPr lang="cs-CZ" sz="1800" smtClean="0">
                <a:solidFill>
                  <a:schemeClr val="accent1"/>
                </a:solidFill>
              </a:rPr>
              <a:t>3</a:t>
            </a:r>
            <a:r>
              <a:rPr lang="cs-CZ" sz="1800" smtClean="0"/>
              <a:t> eggs</a:t>
            </a:r>
          </a:p>
          <a:p>
            <a:r>
              <a:rPr lang="cs-CZ" sz="1800" smtClean="0">
                <a:solidFill>
                  <a:schemeClr val="accent1"/>
                </a:solidFill>
              </a:rPr>
              <a:t>0.5 l of </a:t>
            </a:r>
            <a:r>
              <a:rPr lang="cs-CZ" sz="1800" smtClean="0"/>
              <a:t>milk</a:t>
            </a:r>
            <a:endParaRPr lang="cs-CZ" sz="1800"/>
          </a:p>
          <a:p>
            <a:pPr lvl="0"/>
            <a:r>
              <a:rPr lang="cs-CZ" sz="1800"/>
              <a:t>1 </a:t>
            </a:r>
            <a:r>
              <a:rPr lang="cs-CZ" sz="1800" smtClean="0"/>
              <a:t>pie shell</a:t>
            </a:r>
            <a:endParaRPr lang="cs-CZ" sz="1800" b="1" smtClean="0"/>
          </a:p>
          <a:p>
            <a:pPr marL="0" indent="0">
              <a:buNone/>
            </a:pPr>
            <a:r>
              <a:rPr lang="cs-CZ" sz="1800" b="1" smtClean="0"/>
              <a:t>Directions</a:t>
            </a:r>
            <a:endParaRPr lang="cs-CZ" sz="1800" b="1"/>
          </a:p>
          <a:p>
            <a:r>
              <a:rPr lang="cs-CZ" sz="1800"/>
              <a:t>Preheat oven to </a:t>
            </a:r>
            <a:r>
              <a:rPr lang="cs-CZ" sz="1800" smtClean="0"/>
              <a:t>180°C. </a:t>
            </a:r>
            <a:endParaRPr lang="cs-CZ" sz="1800"/>
          </a:p>
          <a:p>
            <a:r>
              <a:rPr lang="cs-CZ" sz="1800"/>
              <a:t>Combine apple butter, pumpkin, sugar, salt and spices in a bowl. Stir in eggs. </a:t>
            </a:r>
            <a:r>
              <a:rPr lang="cs-CZ" sz="1800" smtClean="0"/>
              <a:t>Add </a:t>
            </a:r>
            <a:r>
              <a:rPr lang="cs-CZ" sz="1800"/>
              <a:t>milk and mix well. Pour into pie shell. Bake for about 40 </a:t>
            </a:r>
            <a:r>
              <a:rPr lang="cs-CZ" sz="1800" smtClean="0"/>
              <a:t>minutes. </a:t>
            </a:r>
            <a:endParaRPr lang="cs-CZ" sz="1800"/>
          </a:p>
          <a:p>
            <a:endParaRPr lang="cs-CZ" sz="1800"/>
          </a:p>
        </p:txBody>
      </p:sp>
    </p:spTree>
    <p:extLst>
      <p:ext uri="{BB962C8B-B14F-4D97-AF65-F5344CB8AC3E}">
        <p14:creationId xmlns:p14="http://schemas.microsoft.com/office/powerpoint/2010/main" val="404884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/>
              <a:t>přiřadí obrázek a výraz množství (list </a:t>
            </a:r>
            <a:r>
              <a:rPr lang="cs-CZ" sz="2800" smtClean="0"/>
              <a:t>2)</a:t>
            </a:r>
          </a:p>
          <a:p>
            <a:r>
              <a:rPr lang="cs-CZ" sz="2800" smtClean="0"/>
              <a:t>řešení, procvičí výslovnost (3)</a:t>
            </a:r>
          </a:p>
          <a:p>
            <a:r>
              <a:rPr lang="cs-CZ" sz="2800" smtClean="0"/>
              <a:t>doplní výraz </a:t>
            </a:r>
            <a:r>
              <a:rPr lang="cs-CZ" sz="2800"/>
              <a:t>množství </a:t>
            </a:r>
            <a:r>
              <a:rPr lang="cs-CZ" sz="2800" smtClean="0"/>
              <a:t>dle obrázku (4)</a:t>
            </a:r>
          </a:p>
          <a:p>
            <a:r>
              <a:rPr lang="cs-CZ" sz="2800" smtClean="0"/>
              <a:t>umístí výrazy z rámečku na správné místo v receptu (6), následně vypracuje miniprojekt – oblíbený rodinný recept</a:t>
            </a:r>
          </a:p>
          <a:p>
            <a:r>
              <a:rPr lang="cs-CZ" sz="2800"/>
              <a:t>zpětná vazba, </a:t>
            </a:r>
            <a:r>
              <a:rPr lang="cs-CZ" sz="2800" smtClean="0"/>
              <a:t>čte </a:t>
            </a:r>
            <a:r>
              <a:rPr lang="cs-CZ" sz="2800"/>
              <a:t>a </a:t>
            </a:r>
            <a:r>
              <a:rPr lang="cs-CZ" sz="2800" smtClean="0"/>
              <a:t>překládá, pracuje se slovníkem </a:t>
            </a:r>
            <a:r>
              <a:rPr lang="cs-CZ" sz="2800"/>
              <a:t>(</a:t>
            </a:r>
            <a:r>
              <a:rPr lang="cs-CZ" sz="2800" smtClean="0"/>
              <a:t>5, 7)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359719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autor, archiv autora</a:t>
            </a:r>
          </a:p>
          <a:p>
            <a:r>
              <a:rPr lang="cs-CZ" smtClean="0"/>
              <a:t>www.google.cz/obrázky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386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85</TotalTime>
  <Words>430</Words>
  <Application>Microsoft Office PowerPoint</Application>
  <PresentationFormat>Předvádění na obrazovce (4:3)</PresentationFormat>
  <Paragraphs>111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Welcome</vt:lpstr>
      <vt:lpstr>Prezentace aplikace PowerPoint</vt:lpstr>
      <vt:lpstr>Match the expressions and the pictures:</vt:lpstr>
      <vt:lpstr>Match the expressions and the pictures:</vt:lpstr>
      <vt:lpstr>Complete the quantity expression:</vt:lpstr>
      <vt:lpstr>Complete the quantity expression:</vt:lpstr>
      <vt:lpstr>Complete the recipe:</vt:lpstr>
      <vt:lpstr>Complete the recipe: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ZŠ</cp:lastModifiedBy>
  <cp:revision>11</cp:revision>
  <dcterms:created xsi:type="dcterms:W3CDTF">2011-11-12T19:36:37Z</dcterms:created>
  <dcterms:modified xsi:type="dcterms:W3CDTF">2012-06-24T14:13:36Z</dcterms:modified>
</cp:coreProperties>
</file>