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56" r:id="rId3"/>
    <p:sldId id="257" r:id="rId4"/>
    <p:sldId id="258" r:id="rId5"/>
    <p:sldId id="262" r:id="rId6"/>
    <p:sldId id="259" r:id="rId7"/>
    <p:sldId id="260" r:id="rId8"/>
    <p:sldId id="264" r:id="rId9"/>
    <p:sldId id="261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FD502-19B9-4E06-9282-7C434A46C41F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D9BC0-29C8-4119-AA0C-2BACCEBC9ED7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FD502-19B9-4E06-9282-7C434A46C41F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D9BC0-29C8-4119-AA0C-2BACCEBC9ED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FD502-19B9-4E06-9282-7C434A46C41F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D9BC0-29C8-4119-AA0C-2BACCEBC9ED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FD502-19B9-4E06-9282-7C434A46C41F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D9BC0-29C8-4119-AA0C-2BACCEBC9ED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FD502-19B9-4E06-9282-7C434A46C41F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D9BC0-29C8-4119-AA0C-2BACCEBC9ED7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FD502-19B9-4E06-9282-7C434A46C41F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D9BC0-29C8-4119-AA0C-2BACCEBC9ED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FD502-19B9-4E06-9282-7C434A46C41F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D9BC0-29C8-4119-AA0C-2BACCEBC9ED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FD502-19B9-4E06-9282-7C434A46C41F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D9BC0-29C8-4119-AA0C-2BACCEBC9ED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FD502-19B9-4E06-9282-7C434A46C41F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D9BC0-29C8-4119-AA0C-2BACCEBC9ED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FD502-19B9-4E06-9282-7C434A46C41F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D9BC0-29C8-4119-AA0C-2BACCEBC9ED7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FD502-19B9-4E06-9282-7C434A46C41F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D9BC0-29C8-4119-AA0C-2BACCEBC9ED7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BFD502-19B9-4E06-9282-7C434A46C41F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4D8D9BC0-29C8-4119-AA0C-2BACCEBC9ED7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KOL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A8_53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Gramaticky správně </a:t>
            </a:r>
            <a:r>
              <a:rPr lang="cs-CZ" sz="1800" smtClean="0">
                <a:solidFill>
                  <a:prstClr val="black"/>
                </a:solidFill>
              </a:rPr>
              <a:t>tvoří a obměňuje </a:t>
            </a:r>
            <a:r>
              <a:rPr lang="cs-CZ" sz="1800">
                <a:solidFill>
                  <a:prstClr val="black"/>
                </a:solidFill>
              </a:rPr>
              <a:t>věty </a:t>
            </a:r>
            <a:endParaRPr lang="cs-CZ" sz="1800" smtClean="0">
              <a:solidFill>
                <a:prstClr val="black"/>
              </a:solidFill>
            </a:endParaRP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sz="2400"/>
              <a:t>Present Perfect Affirmative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8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smtClean="0">
                <a:solidFill>
                  <a:prstClr val="black"/>
                </a:solidFill>
              </a:rPr>
              <a:t>Autor: Mgr. </a:t>
            </a:r>
            <a:r>
              <a:rPr lang="cs-CZ" sz="1200" smtClean="0">
                <a:solidFill>
                  <a:prstClr val="black"/>
                </a:solidFill>
              </a:rPr>
              <a:t>Hana  Kollertová; listopad 2011</a:t>
            </a:r>
            <a:endParaRPr lang="en-US" sz="1200" smtClean="0">
              <a:solidFill>
                <a:prstClr val="black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7446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Present Perfect Affirmative</a:t>
            </a:r>
            <a:endParaRPr lang="cs-CZ" sz="4000"/>
          </a:p>
        </p:txBody>
      </p:sp>
      <p:graphicFrame>
        <p:nvGraphicFramePr>
          <p:cNvPr id="6" name="Zástupný symbol pro obsah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0042144"/>
              </p:ext>
            </p:extLst>
          </p:nvPr>
        </p:nvGraphicFramePr>
        <p:xfrm>
          <a:off x="539552" y="1556792"/>
          <a:ext cx="8229600" cy="26642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229600"/>
              </a:tblGrid>
              <a:tr h="2664296">
                <a:tc>
                  <a:txBody>
                    <a:bodyPr/>
                    <a:lstStyle/>
                    <a:p>
                      <a:pPr algn="ctr"/>
                      <a:r>
                        <a:rPr kumimoji="0" lang="cs-CZ" altLang="en-US" sz="3200" b="1" kern="120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I / you / we / they have + past participle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altLang="en-US" sz="3200" b="1" kern="120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he / she / it has + past participle</a:t>
                      </a:r>
                    </a:p>
                    <a:p>
                      <a:pPr algn="ctr"/>
                      <a:endParaRPr kumimoji="0" lang="cs-CZ" altLang="en-US" sz="3200" b="1" kern="1200" smtClean="0">
                        <a:ln w="11430"/>
                        <a:gradFill flip="none" rotWithShape="1">
                          <a:gsLst>
                            <a:gs pos="0">
                              <a:schemeClr val="accent2"/>
                            </a:gs>
                            <a:gs pos="45000">
                              <a:schemeClr val="accent2">
                                <a:tint val="60000"/>
                              </a:schemeClr>
                            </a:gs>
                            <a:gs pos="90000">
                              <a:schemeClr val="accent2">
                                <a:tint val="40000"/>
                              </a:schemeClr>
                            </a:gs>
                            <a:gs pos="100000">
                              <a:schemeClr val="accent2">
                                <a:tint val="2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  <a:effectLst>
                          <a:outerShdw blurRad="44450" dist="41910" dir="3600000" algn="tl">
                            <a:srgbClr val="000000">
                              <a:alpha val="50000"/>
                            </a:srgbClr>
                          </a:outerShdw>
                        </a:effectLst>
                        <a:latin typeface="+mj-lt"/>
                        <a:ea typeface="+mj-ea"/>
                        <a:cs typeface="+mj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3200" u="sng" baseline="0" smtClean="0"/>
                        <a:t>past participle</a:t>
                      </a:r>
                      <a:r>
                        <a:rPr lang="cs-CZ" sz="3200" baseline="0" smtClean="0"/>
                        <a:t>: regular verbs: </a:t>
                      </a:r>
                      <a:r>
                        <a:rPr kumimoji="0" lang="cs-CZ" sz="3200" b="1" kern="120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base form + -ed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3200" baseline="0" smtClean="0"/>
                        <a:t>                         irregular verbs: special forms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Tabulk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9501442"/>
              </p:ext>
            </p:extLst>
          </p:nvPr>
        </p:nvGraphicFramePr>
        <p:xfrm>
          <a:off x="323528" y="4509120"/>
          <a:ext cx="8568952" cy="20882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68952"/>
              </a:tblGrid>
              <a:tr h="2088232">
                <a:tc>
                  <a:txBody>
                    <a:bodyPr/>
                    <a:lstStyle/>
                    <a:p>
                      <a:pPr algn="l"/>
                      <a:r>
                        <a:rPr lang="cs-CZ" sz="3000" smtClean="0"/>
                        <a:t>e</a:t>
                      </a:r>
                      <a:r>
                        <a:rPr lang="cs-CZ" sz="3000" smtClean="0"/>
                        <a:t>. g.  </a:t>
                      </a:r>
                      <a:r>
                        <a:rPr lang="cs-CZ" sz="3000" smtClean="0"/>
                        <a:t>Peter</a:t>
                      </a:r>
                      <a:r>
                        <a:rPr lang="cs-CZ" sz="3000" baseline="0" smtClean="0"/>
                        <a:t> has gone to bed. (now he is in the bed)</a:t>
                      </a:r>
                    </a:p>
                    <a:p>
                      <a:pPr algn="l"/>
                      <a:r>
                        <a:rPr lang="cs-CZ" sz="3000" baseline="0" smtClean="0"/>
                        <a:t>       </a:t>
                      </a:r>
                      <a:r>
                        <a:rPr lang="cs-CZ" sz="3000" baseline="0" smtClean="0"/>
                        <a:t>  I´ve </a:t>
                      </a:r>
                      <a:r>
                        <a:rPr lang="cs-CZ" sz="3000" baseline="0" smtClean="0"/>
                        <a:t>bought a book. (now I have it)</a:t>
                      </a:r>
                    </a:p>
                    <a:p>
                      <a:pPr algn="l"/>
                      <a:r>
                        <a:rPr lang="cs-CZ" sz="3000" baseline="0" smtClean="0"/>
                        <a:t>       </a:t>
                      </a:r>
                      <a:r>
                        <a:rPr lang="cs-CZ" sz="3000" baseline="0" smtClean="0"/>
                        <a:t>  They </a:t>
                      </a:r>
                      <a:r>
                        <a:rPr lang="cs-CZ" sz="3000" baseline="0" smtClean="0"/>
                        <a:t>have lost the key. (now they can´t find it)</a:t>
                      </a:r>
                    </a:p>
                    <a:p>
                      <a:pPr algn="l"/>
                      <a:r>
                        <a:rPr lang="cs-CZ" sz="3000" baseline="0" smtClean="0"/>
                        <a:t>       </a:t>
                      </a:r>
                      <a:r>
                        <a:rPr lang="cs-CZ" sz="3000" baseline="0" smtClean="0"/>
                        <a:t>  She </a:t>
                      </a:r>
                      <a:r>
                        <a:rPr lang="cs-CZ" sz="3000" baseline="0" smtClean="0"/>
                        <a:t>has cut the finger. (now it is hurt)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7232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We use it: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to talk about an action that happened in past and has a result in present</a:t>
            </a:r>
          </a:p>
          <a:p>
            <a:r>
              <a:rPr lang="cs-CZ"/>
              <a:t>to talk about </a:t>
            </a:r>
            <a:r>
              <a:rPr lang="cs-CZ" smtClean="0"/>
              <a:t>a recent action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9187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Create the sentences: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771800" y="1383189"/>
            <a:ext cx="6213376" cy="5112568"/>
          </a:xfrm>
        </p:spPr>
        <p:txBody>
          <a:bodyPr>
            <a:normAutofit/>
          </a:bodyPr>
          <a:lstStyle/>
          <a:p>
            <a:r>
              <a:rPr lang="cs-CZ" smtClean="0"/>
              <a:t>(clean </a:t>
            </a:r>
            <a:r>
              <a:rPr lang="cs-CZ" smtClean="0">
                <a:cs typeface="Times New Roman"/>
              </a:rPr>
              <a:t>/ </a:t>
            </a:r>
            <a:r>
              <a:rPr lang="cs-CZ" smtClean="0"/>
              <a:t>her</a:t>
            </a:r>
            <a:r>
              <a:rPr lang="cs-CZ" smtClean="0">
                <a:latin typeface="Times New Roman"/>
                <a:cs typeface="Times New Roman"/>
              </a:rPr>
              <a:t> </a:t>
            </a:r>
            <a:r>
              <a:rPr lang="cs-CZ" smtClean="0"/>
              <a:t>shoes)</a:t>
            </a:r>
            <a:br>
              <a:rPr lang="cs-CZ" smtClean="0"/>
            </a:br>
            <a:endParaRPr lang="cs-CZ" smtClean="0"/>
          </a:p>
          <a:p>
            <a:r>
              <a:rPr lang="cs-CZ" smtClean="0"/>
              <a:t>(you / have a bath)</a:t>
            </a:r>
            <a:br>
              <a:rPr lang="cs-CZ" smtClean="0"/>
            </a:br>
            <a:endParaRPr lang="cs-CZ" smtClean="0"/>
          </a:p>
          <a:p>
            <a:r>
              <a:rPr lang="cs-CZ" smtClean="0"/>
              <a:t>(fall down)</a:t>
            </a:r>
            <a:br>
              <a:rPr lang="cs-CZ" smtClean="0"/>
            </a:br>
            <a:endParaRPr lang="cs-CZ" smtClean="0"/>
          </a:p>
          <a:p>
            <a:r>
              <a:rPr lang="cs-CZ" smtClean="0"/>
              <a:t>(break / my cup)</a:t>
            </a:r>
            <a:br>
              <a:rPr lang="cs-CZ" smtClean="0"/>
            </a:br>
            <a:endParaRPr lang="cs-CZ" smtClean="0"/>
          </a:p>
          <a:p>
            <a:r>
              <a:rPr lang="cs-CZ" smtClean="0"/>
              <a:t>(lose / their key)</a:t>
            </a:r>
          </a:p>
          <a:p>
            <a:endParaRPr lang="cs-CZ"/>
          </a:p>
        </p:txBody>
      </p:sp>
      <p:pic>
        <p:nvPicPr>
          <p:cNvPr id="1026" name="Picture 2" descr="!໼&quot;Ĕ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24093"/>
            <a:ext cx="942975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䍌!Ĕ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420" y="1515866"/>
            <a:ext cx="783332" cy="665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#໼&quot;Ę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420" y="2354211"/>
            <a:ext cx="9906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鼬˛Đ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93" y="2354211"/>
            <a:ext cx="1018815" cy="723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#蚤 Ĉ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046" y="4653136"/>
            <a:ext cx="685800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 descr="˜闤#Ę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420" y="4609133"/>
            <a:ext cx="923925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 descr="#醴 Ġ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76" y="3339151"/>
            <a:ext cx="953281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˜蓼#Ĝ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8906" y="3372675"/>
            <a:ext cx="908113" cy="927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 descr="#Ĉ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006" y="5517232"/>
            <a:ext cx="876274" cy="956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 descr="ꝼ˖Ĕ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76" y="5605110"/>
            <a:ext cx="827212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bdélník 3"/>
          <p:cNvSpPr/>
          <p:nvPr/>
        </p:nvSpPr>
        <p:spPr>
          <a:xfrm>
            <a:off x="1056857" y="1540709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3200">
                <a:cs typeface="Times New Roman"/>
              </a:rPr>
              <a:t>→</a:t>
            </a:r>
            <a:endParaRPr lang="cs-CZ" sz="3200"/>
          </a:p>
        </p:txBody>
      </p:sp>
      <p:sp>
        <p:nvSpPr>
          <p:cNvPr id="15" name="Obdélník 14"/>
          <p:cNvSpPr/>
          <p:nvPr/>
        </p:nvSpPr>
        <p:spPr>
          <a:xfrm>
            <a:off x="967349" y="2399227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3200">
                <a:cs typeface="Times New Roman"/>
              </a:rPr>
              <a:t>→</a:t>
            </a:r>
            <a:endParaRPr lang="cs-CZ" sz="3200"/>
          </a:p>
        </p:txBody>
      </p:sp>
      <p:sp>
        <p:nvSpPr>
          <p:cNvPr id="16" name="Obdélník 15"/>
          <p:cNvSpPr/>
          <p:nvPr/>
        </p:nvSpPr>
        <p:spPr>
          <a:xfrm>
            <a:off x="1034971" y="351481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3200">
                <a:cs typeface="Times New Roman"/>
              </a:rPr>
              <a:t>→</a:t>
            </a:r>
            <a:endParaRPr lang="cs-CZ" sz="3200"/>
          </a:p>
        </p:txBody>
      </p:sp>
      <p:sp>
        <p:nvSpPr>
          <p:cNvPr id="17" name="Obdélník 16"/>
          <p:cNvSpPr/>
          <p:nvPr/>
        </p:nvSpPr>
        <p:spPr>
          <a:xfrm>
            <a:off x="911739" y="4707270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3200">
                <a:cs typeface="Times New Roman"/>
              </a:rPr>
              <a:t>→</a:t>
            </a:r>
            <a:endParaRPr lang="cs-CZ" sz="3200"/>
          </a:p>
        </p:txBody>
      </p:sp>
      <p:sp>
        <p:nvSpPr>
          <p:cNvPr id="18" name="Obdélník 17"/>
          <p:cNvSpPr/>
          <p:nvPr/>
        </p:nvSpPr>
        <p:spPr>
          <a:xfrm>
            <a:off x="961385" y="573658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3200">
                <a:cs typeface="Times New Roman"/>
              </a:rPr>
              <a:t>→</a:t>
            </a:r>
            <a:endParaRPr lang="cs-CZ" sz="3200"/>
          </a:p>
        </p:txBody>
      </p:sp>
    </p:spTree>
    <p:extLst>
      <p:ext uri="{BB962C8B-B14F-4D97-AF65-F5344CB8AC3E}">
        <p14:creationId xmlns:p14="http://schemas.microsoft.com/office/powerpoint/2010/main" val="1394434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Create the sentences: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771800" y="1383189"/>
            <a:ext cx="6213376" cy="5112568"/>
          </a:xfrm>
        </p:spPr>
        <p:txBody>
          <a:bodyPr>
            <a:normAutofit/>
          </a:bodyPr>
          <a:lstStyle/>
          <a:p>
            <a:r>
              <a:rPr lang="cs-CZ" smtClean="0">
                <a:solidFill>
                  <a:schemeClr val="accent1"/>
                </a:solidFill>
              </a:rPr>
              <a:t>She has cleaned her shoes.</a:t>
            </a:r>
            <a:br>
              <a:rPr lang="cs-CZ" smtClean="0">
                <a:solidFill>
                  <a:schemeClr val="accent1"/>
                </a:solidFill>
              </a:rPr>
            </a:br>
            <a:endParaRPr lang="cs-CZ" smtClean="0">
              <a:solidFill>
                <a:schemeClr val="accent1"/>
              </a:solidFill>
            </a:endParaRPr>
          </a:p>
          <a:p>
            <a:r>
              <a:rPr lang="cs-CZ" smtClean="0">
                <a:solidFill>
                  <a:schemeClr val="accent1"/>
                </a:solidFill>
              </a:rPr>
              <a:t>You have had a bath.</a:t>
            </a:r>
            <a:br>
              <a:rPr lang="cs-CZ" smtClean="0">
                <a:solidFill>
                  <a:schemeClr val="accent1"/>
                </a:solidFill>
              </a:rPr>
            </a:br>
            <a:endParaRPr lang="cs-CZ" smtClean="0">
              <a:solidFill>
                <a:schemeClr val="accent1"/>
              </a:solidFill>
            </a:endParaRPr>
          </a:p>
          <a:p>
            <a:r>
              <a:rPr lang="cs-CZ" smtClean="0">
                <a:solidFill>
                  <a:schemeClr val="accent1"/>
                </a:solidFill>
              </a:rPr>
              <a:t>The apples have fallen down.</a:t>
            </a:r>
            <a:br>
              <a:rPr lang="cs-CZ" smtClean="0">
                <a:solidFill>
                  <a:schemeClr val="accent1"/>
                </a:solidFill>
              </a:rPr>
            </a:br>
            <a:endParaRPr lang="cs-CZ" smtClean="0">
              <a:solidFill>
                <a:schemeClr val="accent1"/>
              </a:solidFill>
            </a:endParaRPr>
          </a:p>
          <a:p>
            <a:r>
              <a:rPr lang="cs-CZ" smtClean="0">
                <a:solidFill>
                  <a:schemeClr val="accent1"/>
                </a:solidFill>
              </a:rPr>
              <a:t>I have broken my cup.</a:t>
            </a:r>
            <a:br>
              <a:rPr lang="cs-CZ" smtClean="0">
                <a:solidFill>
                  <a:schemeClr val="accent1"/>
                </a:solidFill>
              </a:rPr>
            </a:br>
            <a:endParaRPr lang="cs-CZ" smtClean="0">
              <a:solidFill>
                <a:schemeClr val="accent1"/>
              </a:solidFill>
            </a:endParaRPr>
          </a:p>
          <a:p>
            <a:r>
              <a:rPr lang="cs-CZ" smtClean="0">
                <a:solidFill>
                  <a:schemeClr val="accent1"/>
                </a:solidFill>
              </a:rPr>
              <a:t>They have lost their key.</a:t>
            </a:r>
          </a:p>
          <a:p>
            <a:endParaRPr lang="cs-CZ"/>
          </a:p>
        </p:txBody>
      </p:sp>
      <p:pic>
        <p:nvPicPr>
          <p:cNvPr id="1026" name="Picture 2" descr="!໼&quot;Ĕ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24093"/>
            <a:ext cx="942975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䍌!Ĕ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420" y="1515866"/>
            <a:ext cx="783332" cy="665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#໼&quot;Ę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420" y="2354211"/>
            <a:ext cx="9906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鼬˛Đ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93" y="2354211"/>
            <a:ext cx="1018815" cy="723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#蚤 Ĉ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046" y="4653136"/>
            <a:ext cx="685800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 descr="˜闤#Ę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420" y="4609133"/>
            <a:ext cx="923925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 descr="#醴 Ġ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76" y="3339151"/>
            <a:ext cx="953281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˜蓼#Ĝ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8906" y="3372675"/>
            <a:ext cx="908113" cy="927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 descr="#Ĉ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006" y="5517232"/>
            <a:ext cx="876274" cy="956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 descr="ꝼ˖Ĕ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76" y="5605110"/>
            <a:ext cx="827212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bdélník 3"/>
          <p:cNvSpPr/>
          <p:nvPr/>
        </p:nvSpPr>
        <p:spPr>
          <a:xfrm>
            <a:off x="1056857" y="1540709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3200">
                <a:cs typeface="Times New Roman"/>
              </a:rPr>
              <a:t>→</a:t>
            </a:r>
            <a:endParaRPr lang="cs-CZ" sz="3200"/>
          </a:p>
        </p:txBody>
      </p:sp>
      <p:sp>
        <p:nvSpPr>
          <p:cNvPr id="15" name="Obdélník 14"/>
          <p:cNvSpPr/>
          <p:nvPr/>
        </p:nvSpPr>
        <p:spPr>
          <a:xfrm>
            <a:off x="967349" y="2399227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3200">
                <a:cs typeface="Times New Roman"/>
              </a:rPr>
              <a:t>→</a:t>
            </a:r>
            <a:endParaRPr lang="cs-CZ" sz="3200"/>
          </a:p>
        </p:txBody>
      </p:sp>
      <p:sp>
        <p:nvSpPr>
          <p:cNvPr id="16" name="Obdélník 15"/>
          <p:cNvSpPr/>
          <p:nvPr/>
        </p:nvSpPr>
        <p:spPr>
          <a:xfrm>
            <a:off x="1034971" y="351481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3200">
                <a:cs typeface="Times New Roman"/>
              </a:rPr>
              <a:t>→</a:t>
            </a:r>
            <a:endParaRPr lang="cs-CZ" sz="3200"/>
          </a:p>
        </p:txBody>
      </p:sp>
      <p:sp>
        <p:nvSpPr>
          <p:cNvPr id="17" name="Obdélník 16"/>
          <p:cNvSpPr/>
          <p:nvPr/>
        </p:nvSpPr>
        <p:spPr>
          <a:xfrm>
            <a:off x="911739" y="4707270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3200">
                <a:cs typeface="Times New Roman"/>
              </a:rPr>
              <a:t>→</a:t>
            </a:r>
            <a:endParaRPr lang="cs-CZ" sz="3200"/>
          </a:p>
        </p:txBody>
      </p:sp>
      <p:sp>
        <p:nvSpPr>
          <p:cNvPr id="18" name="Obdélník 17"/>
          <p:cNvSpPr/>
          <p:nvPr/>
        </p:nvSpPr>
        <p:spPr>
          <a:xfrm>
            <a:off x="961385" y="573658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3200">
                <a:cs typeface="Times New Roman"/>
              </a:rPr>
              <a:t>→</a:t>
            </a:r>
            <a:endParaRPr lang="cs-CZ" sz="3200"/>
          </a:p>
        </p:txBody>
      </p:sp>
    </p:spTree>
    <p:extLst>
      <p:ext uri="{BB962C8B-B14F-4D97-AF65-F5344CB8AC3E}">
        <p14:creationId xmlns:p14="http://schemas.microsoft.com/office/powerpoint/2010/main" val="322199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Complete the sentences: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2852936"/>
            <a:ext cx="8712968" cy="3629000"/>
          </a:xfrm>
        </p:spPr>
        <p:txBody>
          <a:bodyPr/>
          <a:lstStyle/>
          <a:p>
            <a:pPr marL="514350" indent="-514350">
              <a:buFont typeface="+mj-lt"/>
              <a:buAutoNum type="arabicParenR"/>
            </a:pPr>
            <a:r>
              <a:rPr lang="cs-CZ" smtClean="0">
                <a:latin typeface="Times New Roman"/>
                <a:cs typeface="Times New Roman"/>
              </a:rPr>
              <a:t>“</a:t>
            </a:r>
            <a:r>
              <a:rPr lang="cs-CZ" smtClean="0"/>
              <a:t>Where is Andrew?</a:t>
            </a:r>
            <a:r>
              <a:rPr lang="cs-CZ" smtClean="0">
                <a:cs typeface="Times New Roman"/>
              </a:rPr>
              <a:t>” “He ……… out.”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>
                <a:cs typeface="Times New Roman"/>
              </a:rPr>
              <a:t>We´re looking for Michael. …… you …… him?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>
                <a:cs typeface="Times New Roman"/>
              </a:rPr>
              <a:t>I know this place but I ……… its name.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>
                <a:cs typeface="Times New Roman"/>
              </a:rPr>
              <a:t>What are you going to do? …… you ……?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>
                <a:cs typeface="Times New Roman"/>
              </a:rPr>
              <a:t>I can´t find my handbag. Somebody ……… it.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>
                <a:cs typeface="Times New Roman"/>
              </a:rPr>
              <a:t>My mum knows the truth. I ……… her.</a:t>
            </a:r>
            <a:endParaRPr lang="cs-CZ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9196711"/>
              </p:ext>
            </p:extLst>
          </p:nvPr>
        </p:nvGraphicFramePr>
        <p:xfrm>
          <a:off x="395536" y="1700808"/>
          <a:ext cx="8496944" cy="73585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496944"/>
              </a:tblGrid>
              <a:tr h="735856">
                <a:tc>
                  <a:txBody>
                    <a:bodyPr/>
                    <a:lstStyle/>
                    <a:p>
                      <a:r>
                        <a:rPr lang="cs-CZ" sz="3200" smtClean="0"/>
                        <a:t>take   see   decide   invite   go   tell   forget   finish</a:t>
                      </a:r>
                      <a:endParaRPr lang="cs-CZ" sz="3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9943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Complete the sentences: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2852936"/>
            <a:ext cx="8712968" cy="3629000"/>
          </a:xfrm>
        </p:spPr>
        <p:txBody>
          <a:bodyPr/>
          <a:lstStyle/>
          <a:p>
            <a:pPr marL="514350" indent="-514350">
              <a:buFont typeface="+mj-lt"/>
              <a:buAutoNum type="arabicParenR"/>
            </a:pPr>
            <a:r>
              <a:rPr lang="cs-CZ" smtClean="0">
                <a:latin typeface="Times New Roman"/>
                <a:cs typeface="Times New Roman"/>
              </a:rPr>
              <a:t>“</a:t>
            </a:r>
            <a:r>
              <a:rPr lang="cs-CZ" smtClean="0"/>
              <a:t>Where is Andrew?</a:t>
            </a:r>
            <a:r>
              <a:rPr lang="cs-CZ" smtClean="0">
                <a:cs typeface="Times New Roman"/>
              </a:rPr>
              <a:t>” “He </a:t>
            </a:r>
            <a:r>
              <a:rPr lang="cs-CZ" smtClean="0">
                <a:solidFill>
                  <a:schemeClr val="accent1"/>
                </a:solidFill>
                <a:cs typeface="Times New Roman"/>
              </a:rPr>
              <a:t>has gone</a:t>
            </a:r>
            <a:r>
              <a:rPr lang="cs-CZ" smtClean="0">
                <a:cs typeface="Times New Roman"/>
              </a:rPr>
              <a:t> out.”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>
                <a:cs typeface="Times New Roman"/>
              </a:rPr>
              <a:t>We´re looking for Michael. </a:t>
            </a:r>
            <a:r>
              <a:rPr lang="cs-CZ" smtClean="0">
                <a:solidFill>
                  <a:schemeClr val="accent1"/>
                </a:solidFill>
                <a:cs typeface="Times New Roman"/>
              </a:rPr>
              <a:t>Have </a:t>
            </a:r>
            <a:r>
              <a:rPr lang="cs-CZ" smtClean="0">
                <a:cs typeface="Times New Roman"/>
              </a:rPr>
              <a:t>you </a:t>
            </a:r>
            <a:r>
              <a:rPr lang="cs-CZ" smtClean="0">
                <a:solidFill>
                  <a:schemeClr val="accent1"/>
                </a:solidFill>
                <a:cs typeface="Times New Roman"/>
              </a:rPr>
              <a:t>seen</a:t>
            </a:r>
            <a:r>
              <a:rPr lang="cs-CZ" smtClean="0">
                <a:cs typeface="Times New Roman"/>
              </a:rPr>
              <a:t> him?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>
                <a:cs typeface="Times New Roman"/>
              </a:rPr>
              <a:t>I know this place but I </a:t>
            </a:r>
            <a:r>
              <a:rPr lang="cs-CZ" smtClean="0">
                <a:solidFill>
                  <a:schemeClr val="accent1"/>
                </a:solidFill>
                <a:cs typeface="Times New Roman"/>
              </a:rPr>
              <a:t>have forgotten</a:t>
            </a:r>
            <a:r>
              <a:rPr lang="cs-CZ" smtClean="0">
                <a:cs typeface="Times New Roman"/>
              </a:rPr>
              <a:t> its name.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>
                <a:cs typeface="Times New Roman"/>
              </a:rPr>
              <a:t>What are you going to do? </a:t>
            </a:r>
            <a:r>
              <a:rPr lang="cs-CZ" smtClean="0">
                <a:solidFill>
                  <a:schemeClr val="accent1"/>
                </a:solidFill>
                <a:cs typeface="Times New Roman"/>
              </a:rPr>
              <a:t>Have</a:t>
            </a:r>
            <a:r>
              <a:rPr lang="cs-CZ" smtClean="0">
                <a:cs typeface="Times New Roman"/>
              </a:rPr>
              <a:t> you </a:t>
            </a:r>
            <a:r>
              <a:rPr lang="cs-CZ" smtClean="0">
                <a:solidFill>
                  <a:schemeClr val="accent1"/>
                </a:solidFill>
                <a:cs typeface="Times New Roman"/>
              </a:rPr>
              <a:t>decided</a:t>
            </a:r>
            <a:r>
              <a:rPr lang="cs-CZ" smtClean="0">
                <a:cs typeface="Times New Roman"/>
              </a:rPr>
              <a:t>?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>
                <a:cs typeface="Times New Roman"/>
              </a:rPr>
              <a:t>I can´t find my handbag. Somebody </a:t>
            </a:r>
            <a:r>
              <a:rPr lang="cs-CZ" smtClean="0">
                <a:solidFill>
                  <a:schemeClr val="accent1"/>
                </a:solidFill>
                <a:cs typeface="Times New Roman"/>
              </a:rPr>
              <a:t>has taken</a:t>
            </a:r>
            <a:r>
              <a:rPr lang="cs-CZ" smtClean="0">
                <a:cs typeface="Times New Roman"/>
              </a:rPr>
              <a:t> it.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>
                <a:cs typeface="Times New Roman"/>
              </a:rPr>
              <a:t>My mum knows the truth. I </a:t>
            </a:r>
            <a:r>
              <a:rPr lang="cs-CZ" smtClean="0">
                <a:solidFill>
                  <a:schemeClr val="accent1"/>
                </a:solidFill>
                <a:cs typeface="Times New Roman"/>
              </a:rPr>
              <a:t>have told </a:t>
            </a:r>
            <a:r>
              <a:rPr lang="cs-CZ" smtClean="0">
                <a:cs typeface="Times New Roman"/>
              </a:rPr>
              <a:t>her.</a:t>
            </a:r>
            <a:endParaRPr lang="cs-CZ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8600026"/>
              </p:ext>
            </p:extLst>
          </p:nvPr>
        </p:nvGraphicFramePr>
        <p:xfrm>
          <a:off x="395536" y="1700808"/>
          <a:ext cx="8496944" cy="73585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496944"/>
              </a:tblGrid>
              <a:tr h="735856">
                <a:tc>
                  <a:txBody>
                    <a:bodyPr/>
                    <a:lstStyle/>
                    <a:p>
                      <a:r>
                        <a:rPr lang="cs-CZ" sz="3200" smtClean="0"/>
                        <a:t>take   see   decide   invite   go   tell   forget   finish</a:t>
                      </a:r>
                      <a:endParaRPr lang="cs-CZ" sz="3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833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smtClean="0"/>
              <a:t>Žák:</a:t>
            </a:r>
          </a:p>
          <a:p>
            <a:r>
              <a:rPr lang="cs-CZ" sz="2800" smtClean="0"/>
              <a:t>si osvojí kladné tvary předpřítomného času (list 2)</a:t>
            </a:r>
          </a:p>
          <a:p>
            <a:r>
              <a:rPr lang="cs-CZ" sz="2800" smtClean="0"/>
              <a:t>se seznámí se situacemi, kdy užije předpřít. čas (3)</a:t>
            </a:r>
          </a:p>
          <a:p>
            <a:r>
              <a:rPr lang="cs-CZ" sz="2800" smtClean="0"/>
              <a:t>tvoří věty dle obrázků a indicií (4)</a:t>
            </a:r>
          </a:p>
          <a:p>
            <a:r>
              <a:rPr lang="cs-CZ" sz="2800" smtClean="0"/>
              <a:t>doplní vybrané sloveso v </a:t>
            </a:r>
            <a:r>
              <a:rPr lang="cs-CZ" sz="2800"/>
              <a:t>předpřít. </a:t>
            </a:r>
            <a:r>
              <a:rPr lang="cs-CZ" sz="2800" smtClean="0"/>
              <a:t>čase (6)</a:t>
            </a:r>
          </a:p>
          <a:p>
            <a:r>
              <a:rPr lang="cs-CZ" sz="2800"/>
              <a:t>zpětná vazba, čte a překládá </a:t>
            </a:r>
            <a:r>
              <a:rPr lang="cs-CZ" sz="2800" smtClean="0"/>
              <a:t>(5, 7)</a:t>
            </a:r>
            <a:endParaRPr lang="cs-CZ" sz="2800"/>
          </a:p>
          <a:p>
            <a:r>
              <a:rPr lang="cs-CZ" sz="2800" smtClean="0"/>
              <a:t>hodnocení </a:t>
            </a:r>
            <a:r>
              <a:rPr lang="cs-CZ" sz="2800"/>
              <a:t>práce žáků, hodiny</a:t>
            </a:r>
            <a:endParaRPr lang="cs-CZ" sz="2800" smtClean="0"/>
          </a:p>
          <a:p>
            <a:endParaRPr lang="cs-CZ" sz="2800" smtClean="0"/>
          </a:p>
        </p:txBody>
      </p:sp>
    </p:spTree>
    <p:extLst>
      <p:ext uri="{BB962C8B-B14F-4D97-AF65-F5344CB8AC3E}">
        <p14:creationId xmlns:p14="http://schemas.microsoft.com/office/powerpoint/2010/main" val="2941099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</a:p>
          <a:p>
            <a:r>
              <a:rPr lang="cs-CZ" smtClean="0"/>
              <a:t>www.google.cz/obrázky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33280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155</TotalTime>
  <Words>381</Words>
  <Application>Microsoft Office PowerPoint</Application>
  <PresentationFormat>Předvádění na obrazovce (4:3)</PresentationFormat>
  <Paragraphs>65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Welcome</vt:lpstr>
      <vt:lpstr>Prezentace aplikace PowerPoint</vt:lpstr>
      <vt:lpstr>Present Perfect Affirmative</vt:lpstr>
      <vt:lpstr>We use it:</vt:lpstr>
      <vt:lpstr>Create the sentences:</vt:lpstr>
      <vt:lpstr>Create the sentences:</vt:lpstr>
      <vt:lpstr>Complete the sentences:</vt:lpstr>
      <vt:lpstr>Complete the sentences:</vt:lpstr>
      <vt:lpstr>Metodický list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ZŠ</dc:creator>
  <cp:lastModifiedBy>ZŠ</cp:lastModifiedBy>
  <cp:revision>13</cp:revision>
  <dcterms:created xsi:type="dcterms:W3CDTF">2011-11-09T15:02:35Z</dcterms:created>
  <dcterms:modified xsi:type="dcterms:W3CDTF">2012-06-24T14:58:54Z</dcterms:modified>
</cp:coreProperties>
</file>