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58" r:id="rId5"/>
    <p:sldId id="259" r:id="rId6"/>
    <p:sldId id="263" r:id="rId7"/>
    <p:sldId id="262" r:id="rId8"/>
    <p:sldId id="260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D11CB-5CD3-4A03-983E-B9C1B8CF0D62}" type="datetimeFigureOut">
              <a:rPr lang="cs-CZ" smtClean="0"/>
              <a:t>27.6.2012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DDDD29F5-166A-494C-9620-2B38BB563119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/>
              <a:t>VY</a:t>
            </a:r>
            <a:r>
              <a:rPr lang="en-US" sz="1800" smtClean="0"/>
              <a:t>_32_INOVACE_</a:t>
            </a:r>
            <a:r>
              <a:rPr lang="cs-CZ" sz="1800" smtClean="0"/>
              <a:t>KOL</a:t>
            </a:r>
            <a:r>
              <a:rPr lang="en-US" sz="1800" smtClean="0"/>
              <a:t>_</a:t>
            </a:r>
            <a:r>
              <a:rPr lang="cs-CZ" sz="1800" smtClean="0"/>
              <a:t>A8_44</a:t>
            </a:r>
            <a:r>
              <a:rPr lang="en-US" sz="1800"/>
              <a:t/>
            </a:r>
            <a:br>
              <a:rPr lang="en-US" sz="1800"/>
            </a:br>
            <a:r>
              <a:rPr lang="cs-CZ" sz="1800"/>
              <a:t/>
            </a:r>
            <a:br>
              <a:rPr lang="cs-CZ" sz="1800"/>
            </a:br>
            <a:r>
              <a:rPr lang="cs-CZ" sz="1800">
                <a:solidFill>
                  <a:schemeClr val="tx1"/>
                </a:solidFill>
              </a:rPr>
              <a:t>Vzdělávací oblast: Jazyk a jazyková komunikace</a:t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Vzdělávací obor: </a:t>
            </a:r>
            <a:r>
              <a:rPr lang="cs-CZ" sz="1800" smtClean="0">
                <a:solidFill>
                  <a:schemeClr val="tx1"/>
                </a:solidFill>
              </a:rPr>
              <a:t>Anglický jazyk</a:t>
            </a:r>
            <a:r>
              <a:rPr lang="cs-CZ" sz="1800">
                <a:solidFill>
                  <a:schemeClr val="tx1"/>
                </a:solidFill>
              </a:rPr>
              <a:t/>
            </a:r>
            <a:br>
              <a:rPr lang="cs-CZ" sz="1800">
                <a:solidFill>
                  <a:schemeClr val="tx1"/>
                </a:solidFill>
              </a:rPr>
            </a:br>
            <a:r>
              <a:rPr lang="cs-CZ" sz="1800">
                <a:solidFill>
                  <a:schemeClr val="tx1"/>
                </a:solidFill>
              </a:rPr>
              <a:t> </a:t>
            </a:r>
            <a:r>
              <a:rPr lang="cs-CZ" sz="1800" smtClean="0">
                <a:solidFill>
                  <a:schemeClr val="tx1"/>
                </a:solidFill>
              </a:rPr>
              <a:t>Tematický okruh:  </a:t>
            </a:r>
            <a:r>
              <a:rPr lang="cs-CZ" sz="1800">
                <a:solidFill>
                  <a:schemeClr val="tx1"/>
                </a:solidFill>
              </a:rPr>
              <a:t>Gramaticky správně </a:t>
            </a:r>
            <a:r>
              <a:rPr lang="cs-CZ" sz="1800" smtClean="0">
                <a:solidFill>
                  <a:schemeClr val="tx1"/>
                </a:solidFill>
              </a:rPr>
              <a:t>tvoří a obměňuje </a:t>
            </a:r>
            <a:r>
              <a:rPr lang="cs-CZ" sz="1800">
                <a:solidFill>
                  <a:schemeClr val="tx1"/>
                </a:solidFill>
              </a:rPr>
              <a:t>věty </a:t>
            </a:r>
            <a:endParaRPr lang="cs-CZ" sz="1800" smtClean="0">
              <a:solidFill>
                <a:schemeClr val="tx1"/>
              </a:solidFill>
            </a:endParaRPr>
          </a:p>
          <a:p>
            <a:r>
              <a:rPr lang="cs-CZ" sz="1800" smtClean="0">
                <a:solidFill>
                  <a:schemeClr val="tx1"/>
                </a:solidFill>
              </a:rPr>
              <a:t>Téma: </a:t>
            </a:r>
            <a:r>
              <a:rPr lang="cs-CZ" sz="2400" smtClean="0"/>
              <a:t>Future Simple Negative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>8</a:t>
            </a:r>
            <a:r>
              <a:rPr lang="en-US" sz="1800" smtClean="0"/>
              <a:t>. </a:t>
            </a:r>
            <a:r>
              <a:rPr lang="en-US" sz="1800"/>
              <a:t>ročník</a:t>
            </a: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cs-CZ" sz="1800" smtClean="0"/>
              <a:t/>
            </a:r>
            <a:br>
              <a:rPr lang="cs-CZ" sz="1800" smtClean="0"/>
            </a:br>
            <a:r>
              <a:rPr lang="en-US" sz="2000" smtClean="0"/>
              <a:t>6. ročník </a:t>
            </a:r>
            <a:br>
              <a:rPr lang="en-US" sz="2000" smtClean="0"/>
            </a:br>
            <a:r>
              <a:rPr lang="en-US" sz="3600" smtClean="0"/>
              <a:t/>
            </a:r>
            <a:br>
              <a:rPr lang="en-US" sz="3600" smtClean="0"/>
            </a:br>
            <a:endParaRPr lang="en-US" sz="3600" smtClean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smtClean="0"/>
              <a:t>Autor: Mgr. </a:t>
            </a:r>
            <a:r>
              <a:rPr lang="cs-CZ" sz="1200" smtClean="0"/>
              <a:t>Hana  Kollertová; říjen 2011</a:t>
            </a:r>
            <a:endParaRPr lang="en-US" sz="120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123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Future Simple Negative</a:t>
            </a:r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endParaRPr lang="cs-CZ" smtClean="0"/>
          </a:p>
          <a:p>
            <a:pPr marL="0" indent="0">
              <a:buNone/>
            </a:pPr>
            <a:endParaRPr lang="cs-CZ"/>
          </a:p>
          <a:p>
            <a:pPr marL="0" indent="0">
              <a:buNone/>
            </a:pPr>
            <a:r>
              <a:rPr lang="cs-CZ" smtClean="0"/>
              <a:t>I </a:t>
            </a:r>
            <a:r>
              <a:rPr lang="cs-CZ"/>
              <a:t>will not go</a:t>
            </a:r>
          </a:p>
          <a:p>
            <a:pPr marL="0" indent="0">
              <a:buNone/>
            </a:pPr>
            <a:r>
              <a:rPr lang="cs-CZ"/>
              <a:t>she will not go</a:t>
            </a:r>
          </a:p>
          <a:p>
            <a:pPr marL="0" indent="0">
              <a:buNone/>
            </a:pPr>
            <a:r>
              <a:rPr lang="cs-CZ"/>
              <a:t>they will not go</a:t>
            </a:r>
          </a:p>
          <a:p>
            <a:pPr marL="0" indent="0">
              <a:buNone/>
            </a:pPr>
            <a:endParaRPr lang="cs-CZ" sz="3200"/>
          </a:p>
          <a:p>
            <a:pPr marL="0" indent="0">
              <a:buNone/>
            </a:pPr>
            <a:r>
              <a:rPr lang="cs-CZ" sz="3200" smtClean="0"/>
              <a:t>e. g. 	Sally will not travel to Japan in July.</a:t>
            </a:r>
            <a:br>
              <a:rPr lang="cs-CZ" sz="3200" smtClean="0"/>
            </a:br>
            <a:r>
              <a:rPr lang="cs-CZ" sz="3200" smtClean="0"/>
              <a:t>	Rob won´t wash his car next week.</a:t>
            </a:r>
            <a:br>
              <a:rPr lang="cs-CZ" sz="3200" smtClean="0"/>
            </a:br>
            <a:r>
              <a:rPr lang="cs-CZ" sz="3200" smtClean="0"/>
              <a:t>	It won´t be sunny in winter.</a:t>
            </a:r>
            <a:endParaRPr lang="cs-CZ" sz="320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idx="4294967295"/>
          </p:nvPr>
        </p:nvSpPr>
        <p:spPr>
          <a:xfrm>
            <a:off x="251520" y="2060848"/>
            <a:ext cx="3176092" cy="6397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3200" b="1" smtClean="0"/>
              <a:t>Full forms</a:t>
            </a:r>
            <a:endParaRPr lang="cs-CZ" sz="3200" b="1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4294967295"/>
          </p:nvPr>
        </p:nvSpPr>
        <p:spPr>
          <a:xfrm>
            <a:off x="4283968" y="2060848"/>
            <a:ext cx="4041775" cy="6397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3200" b="1" smtClean="0"/>
              <a:t>Short forms</a:t>
            </a:r>
            <a:endParaRPr lang="cs-CZ" sz="3200" b="1"/>
          </a:p>
        </p:txBody>
      </p:sp>
      <p:sp>
        <p:nvSpPr>
          <p:cNvPr id="10" name="Zástupný symbol pro obsah 9"/>
          <p:cNvSpPr>
            <a:spLocks noGrp="1"/>
          </p:cNvSpPr>
          <p:nvPr>
            <p:ph sz="quarter" idx="4294967295"/>
          </p:nvPr>
        </p:nvSpPr>
        <p:spPr>
          <a:xfrm>
            <a:off x="5102225" y="2781300"/>
            <a:ext cx="4041775" cy="1584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cs-CZ" sz="3200" smtClean="0"/>
              <a:t>I won´t go</a:t>
            </a:r>
          </a:p>
          <a:p>
            <a:pPr marL="0" indent="0">
              <a:buNone/>
            </a:pPr>
            <a:r>
              <a:rPr lang="cs-CZ" sz="3200" smtClean="0"/>
              <a:t>she won´t go</a:t>
            </a:r>
          </a:p>
          <a:p>
            <a:pPr marL="0" indent="0">
              <a:buNone/>
            </a:pPr>
            <a:r>
              <a:rPr lang="cs-CZ" sz="3200" smtClean="0"/>
              <a:t>they won´t go</a:t>
            </a:r>
          </a:p>
          <a:p>
            <a:pPr marL="0" indent="0" algn="ctr">
              <a:buNone/>
            </a:pPr>
            <a:endParaRPr lang="cs-CZ" sz="3200"/>
          </a:p>
          <a:p>
            <a:pPr marL="0" indent="0" algn="ctr">
              <a:buNone/>
            </a:pPr>
            <a:endParaRPr lang="cs-CZ" sz="3200" smtClean="0"/>
          </a:p>
          <a:p>
            <a:pPr marL="0" indent="0">
              <a:buNone/>
            </a:pPr>
            <a:endParaRPr lang="cs-CZ" sz="3200"/>
          </a:p>
        </p:txBody>
      </p:sp>
    </p:spTree>
    <p:extLst>
      <p:ext uri="{BB962C8B-B14F-4D97-AF65-F5344CB8AC3E}">
        <p14:creationId xmlns:p14="http://schemas.microsoft.com/office/powerpoint/2010/main" val="394855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Complete the sentences. Use one of the verbs: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cs-CZ" sz="3000" smtClean="0"/>
          </a:p>
          <a:p>
            <a:endParaRPr lang="cs-CZ" sz="3000"/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Don´t drink coffee in the evening. You …………………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She´s going away for five days so she ………………… at home tomorrow.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It ………………… so you don´t need an umbrella.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I´m sorry I was late. It ………………… again.</a:t>
            </a:r>
            <a:endParaRPr lang="cs-CZ" sz="300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844387"/>
              </p:ext>
            </p:extLst>
          </p:nvPr>
        </p:nvGraphicFramePr>
        <p:xfrm>
          <a:off x="971600" y="2060848"/>
          <a:ext cx="6576392" cy="5181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57639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800" smtClean="0"/>
                        <a:t>drink     happen     sleep     wash     be     rain</a:t>
                      </a:r>
                      <a:endParaRPr lang="cs-CZ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430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smtClean="0"/>
              <a:t>Complete the sentences. Use one of the verbs: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cs-CZ" sz="3000" smtClean="0"/>
          </a:p>
          <a:p>
            <a:endParaRPr lang="cs-CZ" sz="3000"/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Don´t drink coffee in the evening. You </a:t>
            </a:r>
            <a:r>
              <a:rPr lang="cs-CZ" sz="3000" smtClean="0">
                <a:solidFill>
                  <a:schemeClr val="accent1"/>
                </a:solidFill>
              </a:rPr>
              <a:t>won´t sleep.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She´s going away for five days so she </a:t>
            </a:r>
            <a:r>
              <a:rPr lang="cs-CZ" sz="3000" smtClean="0">
                <a:solidFill>
                  <a:schemeClr val="accent1"/>
                </a:solidFill>
              </a:rPr>
              <a:t>won´t be </a:t>
            </a:r>
            <a:r>
              <a:rPr lang="cs-CZ" sz="3000" smtClean="0"/>
              <a:t>at home tomorrow.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It </a:t>
            </a:r>
            <a:r>
              <a:rPr lang="cs-CZ" sz="3000" smtClean="0">
                <a:solidFill>
                  <a:schemeClr val="accent1"/>
                </a:solidFill>
              </a:rPr>
              <a:t>won´t rain </a:t>
            </a:r>
            <a:r>
              <a:rPr lang="cs-CZ" sz="3000" smtClean="0"/>
              <a:t>so you don´t need an umbrella.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3000" smtClean="0"/>
              <a:t>I´m sorry I was late. It </a:t>
            </a:r>
            <a:r>
              <a:rPr lang="cs-CZ" sz="3000" smtClean="0">
                <a:solidFill>
                  <a:schemeClr val="accent1"/>
                </a:solidFill>
              </a:rPr>
              <a:t>won´t happen </a:t>
            </a:r>
            <a:r>
              <a:rPr lang="cs-CZ" sz="3000" smtClean="0"/>
              <a:t>again.</a:t>
            </a:r>
            <a:endParaRPr lang="cs-CZ" sz="300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204146"/>
              </p:ext>
            </p:extLst>
          </p:nvPr>
        </p:nvGraphicFramePr>
        <p:xfrm>
          <a:off x="971600" y="2060848"/>
          <a:ext cx="6576392" cy="5181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576392"/>
              </a:tblGrid>
              <a:tr h="370840">
                <a:tc>
                  <a:txBody>
                    <a:bodyPr/>
                    <a:lstStyle/>
                    <a:p>
                      <a:r>
                        <a:rPr lang="cs-CZ" sz="2800" smtClean="0"/>
                        <a:t>drink     happen     sleep     wash     be     rain</a:t>
                      </a:r>
                      <a:endParaRPr lang="cs-CZ" sz="28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032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2568" y="260648"/>
            <a:ext cx="8229600" cy="1143000"/>
          </a:xfrm>
        </p:spPr>
        <p:txBody>
          <a:bodyPr>
            <a:normAutofit/>
          </a:bodyPr>
          <a:lstStyle/>
          <a:p>
            <a:r>
              <a:rPr lang="cs-CZ" sz="4000" smtClean="0"/>
              <a:t>Match the opposites: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979712" y="1575102"/>
            <a:ext cx="5626968" cy="4525963"/>
          </a:xfrm>
        </p:spPr>
        <p:txBody>
          <a:bodyPr>
            <a:normAutofit/>
          </a:bodyPr>
          <a:lstStyle/>
          <a:p>
            <a:r>
              <a:rPr lang="cs-CZ" smtClean="0"/>
              <a:t>It won´t rain.</a:t>
            </a:r>
          </a:p>
          <a:p>
            <a:r>
              <a:rPr lang="cs-CZ" smtClean="0"/>
              <a:t>The car won´t crash.</a:t>
            </a:r>
          </a:p>
          <a:p>
            <a:r>
              <a:rPr lang="cs-CZ" smtClean="0"/>
              <a:t>The cat won´t catch the mouse.</a:t>
            </a:r>
          </a:p>
          <a:p>
            <a:r>
              <a:rPr lang="cs-CZ" smtClean="0"/>
              <a:t>We won´t have dinner.</a:t>
            </a:r>
          </a:p>
          <a:p>
            <a:r>
              <a:rPr lang="cs-CZ" smtClean="0"/>
              <a:t>They won´t build a house.</a:t>
            </a:r>
          </a:p>
          <a:p>
            <a:r>
              <a:rPr lang="cs-CZ" smtClean="0"/>
              <a:t>She will not cook.</a:t>
            </a:r>
          </a:p>
          <a:p>
            <a:pPr marL="0" indent="0">
              <a:buNone/>
            </a:pP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292763"/>
            <a:ext cx="2081584" cy="1051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5610" y="4291538"/>
            <a:ext cx="1244063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856" y="1700808"/>
            <a:ext cx="1981969" cy="83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13" y="3717032"/>
            <a:ext cx="110490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062299"/>
            <a:ext cx="1235769" cy="1328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13" y="1484784"/>
            <a:ext cx="13589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Přímá spojnice 4"/>
          <p:cNvCxnSpPr/>
          <p:nvPr/>
        </p:nvCxnSpPr>
        <p:spPr>
          <a:xfrm>
            <a:off x="1763688" y="1484784"/>
            <a:ext cx="648072" cy="45720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 flipH="1">
            <a:off x="1041464" y="2628707"/>
            <a:ext cx="1370296" cy="4325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 flipV="1">
            <a:off x="6890799" y="2628707"/>
            <a:ext cx="561521" cy="23462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 flipH="1">
            <a:off x="1835696" y="4291538"/>
            <a:ext cx="576064" cy="134553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5351512" y="4835563"/>
            <a:ext cx="732656" cy="609661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6197996" y="3717032"/>
            <a:ext cx="481860" cy="13799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88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5458 C 0.0026 0.06059 0.0026 0.0673 0.00521 0.07331 C 0.00573 0.0747 0.01007 0.08002 0.01094 0.08094 C 0.01267 0.08765 0.01337 0.09482 0.0151 0.10153 C 0.01493 0.11725 0.02899 0.20352 0.00937 0.24029 C 0.00764 0.24792 0.00799 0.24399 0.00799 0.25162 " pathEditMode="relative" rAng="0" ptsTypes="fffff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8" y="9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01 -0.00023 C 0.0191 -0.01827 0.02344 -0.03145 0.02691 -0.04787 C 0.02951 -0.06036 0.02934 -0.07447 0.03351 -0.08626 C 0.03576 -0.13783 0.03524 -0.12604 0.03594 -0.21323 C 0.03524 -0.34713 0.04114 -0.32539 0.03021 -0.392 C 0.02795 -0.40564 0.02882 -0.40957 0.02517 -0.41905 C 0.025 -0.42368 0.02517 -0.429 0.02448 -0.43293 C 0.02344 -0.43756 0.02118 -0.43964 0.02031 -0.44403 C 0.01597 -0.46276 -0.00174 -0.46855 -0.00938 -0.47363 C -0.01024 -0.47502 -0.01094 -0.47849 -0.01181 -0.47803 C -0.01458 -0.47664 -0.01441 -0.46623 -0.0158 -0.46207 " pathEditMode="relative" rAng="0" ptsTypes="ffffffffffA">
                                      <p:cBhvr>
                                        <p:cTn id="1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" y="-239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6 0.04649 C 0.08229 0.0414 0.08698 0.03793 0.09323 0.03585 C 0.10625 0.02637 0.11701 0.02637 0.13299 0.02521 C 0.20069 0.02591 0.25694 0.02614 0.32153 0.03284 C 0.33368 0.03562 0.34618 0.03724 0.35833 0.04024 C 0.37049 0.04834 0.38142 0.05204 0.39531 0.05551 C 0.40104 0.05713 0.39878 0.05736 0.40503 0.06036 C 0.4099 0.06245 0.41563 0.06314 0.42083 0.06476 C 0.43056 0.07239 0.43698 0.07655 0.44913 0.07863 C 0.45191 0.07956 0.45608 0.07887 0.45764 0.08164 C 0.46059 0.0865 0.46042 0.08742 0.46597 0.09066 C 0.47188 0.09413 0.47882 0.09621 0.48455 0.09991 C 0.49479 0.10662 0.50538 0.11795 0.51701 0.12119 C 0.52361 0.12628 0.52951 0.13021 0.53698 0.13344 C 0.54479 0.14015 0.55191 0.14616 0.56111 0.1501 C 0.57135 0.1612 0.5658 0.15796 0.57674 0.16235 C 0.57847 0.16513 0.58021 0.1679 0.58229 0.17022 C 0.58333 0.17137 0.58559 0.1716 0.58663 0.17322 C 0.58819 0.1753 0.58889 0.17854 0.5908 0.18085 C 0.60712 0.20051 0.59201 0.17739 0.60087 0.19149 C 0.60295 0.20098 0.60451 0.19704 0.60938 0.20352 C 0.61962 0.21716 0.62708 0.22618 0.64184 0.23405 C 0.64688 0.2426 0.64323 0.23775 0.65469 0.2463 L 0.65469 0.24653 C 0.66007 0.25394 0.65712 0.25093 0.66319 0.25555 C 0.66719 0.26134 0.67465 0.26989 0.68021 0.27382 C 0.68472 0.28122 0.68837 0.28978 0.69149 0.29834 C 0.69444 0.33673 0.69931 0.37697 0.68455 0.41282 C 0.67917 0.42646 0.67396 0.43826 0.67014 0.45259 C 0.66875 0.45814 0.66788 0.46184 0.66458 0.46624 C 0.66337 0.46786 0.66042 0.47086 0.66042 0.47086 " pathEditMode="relative" rAng="0" ptsTypes="ffffffffffffffffffffffFfffffffA">
                                      <p:cBhvr>
                                        <p:cTn id="28" dur="2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76" y="20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98 -0.0969 C -0.04531 -0.10916 -0.04913 -0.11563 -0.06077 -0.11887 C -0.06632 -0.12442 -0.07031 -0.12928 -0.07691 -0.13205 C -0.0875 -0.14246 -0.07761 -0.13413 -0.10209 -0.1383 C -0.11215 -0.13992 -0.12275 -0.14477 -0.13299 -0.14708 C -0.14236 -0.15703 -0.15417 -0.15934 -0.16545 -0.16235 C -0.17031 -0.16374 -0.18021 -0.16674 -0.18021 -0.16628 C -0.1908 -0.17507 -0.21545 -0.17553 -0.21545 -0.1753 C -0.22986 -0.18062 -0.24375 -0.18594 -0.25851 -0.18848 C -0.26424 -0.19218 -0.27014 -0.19658 -0.27604 -0.19935 C -0.28195 -0.20236 -0.29375 -0.20791 -0.29375 -0.20768 C -0.31181 -0.22826 -0.32969 -0.23427 -0.35 -0.24722 C -0.37101 -0.26064 -0.33872 -0.24815 -0.37049 -0.25832 C -0.3783 -0.26619 -0.38663 -0.27382 -0.3941 -0.28214 C -0.40035 -0.28908 -0.40486 -0.29833 -0.41025 -0.30643 C -0.42031 -0.32123 -0.43247 -0.33372 -0.44427 -0.34574 C -0.45122 -0.35245 -0.45695 -0.36332 -0.46493 -0.36748 C -0.47205 -0.38251 -0.4691 -0.37604 -0.47379 -0.38714 C -0.47865 -0.39824 -0.47639 -0.4031 -0.48264 -0.41535 C -0.48316 -0.41651 -0.48889 -0.43964 -0.4915 -0.44588 C -0.49653 -0.45768 -0.50243 -0.47017 -0.50643 -0.48288 C -0.51268 -0.50324 -0.51754 -0.52382 -0.52396 -0.54394 C -0.5283 -0.55735 -0.53073 -0.57077 -0.53299 -0.58534 C -0.53386 -0.59135 -0.5349 -0.5969 -0.53577 -0.60291 C -0.53629 -0.60592 -0.53733 -0.61147 -0.53733 -0.61124 C -0.53785 -0.62026 -0.53837 -0.62905 -0.53872 -0.63783 C -0.53924 -0.64847 -0.54011 -0.67021 -0.54011 -0.66998 " pathEditMode="relative" rAng="0" ptsTypes="ffffffffffffffffffffffffffA">
                                      <p:cBhvr>
                                        <p:cTn id="39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56" y="-286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 -0.07794 C 0.03073 -0.08233 0.03299 -0.0865 0.03542 -0.09089 C 0.03924 -0.09806 0.04028 -0.11263 0.04253 -0.12096 C 0.04531 -0.16513 0.06684 -0.23358 0.02413 -0.24283 C 0.02135 -0.24538 0.0184 -0.24792 0.01562 -0.25046 C 0.01424 -0.25162 0.01146 -0.25417 0.01146 -0.25417 C -0.00295 -0.25232 -0.01771 -0.25255 -0.03212 -0.25046 C -0.03507 -0.25 -0.04063 -0.24676 -0.04063 -0.24676 C -0.04323 -0.24306 -0.04601 -0.24006 -0.04774 -0.23543 " pathEditMode="relative" ptsTypes="ffffffffA">
                                      <p:cBhvr>
                                        <p:cTn id="5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1 0.04903 C -0.125 0.06083 -0.1276 0.05574 -0.13993 0.05273 C -0.14566 0.04973 -0.14965 0.04395 -0.15572 0.0414 C -0.15677 0.04025 -0.15781 0.03863 -0.15937 0.0377 C -0.16163 0.03608 -0.16649 0.034 -0.16649 0.03423 C -0.16805 0.03215 -0.16944 0.03007 -0.17118 0.02845 C -0.17239 0.02753 -0.17395 0.02799 -0.175 0.02637 C -0.17586 0.02498 -0.17534 0.02221 -0.17604 0.02059 C -0.17899 0.01388 -0.18316 0.00625 -0.18819 0.00371 C -0.19756 -0.01133 -0.20798 -0.02243 -0.21441 -0.04185 C -0.22204 -0.06406 -0.22621 -0.09111 -0.23142 -0.1154 C -0.23281 -0.12141 -0.23333 -0.13737 -0.23368 -0.14176 C -0.23489 -0.15425 -0.23628 -0.16581 -0.23871 -0.17784 C -0.23975 -0.20906 -0.23975 -0.19773 -0.23975 -0.2116 " pathEditMode="relative" rAng="0" ptsTypes="fffffffffffffA">
                                      <p:cBhvr>
                                        <p:cTn id="6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6" y="-124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>
                <a:latin typeface="Times New Roman" pitchFamily="18" charset="0"/>
                <a:cs typeface="Times New Roman" pitchFamily="18" charset="0"/>
              </a:rPr>
              <a:t>True or false?</a:t>
            </a:r>
            <a:endParaRPr lang="cs-CZ" sz="4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320" y="1453134"/>
            <a:ext cx="8856984" cy="496855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Will not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won´t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can´t use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won´t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in all persons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Won´t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 is pronounced the same way as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want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I won´t forget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≠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I´m not going to forget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cs-CZ" smtClean="0">
                <a:latin typeface="Times New Roman" pitchFamily="18" charset="0"/>
                <a:cs typeface="Times New Roman" pitchFamily="18" charset="0"/>
              </a:rPr>
              <a:t>We use base forms of the verbs after </a:t>
            </a:r>
            <a:r>
              <a:rPr lang="cs-CZ" i="1" smtClean="0">
                <a:latin typeface="Times New Roman" pitchFamily="18" charset="0"/>
                <a:cs typeface="Times New Roman" pitchFamily="18" charset="0"/>
              </a:rPr>
              <a:t>won´t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cs-CZ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2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use </a:t>
            </a:r>
            <a:r>
              <a:rPr lang="cs-CZ" i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won´t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in all </a:t>
            </a:r>
            <a:r>
              <a:rPr lang="cs-CZ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persons</a:t>
            </a:r>
            <a:r>
              <a:rPr lang="cs-CZ" i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 startAt="3"/>
            </a:pP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Won´t [</a:t>
            </a:r>
            <a:r>
              <a:rPr lang="cs-CZ" smtClean="0">
                <a:solidFill>
                  <a:schemeClr val="accent1"/>
                </a:solidFill>
              </a:rPr>
              <a:t>w</a:t>
            </a:r>
            <a:r>
              <a:rPr lang="cs-CZ" smtClean="0">
                <a:solidFill>
                  <a:schemeClr val="accent1"/>
                </a:solidFill>
              </a:rPr>
              <a:t>əʊ</a:t>
            </a:r>
            <a:r>
              <a:rPr lang="cs-CZ" smtClean="0">
                <a:solidFill>
                  <a:schemeClr val="accent1"/>
                </a:solidFill>
                <a:cs typeface="Times New Roman"/>
              </a:rPr>
              <a:t>nt</a:t>
            </a:r>
            <a:r>
              <a:rPr lang="cs-CZ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], want [wont].</a:t>
            </a:r>
            <a:endParaRPr lang="cs-CZ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cs-CZ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ovéPole 3"/>
          <p:cNvSpPr txBox="1"/>
          <p:nvPr/>
        </p:nvSpPr>
        <p:spPr>
          <a:xfrm>
            <a:off x="8110118" y="3765012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8068748" y="3201833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8110118" y="2636911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8068748" y="1297206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smtClean="0">
                <a:solidFill>
                  <a:schemeClr val="accent1"/>
                </a:solidFill>
              </a:rPr>
              <a:t>T</a:t>
            </a:r>
            <a:endParaRPr lang="cs-CZ" sz="3200">
              <a:solidFill>
                <a:schemeClr val="accent1"/>
              </a:solidFill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8068748" y="1878875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>
                <a:solidFill>
                  <a:schemeClr val="accent1"/>
                </a:solidFill>
              </a:rPr>
              <a:t>F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179512" y="4349787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altLang="en-US" sz="32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Correct the false statements:</a:t>
            </a:r>
            <a:endParaRPr lang="cs-CZ" altLang="en-US" sz="32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10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si osvojí záporné tvary budoucího času (list 2)</a:t>
            </a:r>
          </a:p>
          <a:p>
            <a:r>
              <a:rPr lang="cs-CZ" sz="2800" smtClean="0"/>
              <a:t>doplní správný tvar slovesa (dle smyslu) (3)</a:t>
            </a:r>
          </a:p>
          <a:p>
            <a:r>
              <a:rPr lang="cs-CZ" sz="2800" smtClean="0"/>
              <a:t>přiřadí větu a obrázek s opačným významem (5)</a:t>
            </a:r>
          </a:p>
          <a:p>
            <a:r>
              <a:rPr lang="cs-CZ" sz="2800" smtClean="0"/>
              <a:t>zpětná </a:t>
            </a:r>
            <a:r>
              <a:rPr lang="cs-CZ" sz="2800"/>
              <a:t>vazba, čte a </a:t>
            </a:r>
            <a:r>
              <a:rPr lang="cs-CZ" sz="2800" smtClean="0"/>
              <a:t>překládá (4, 5</a:t>
            </a:r>
            <a:r>
              <a:rPr lang="cs-CZ" sz="2800" smtClean="0"/>
              <a:t>)</a:t>
            </a:r>
          </a:p>
          <a:p>
            <a:r>
              <a:rPr lang="cs-CZ" sz="2800" smtClean="0"/>
              <a:t>rozhodne pravdivost tvrzení, opraví chybné informace (6)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202100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altLang="en-US" sz="4000" b="1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</a:rPr>
              <a:t>Zdroje:</a:t>
            </a:r>
            <a:endParaRPr lang="cs-CZ" altLang="en-US" sz="4000" b="1" dirty="0">
              <a:ln w="11430"/>
              <a:gradFill flip="none" rotWithShape="1">
                <a:gsLst>
                  <a:gs pos="0">
                    <a:schemeClr val="accent2"/>
                  </a:gs>
                  <a:gs pos="45000">
                    <a:schemeClr val="accent2">
                      <a:tint val="60000"/>
                    </a:schemeClr>
                  </a:gs>
                  <a:gs pos="90000">
                    <a:schemeClr val="accent2">
                      <a:tint val="40000"/>
                    </a:schemeClr>
                  </a:gs>
                  <a:gs pos="100000">
                    <a:schemeClr val="accent2">
                      <a:tint val="20000"/>
                    </a:schemeClr>
                  </a:gs>
                </a:gsLst>
                <a:lin ang="5400000" scaled="1"/>
                <a:tileRect/>
              </a:gradFill>
              <a:effectLst>
                <a:outerShdw blurRad="44450" dist="41910" dir="360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autor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English Grammar In Use, CUP, 1985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Murphy, R.: Essential Grammar In Use, CUP, 1990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Coe, N., Harrison, M., Paterson, K.:Oxford Practice Grammar Basic, OUP, 2006</a:t>
            </a:r>
          </a:p>
          <a:p>
            <a:r>
              <a:rPr lang="cs-CZ" smtClean="0">
                <a:latin typeface="Times New Roman" pitchFamily="18" charset="0"/>
                <a:cs typeface="Times New Roman" pitchFamily="18" charset="0"/>
              </a:rPr>
              <a:t>www.google.cz/obrázky</a:t>
            </a:r>
            <a:endParaRPr lang="cs-CZ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10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přivítání</Template>
  <TotalTime>172</TotalTime>
  <Words>381</Words>
  <Application>Microsoft Office PowerPoint</Application>
  <PresentationFormat>Předvádění na obrazovce (4:3)</PresentationFormat>
  <Paragraphs>69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Welcome</vt:lpstr>
      <vt:lpstr>Prezentace aplikace PowerPoint</vt:lpstr>
      <vt:lpstr>Future Simple Negative</vt:lpstr>
      <vt:lpstr>Complete the sentences. Use one of the verbs:</vt:lpstr>
      <vt:lpstr>Complete the sentences. Use one of the verbs:</vt:lpstr>
      <vt:lpstr>Match the opposites:</vt:lpstr>
      <vt:lpstr>True or false?</vt:lpstr>
      <vt:lpstr>Metodický list</vt:lpstr>
      <vt:lpstr>Prezentace aplikace PowerPoint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20</cp:revision>
  <dcterms:created xsi:type="dcterms:W3CDTF">2011-10-21T15:18:31Z</dcterms:created>
  <dcterms:modified xsi:type="dcterms:W3CDTF">2012-06-27T07:14:29Z</dcterms:modified>
</cp:coreProperties>
</file>