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64" r:id="rId4"/>
    <p:sldId id="265" r:id="rId5"/>
    <p:sldId id="267" r:id="rId6"/>
    <p:sldId id="269" r:id="rId7"/>
    <p:sldId id="268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D502-19B9-4E06-9282-7C434A46C41F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A8_54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Perfect </a:t>
            </a:r>
            <a:r>
              <a:rPr lang="cs-CZ" sz="2400" smtClean="0"/>
              <a:t>Negative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44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Perfect Negative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276797"/>
              </p:ext>
            </p:extLst>
          </p:nvPr>
        </p:nvGraphicFramePr>
        <p:xfrm>
          <a:off x="539552" y="1556792"/>
          <a:ext cx="8229600" cy="13681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1368152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I / you / we / they haven´t</a:t>
                      </a:r>
                      <a:r>
                        <a:rPr kumimoji="0" lang="cs-CZ" altLang="en-US" sz="3200" b="1" kern="1200" baseline="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 </a:t>
                      </a: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+ past participle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he / she / it hasn´t + past participle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267877"/>
              </p:ext>
            </p:extLst>
          </p:nvPr>
        </p:nvGraphicFramePr>
        <p:xfrm>
          <a:off x="323528" y="3068961"/>
          <a:ext cx="8568952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1800199">
                <a:tc>
                  <a:txBody>
                    <a:bodyPr/>
                    <a:lstStyle/>
                    <a:p>
                      <a:pPr algn="l"/>
                      <a:r>
                        <a:rPr lang="cs-CZ" sz="3000" smtClean="0"/>
                        <a:t>e. g. Peter</a:t>
                      </a:r>
                      <a:r>
                        <a:rPr lang="cs-CZ" sz="3000" baseline="0" smtClean="0"/>
                        <a:t> hasn´t gone to bed.        </a:t>
                      </a:r>
                    </a:p>
                    <a:p>
                      <a:pPr algn="l"/>
                      <a:r>
                        <a:rPr lang="cs-CZ" sz="3000" baseline="0" smtClean="0"/>
                        <a:t>        I haven´t bought a book. </a:t>
                      </a:r>
                    </a:p>
                    <a:p>
                      <a:pPr algn="l"/>
                      <a:r>
                        <a:rPr lang="cs-CZ" sz="3000" baseline="0" smtClean="0"/>
                        <a:t>        They have not lost the key. </a:t>
                      </a:r>
                    </a:p>
                    <a:p>
                      <a:pPr algn="l"/>
                      <a:r>
                        <a:rPr lang="cs-CZ" sz="3000" baseline="0" smtClean="0"/>
                        <a:t>        Sarah has not visited London.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2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not </a:t>
            </a:r>
            <a:r>
              <a:rPr lang="cs-CZ" smtClean="0"/>
              <a:t>/ the / I / film / have / seen /.</a:t>
            </a:r>
          </a:p>
          <a:p>
            <a:r>
              <a:rPr lang="cs-CZ"/>
              <a:t>been </a:t>
            </a:r>
            <a:r>
              <a:rPr lang="cs-CZ" smtClean="0"/>
              <a:t>/ to / you / have / Russia / not /.</a:t>
            </a:r>
          </a:p>
          <a:p>
            <a:r>
              <a:rPr lang="cs-CZ"/>
              <a:t>the </a:t>
            </a:r>
            <a:r>
              <a:rPr lang="cs-CZ" smtClean="0"/>
              <a:t>/ she / not / rent / paid / has /.</a:t>
            </a:r>
          </a:p>
          <a:p>
            <a:r>
              <a:rPr lang="cs-CZ"/>
              <a:t>have </a:t>
            </a:r>
            <a:r>
              <a:rPr lang="cs-CZ" smtClean="0"/>
              <a:t>/ to / they / the / gone / cinema / not /.</a:t>
            </a:r>
          </a:p>
          <a:p>
            <a:r>
              <a:rPr lang="cs-CZ" smtClean="0"/>
              <a:t>password / forgotten / we / not / have / the /.</a:t>
            </a:r>
          </a:p>
          <a:p>
            <a:r>
              <a:rPr lang="cs-CZ"/>
              <a:t>a </a:t>
            </a:r>
            <a:r>
              <a:rPr lang="cs-CZ" smtClean="0"/>
              <a:t>/ not / he / bought / has / T-shirt /.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029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words in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</p:spPr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I have not seen the film.</a:t>
            </a:r>
          </a:p>
          <a:p>
            <a:r>
              <a:rPr lang="cs-CZ" smtClean="0">
                <a:solidFill>
                  <a:schemeClr val="accent1"/>
                </a:solidFill>
              </a:rPr>
              <a:t>You have not been to Russia.</a:t>
            </a:r>
          </a:p>
          <a:p>
            <a:r>
              <a:rPr lang="cs-CZ" smtClean="0">
                <a:solidFill>
                  <a:schemeClr val="accent1"/>
                </a:solidFill>
              </a:rPr>
              <a:t>She has not paid the rent.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have not gone to the cinema.</a:t>
            </a:r>
          </a:p>
          <a:p>
            <a:r>
              <a:rPr lang="cs-CZ" smtClean="0">
                <a:solidFill>
                  <a:schemeClr val="accent1"/>
                </a:solidFill>
              </a:rPr>
              <a:t>We have not forgotten the password.</a:t>
            </a:r>
          </a:p>
          <a:p>
            <a:r>
              <a:rPr lang="cs-CZ" smtClean="0">
                <a:solidFill>
                  <a:schemeClr val="accent1"/>
                </a:solidFill>
              </a:rPr>
              <a:t>He has not bought a T-shirt.</a:t>
            </a:r>
          </a:p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650014"/>
              </p:ext>
            </p:extLst>
          </p:nvPr>
        </p:nvGraphicFramePr>
        <p:xfrm>
          <a:off x="323528" y="5589240"/>
          <a:ext cx="8568952" cy="936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936104">
                <a:tc>
                  <a:txBody>
                    <a:bodyPr/>
                    <a:lstStyle/>
                    <a:p>
                      <a:r>
                        <a:rPr kumimoji="0" lang="cs-CZ" altLang="en-US" sz="36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Now rewrite the sentences in short forms:</a:t>
                      </a:r>
                      <a:endParaRPr kumimoji="0" lang="cs-CZ" altLang="en-US" sz="36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237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sentences negative: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326468"/>
            <a:ext cx="7859216" cy="5198876"/>
          </a:xfrm>
        </p:spPr>
        <p:txBody>
          <a:bodyPr>
            <a:normAutofit/>
          </a:bodyPr>
          <a:lstStyle/>
          <a:p>
            <a:r>
              <a:rPr lang="cs-CZ"/>
              <a:t>She has cleaned her shoes.</a:t>
            </a:r>
            <a:br>
              <a:rPr lang="cs-CZ"/>
            </a:br>
            <a:endParaRPr lang="cs-CZ"/>
          </a:p>
          <a:p>
            <a:r>
              <a:rPr lang="cs-CZ"/>
              <a:t>You have had a bath.</a:t>
            </a:r>
            <a:br>
              <a:rPr lang="cs-CZ"/>
            </a:br>
            <a:endParaRPr lang="cs-CZ"/>
          </a:p>
          <a:p>
            <a:r>
              <a:rPr lang="cs-CZ"/>
              <a:t>The apples have fallen down.</a:t>
            </a:r>
            <a:br>
              <a:rPr lang="cs-CZ"/>
            </a:br>
            <a:endParaRPr lang="cs-CZ"/>
          </a:p>
          <a:p>
            <a:r>
              <a:rPr lang="cs-CZ"/>
              <a:t>I have broken my cup.</a:t>
            </a:r>
            <a:br>
              <a:rPr lang="cs-CZ"/>
            </a:br>
            <a:endParaRPr lang="cs-CZ"/>
          </a:p>
          <a:p>
            <a:r>
              <a:rPr lang="cs-CZ"/>
              <a:t>They have lost their key.</a:t>
            </a:r>
          </a:p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899592" y="1805715"/>
            <a:ext cx="65037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She </a:t>
            </a:r>
            <a:r>
              <a:rPr lang="cs-CZ" sz="3200" smtClean="0">
                <a:solidFill>
                  <a:schemeClr val="accent1"/>
                </a:solidFill>
              </a:rPr>
              <a:t>has not / hasn´t </a:t>
            </a:r>
            <a:r>
              <a:rPr lang="cs-CZ" sz="3200">
                <a:solidFill>
                  <a:schemeClr val="accent1"/>
                </a:solidFill>
              </a:rPr>
              <a:t>cleaned her shoes.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899592" y="2852935"/>
            <a:ext cx="57989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You </a:t>
            </a:r>
            <a:r>
              <a:rPr lang="cs-CZ" sz="3200" smtClean="0">
                <a:solidFill>
                  <a:schemeClr val="accent1"/>
                </a:solidFill>
              </a:rPr>
              <a:t>have not / haven´t </a:t>
            </a:r>
            <a:r>
              <a:rPr lang="cs-CZ" sz="3200">
                <a:solidFill>
                  <a:schemeClr val="accent1"/>
                </a:solidFill>
              </a:rPr>
              <a:t>had a bath.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899592" y="3933056"/>
            <a:ext cx="7184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The apples </a:t>
            </a:r>
            <a:r>
              <a:rPr lang="cs-CZ" sz="3200" smtClean="0">
                <a:solidFill>
                  <a:schemeClr val="accent1"/>
                </a:solidFill>
              </a:rPr>
              <a:t>have not / haven´t </a:t>
            </a:r>
            <a:r>
              <a:rPr lang="cs-CZ" sz="3200">
                <a:solidFill>
                  <a:schemeClr val="accent1"/>
                </a:solidFill>
              </a:rPr>
              <a:t>fallen down.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899592" y="4973107"/>
            <a:ext cx="6043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I </a:t>
            </a:r>
            <a:r>
              <a:rPr lang="cs-CZ" sz="3200" smtClean="0">
                <a:solidFill>
                  <a:schemeClr val="accent1"/>
                </a:solidFill>
              </a:rPr>
              <a:t>have not / haven´t </a:t>
            </a:r>
            <a:r>
              <a:rPr lang="cs-CZ" sz="3200">
                <a:solidFill>
                  <a:schemeClr val="accent1"/>
                </a:solidFill>
              </a:rPr>
              <a:t>broken my cup.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899592" y="6021288"/>
            <a:ext cx="64048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They </a:t>
            </a:r>
            <a:r>
              <a:rPr lang="cs-CZ" sz="3200" smtClean="0">
                <a:solidFill>
                  <a:schemeClr val="accent1"/>
                </a:solidFill>
              </a:rPr>
              <a:t>have not / haven´t </a:t>
            </a:r>
            <a:r>
              <a:rPr lang="cs-CZ" sz="3200">
                <a:solidFill>
                  <a:schemeClr val="accent1"/>
                </a:solidFill>
              </a:rPr>
              <a:t>lost their key.</a:t>
            </a:r>
          </a:p>
        </p:txBody>
      </p:sp>
    </p:spTree>
    <p:extLst>
      <p:ext uri="{BB962C8B-B14F-4D97-AF65-F5344CB8AC3E}">
        <p14:creationId xmlns:p14="http://schemas.microsoft.com/office/powerpoint/2010/main" val="382782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25758" y="0"/>
            <a:ext cx="9289032" cy="1417638"/>
          </a:xfrm>
        </p:spPr>
        <p:txBody>
          <a:bodyPr>
            <a:noAutofit/>
          </a:bodyPr>
          <a:lstStyle/>
          <a:p>
            <a:r>
              <a:rPr lang="cs-CZ" sz="4000" smtClean="0"/>
              <a:t>Take turns, make a chain of sentences. Always start Fortunately / Unfortunately: 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Frank has visited South America </a:t>
            </a:r>
            <a:r>
              <a:rPr lang="cs-CZ" smtClean="0"/>
              <a:t>recently…</a:t>
            </a:r>
          </a:p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r>
              <a:rPr lang="cs-CZ" smtClean="0"/>
              <a:t>e. g.   </a:t>
            </a:r>
            <a:r>
              <a:rPr lang="cs-CZ" smtClean="0">
                <a:solidFill>
                  <a:schemeClr val="accent1"/>
                </a:solidFill>
              </a:rPr>
              <a:t>Fortunately, he hasn´t forgotten his passport.</a:t>
            </a:r>
          </a:p>
          <a:p>
            <a:pPr marL="0" indent="0">
              <a:buNone/>
            </a:pPr>
            <a:r>
              <a:rPr lang="cs-CZ">
                <a:solidFill>
                  <a:schemeClr val="accent1"/>
                </a:solidFill>
              </a:rPr>
              <a:t>	</a:t>
            </a:r>
            <a:r>
              <a:rPr lang="cs-CZ" smtClean="0">
                <a:solidFill>
                  <a:schemeClr val="accent1"/>
                </a:solidFill>
              </a:rPr>
              <a:t>Unfortunately, the plane hasn´t taken off on time.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9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záporné tvary předpřítomného času (list 2)</a:t>
            </a:r>
          </a:p>
          <a:p>
            <a:r>
              <a:rPr lang="cs-CZ" sz="2800" smtClean="0"/>
              <a:t>srovná slova do vět (3)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přepíše ve stažených tvarech (4)</a:t>
            </a:r>
            <a:endParaRPr lang="cs-CZ" sz="2800"/>
          </a:p>
          <a:p>
            <a:r>
              <a:rPr lang="cs-CZ" sz="2800"/>
              <a:t>převede věty do </a:t>
            </a:r>
            <a:r>
              <a:rPr lang="cs-CZ" sz="2800" smtClean="0"/>
              <a:t>záporu, přeloží (5)</a:t>
            </a:r>
          </a:p>
          <a:p>
            <a:r>
              <a:rPr lang="cs-CZ" sz="2800" smtClean="0"/>
              <a:t>tvoří věty s daným začátkem, navazuje na předchozí výpověď, okamžitá zpětná vazba (6)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2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 Perfect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 Perfect Affirmative</Template>
  <TotalTime>52</TotalTime>
  <Words>365</Words>
  <Application>Microsoft Office PowerPoint</Application>
  <PresentationFormat>Předvádění na obrazovce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Present Perfect Affirmative</vt:lpstr>
      <vt:lpstr>Prezentace aplikace PowerPoint</vt:lpstr>
      <vt:lpstr>Present Perfect Negative</vt:lpstr>
      <vt:lpstr>Put the words in the correct order:</vt:lpstr>
      <vt:lpstr>Put the words in the correct order:</vt:lpstr>
      <vt:lpstr>Make the sentences negative:</vt:lpstr>
      <vt:lpstr>Take turns, make a chain of sentences. Always start Fortunately / Unfortunately: 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9</cp:revision>
  <dcterms:created xsi:type="dcterms:W3CDTF">2011-11-11T17:34:59Z</dcterms:created>
  <dcterms:modified xsi:type="dcterms:W3CDTF">2012-06-27T08:38:54Z</dcterms:modified>
</cp:coreProperties>
</file>