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1"/>
  </p:notesMasterIdLst>
  <p:sldIdLst>
    <p:sldId id="263" r:id="rId3"/>
    <p:sldId id="256" r:id="rId4"/>
    <p:sldId id="261" r:id="rId5"/>
    <p:sldId id="262" r:id="rId6"/>
    <p:sldId id="258" r:id="rId7"/>
    <p:sldId id="259" r:id="rId8"/>
    <p:sldId id="264" r:id="rId9"/>
    <p:sldId id="260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971BC-2C2D-4FEC-A065-4816DF755783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135EC-4BFD-4172-AF64-F28686782E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1228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135EC-4BFD-4172-AF64-F28686782E1B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3558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1377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572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620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227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381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626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7685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117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848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21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274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B9C71-E2BA-4792-8995-C543DEADB4C1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B24ECADF-EAC3-4B20-8660-F897D4776DCC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DB06B-F3CF-42EA-BEF9-D2D87D686B6D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24.6.2012</a:t>
            </a:fld>
            <a:endParaRPr lang="cs-CZ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 dirty="0">
              <a:solidFill>
                <a:prstClr val="black">
                  <a:tint val="8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89E1861-B580-4B05-A46F-A6D7E3E10EDF}" type="slidenum">
              <a:rPr lang="cs-CZ" smtClean="0">
                <a:solidFill>
                  <a:prstClr val="black">
                    <a:tint val="95000"/>
                  </a:prstClr>
                </a:solidFill>
              </a:rPr>
              <a:pPr/>
              <a:t>‹#›</a:t>
            </a:fld>
            <a:endParaRPr lang="cs-CZ" dirty="0">
              <a:solidFill>
                <a:prstClr val="black">
                  <a:tint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32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A8_47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tvoří a obměňuje věty </a:t>
            </a: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Past Continuous Affirmative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listopad 2011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06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Past Continuous Affirmative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I / he / she / it was + </a:t>
            </a: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-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ing</a:t>
            </a:r>
          </a:p>
          <a:p>
            <a:pPr marL="0" indent="0" algn="ctr">
              <a:buNone/>
            </a:pP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you / we / they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were 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+ </a:t>
            </a:r>
            <a:r>
              <a:rPr lang="cs-CZ" altLang="en-US" sz="36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 -</a:t>
            </a:r>
            <a:r>
              <a:rPr lang="cs-CZ" altLang="en-US" sz="3600" b="1" smtClean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ing</a:t>
            </a:r>
            <a:endParaRPr lang="cs-CZ" altLang="en-US" sz="3600" b="1" smtClean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 algn="ctr">
              <a:buNone/>
            </a:pPr>
            <a:endParaRPr lang="cs-CZ" altLang="en-US" sz="3600" b="1" smtClean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cs-CZ" altLang="en-US" b="1" smtClean="0">
                <a:ln w="11430"/>
                <a:latin typeface="+mj-lt"/>
                <a:ea typeface="+mj-ea"/>
                <a:cs typeface="+mj-cs"/>
              </a:rPr>
              <a:t>e</a:t>
            </a:r>
            <a:r>
              <a:rPr lang="cs-CZ" altLang="en-US" b="1" smtClean="0">
                <a:ln w="11430"/>
                <a:latin typeface="+mj-lt"/>
                <a:ea typeface="+mj-ea"/>
                <a:cs typeface="+mj-cs"/>
              </a:rPr>
              <a:t>. g. </a:t>
            </a:r>
            <a:r>
              <a:rPr lang="cs-CZ" altLang="en-US" b="1" smtClean="0">
                <a:ln w="11430"/>
                <a:latin typeface="+mj-lt"/>
                <a:ea typeface="+mj-ea"/>
                <a:cs typeface="+mj-cs"/>
              </a:rPr>
              <a:t>	I was speaking</a:t>
            </a:r>
            <a:br>
              <a:rPr lang="cs-CZ" altLang="en-US" b="1" smtClean="0">
                <a:ln w="11430"/>
                <a:latin typeface="+mj-lt"/>
                <a:ea typeface="+mj-ea"/>
                <a:cs typeface="+mj-cs"/>
              </a:rPr>
            </a:br>
            <a:r>
              <a:rPr lang="cs-CZ" altLang="en-US" b="1" smtClean="0">
                <a:ln w="11430"/>
                <a:latin typeface="+mj-lt"/>
                <a:ea typeface="+mj-ea"/>
                <a:cs typeface="+mj-cs"/>
              </a:rPr>
              <a:t>	you were driving</a:t>
            </a:r>
          </a:p>
          <a:p>
            <a:pPr marL="0" indent="0">
              <a:buNone/>
            </a:pPr>
            <a:r>
              <a:rPr lang="cs-CZ" altLang="en-US" b="1">
                <a:ln w="11430"/>
                <a:latin typeface="+mj-lt"/>
                <a:ea typeface="+mj-ea"/>
                <a:cs typeface="+mj-cs"/>
              </a:rPr>
              <a:t>	</a:t>
            </a:r>
            <a:r>
              <a:rPr lang="cs-CZ" altLang="en-US" b="1" smtClean="0">
                <a:ln w="11430"/>
                <a:latin typeface="+mj-lt"/>
                <a:ea typeface="+mj-ea"/>
                <a:cs typeface="+mj-cs"/>
              </a:rPr>
              <a:t>he was cooking</a:t>
            </a:r>
            <a:endParaRPr lang="cs-CZ" altLang="en-US" b="1" dirty="0">
              <a:ln w="11430"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4450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8498" y="116632"/>
            <a:ext cx="8885502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Match the sentences with the pictures: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691680" y="1472821"/>
            <a:ext cx="5544616" cy="41764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mtClean="0"/>
              <a:t>Yesterday at seven p.m. …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… Sam was having a shower.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… Lucy was calling her aunt.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… Tom and Mary were 		watching TV.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… the cat was sleeping.</a:t>
            </a:r>
          </a:p>
          <a:p>
            <a:pPr marL="514350" indent="-514350">
              <a:buFont typeface="+mj-lt"/>
              <a:buAutoNum type="arabicParenR"/>
            </a:pPr>
            <a:r>
              <a:rPr lang="cs-CZ" smtClean="0"/>
              <a:t>… the Smiths were shopping.</a:t>
            </a:r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975732"/>
              </p:ext>
            </p:extLst>
          </p:nvPr>
        </p:nvGraphicFramePr>
        <p:xfrm>
          <a:off x="107504" y="5805264"/>
          <a:ext cx="8856984" cy="64807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856984"/>
              </a:tblGrid>
              <a:tr h="648072">
                <a:tc>
                  <a:txBody>
                    <a:bodyPr/>
                    <a:lstStyle/>
                    <a:p>
                      <a:r>
                        <a:rPr kumimoji="0" lang="cs-CZ" altLang="en-US" sz="3600" b="1" kern="1200" smtClean="0">
                          <a:ln w="11430"/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45000">
                                <a:schemeClr val="accent2">
                                  <a:tint val="60000"/>
                                </a:schemeClr>
                              </a:gs>
                              <a:gs pos="90000">
                                <a:schemeClr val="accent2">
                                  <a:tint val="40000"/>
                                </a:schemeClr>
                              </a:gs>
                              <a:gs pos="100000">
                                <a:schemeClr val="accent2">
                                  <a:tint val="20000"/>
                                </a:schemeClr>
                              </a:gs>
                            </a:gsLst>
                            <a:lin ang="5400000" scaled="1"/>
                            <a:tileRect/>
                          </a:gradFill>
                          <a:effectLst>
                            <a:outerShdw blurRad="44450" dist="41910" dir="3600000" algn="tl">
                              <a:srgbClr val="000000">
                                <a:alpha val="50000"/>
                              </a:srgbClr>
                            </a:outerShdw>
                          </a:effectLst>
                          <a:latin typeface="+mj-lt"/>
                          <a:ea typeface="+mj-ea"/>
                          <a:cs typeface="+mj-cs"/>
                        </a:rPr>
                        <a:t>Make sentences about 3 remaining pictures:</a:t>
                      </a:r>
                      <a:endParaRPr kumimoji="0" lang="cs-CZ" altLang="en-US" sz="3600" b="1" kern="1200">
                        <a:ln w="11430"/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45000">
                              <a:schemeClr val="accent2">
                                <a:tint val="60000"/>
                              </a:schemeClr>
                            </a:gs>
                            <a:gs pos="90000">
                              <a:schemeClr val="accent2">
                                <a:tint val="40000"/>
                              </a:schemeClr>
                            </a:gs>
                            <a:gs pos="100000">
                              <a:schemeClr val="accent2">
                                <a:tint val="20000"/>
                              </a:schemeClr>
                            </a:gs>
                          </a:gsLst>
                          <a:lin ang="5400000" scaled="1"/>
                          <a:tileRect/>
                        </a:gradFill>
                        <a:effectLst>
                          <a:outerShdw blurRad="44450" dist="41910" dir="3600000" algn="tl">
                            <a:srgbClr val="000000">
                              <a:alpha val="50000"/>
                            </a:srgbClr>
                          </a:outerShdw>
                        </a:effectLst>
                        <a:latin typeface="+mj-lt"/>
                        <a:ea typeface="+mj-ea"/>
                        <a:cs typeface="+mj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꼜˟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2978145"/>
            <a:ext cx="860301" cy="945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!塴&quot;Ĉ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95" y="4718854"/>
            <a:ext cx="1008112" cy="79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˜馤˛Ĕ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60" y="3451044"/>
            <a:ext cx="977747" cy="77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˜ࢤ&quot;Ą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482" y="1577404"/>
            <a:ext cx="936104" cy="96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#᰼&quot;Ĉ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95" y="2276872"/>
            <a:ext cx="723166" cy="82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˜ꃤ˖Ĉ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010" y="4395855"/>
            <a:ext cx="755576" cy="1227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E:\obrázky\kytara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649853"/>
            <a:ext cx="1152128" cy="116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52" y="1160218"/>
            <a:ext cx="845809" cy="92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Přímá spojnice 5"/>
          <p:cNvCxnSpPr>
            <a:stCxn id="1026" idx="1"/>
          </p:cNvCxnSpPr>
          <p:nvPr/>
        </p:nvCxnSpPr>
        <p:spPr>
          <a:xfrm flipH="1" flipV="1">
            <a:off x="7092280" y="2420888"/>
            <a:ext cx="936104" cy="103015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8"/>
          <p:cNvCxnSpPr>
            <a:stCxn id="1027" idx="3"/>
          </p:cNvCxnSpPr>
          <p:nvPr/>
        </p:nvCxnSpPr>
        <p:spPr>
          <a:xfrm flipV="1">
            <a:off x="1340607" y="3100050"/>
            <a:ext cx="457200" cy="2015156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Přímá spojnice 12"/>
          <p:cNvCxnSpPr>
            <a:stCxn id="1028" idx="3"/>
          </p:cNvCxnSpPr>
          <p:nvPr/>
        </p:nvCxnSpPr>
        <p:spPr>
          <a:xfrm>
            <a:off x="1340607" y="3840553"/>
            <a:ext cx="457200" cy="74057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Přímá spojnice 16"/>
          <p:cNvCxnSpPr>
            <a:stCxn id="1030" idx="3"/>
          </p:cNvCxnSpPr>
          <p:nvPr/>
        </p:nvCxnSpPr>
        <p:spPr>
          <a:xfrm>
            <a:off x="1258161" y="2688461"/>
            <a:ext cx="539646" cy="242674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0" name="Přímá spojnice 19"/>
          <p:cNvCxnSpPr/>
          <p:nvPr/>
        </p:nvCxnSpPr>
        <p:spPr>
          <a:xfrm flipH="1">
            <a:off x="5796136" y="2546644"/>
            <a:ext cx="2194346" cy="148094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3" name="Ovál 22"/>
          <p:cNvSpPr/>
          <p:nvPr/>
        </p:nvSpPr>
        <p:spPr>
          <a:xfrm>
            <a:off x="7990482" y="4230060"/>
            <a:ext cx="1153517" cy="17192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1" name="Ovál 30"/>
          <p:cNvSpPr/>
          <p:nvPr/>
        </p:nvSpPr>
        <p:spPr>
          <a:xfrm>
            <a:off x="258497" y="1052735"/>
            <a:ext cx="1153517" cy="12241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2" name="Ovál 31"/>
          <p:cNvSpPr/>
          <p:nvPr/>
        </p:nvSpPr>
        <p:spPr>
          <a:xfrm>
            <a:off x="6515521" y="3442323"/>
            <a:ext cx="1474961" cy="15674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829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282154"/>
          </a:xfrm>
        </p:spPr>
        <p:txBody>
          <a:bodyPr>
            <a:noAutofit/>
          </a:bodyPr>
          <a:lstStyle/>
          <a:p>
            <a:r>
              <a:rPr lang="cs-CZ" sz="4000"/>
              <a:t>Make </a:t>
            </a:r>
            <a:r>
              <a:rPr lang="cs-CZ" sz="4000" smtClean="0"/>
              <a:t>the sentences </a:t>
            </a:r>
            <a:r>
              <a:rPr lang="cs-CZ" sz="4000"/>
              <a:t>about 3 remaining </a:t>
            </a:r>
            <a:r>
              <a:rPr lang="cs-CZ" sz="4000" smtClean="0"/>
              <a:t>pictures: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mtClean="0"/>
              <a:t>Examples:</a:t>
            </a:r>
          </a:p>
          <a:p>
            <a:r>
              <a:rPr lang="cs-CZ" smtClean="0">
                <a:solidFill>
                  <a:schemeClr val="accent1"/>
                </a:solidFill>
              </a:rPr>
              <a:t>Bob and Fred were skiing.</a:t>
            </a:r>
            <a:br>
              <a:rPr lang="cs-CZ" smtClean="0">
                <a:solidFill>
                  <a:schemeClr val="accent1"/>
                </a:solidFill>
              </a:rPr>
            </a:b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Elsa was playing the guitar.</a:t>
            </a:r>
            <a:br>
              <a:rPr lang="cs-CZ" smtClean="0">
                <a:solidFill>
                  <a:schemeClr val="accent1"/>
                </a:solidFill>
              </a:rPr>
            </a:br>
            <a:endParaRPr lang="cs-CZ" smtClean="0">
              <a:solidFill>
                <a:schemeClr val="accent1"/>
              </a:solidFill>
            </a:endParaRPr>
          </a:p>
          <a:p>
            <a:r>
              <a:rPr lang="cs-CZ" smtClean="0">
                <a:solidFill>
                  <a:schemeClr val="accent1"/>
                </a:solidFill>
              </a:rPr>
              <a:t>Granny was writing a letter to her penfriend.</a:t>
            </a:r>
            <a:endParaRPr lang="cs-CZ">
              <a:solidFill>
                <a:schemeClr val="accent1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44824"/>
            <a:ext cx="845809" cy="92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E:\obrázky\kytar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175" y="3082257"/>
            <a:ext cx="1152128" cy="116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˜ꃤ˖Ĉ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451" y="4991993"/>
            <a:ext cx="755576" cy="1227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323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Mel … skating last weekend.</a:t>
            </a:r>
            <a:br>
              <a:rPr lang="cs-CZ" smtClean="0"/>
            </a:br>
            <a:r>
              <a:rPr lang="cs-CZ" smtClean="0"/>
              <a:t>a) was 	b)  were	c) is</a:t>
            </a:r>
          </a:p>
          <a:p>
            <a:r>
              <a:rPr lang="cs-CZ" smtClean="0"/>
              <a:t>John … for his friends.</a:t>
            </a:r>
            <a:br>
              <a:rPr lang="cs-CZ" smtClean="0"/>
            </a:br>
            <a:r>
              <a:rPr lang="cs-CZ" smtClean="0"/>
              <a:t>a) were waiting   b) was wait   c) was waiting</a:t>
            </a:r>
          </a:p>
          <a:p>
            <a:r>
              <a:rPr lang="cs-CZ" smtClean="0"/>
              <a:t>The boys … football.</a:t>
            </a:r>
            <a:br>
              <a:rPr lang="cs-CZ" smtClean="0"/>
            </a:br>
            <a:r>
              <a:rPr lang="cs-CZ" smtClean="0"/>
              <a:t>a) we´re playing   b) were playing   c) playing</a:t>
            </a:r>
          </a:p>
          <a:p>
            <a:r>
              <a:rPr lang="cs-CZ" smtClean="0"/>
              <a:t>I … breakfast.</a:t>
            </a:r>
            <a:br>
              <a:rPr lang="cs-CZ" smtClean="0"/>
            </a:br>
            <a:r>
              <a:rPr lang="cs-CZ" smtClean="0"/>
              <a:t>a) was eated   b) was eating   c) were eating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155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Choose the correct form: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Mel … skating last weekend.</a:t>
            </a:r>
            <a:br>
              <a:rPr lang="cs-CZ" smtClean="0"/>
            </a:br>
            <a:r>
              <a:rPr lang="cs-CZ" smtClean="0">
                <a:solidFill>
                  <a:schemeClr val="accent1"/>
                </a:solidFill>
              </a:rPr>
              <a:t>a) was </a:t>
            </a:r>
            <a:r>
              <a:rPr lang="cs-CZ" smtClean="0"/>
              <a:t>	b)  were	c) is</a:t>
            </a:r>
          </a:p>
          <a:p>
            <a:r>
              <a:rPr lang="cs-CZ" smtClean="0"/>
              <a:t>John … for his friends.</a:t>
            </a:r>
            <a:br>
              <a:rPr lang="cs-CZ" smtClean="0"/>
            </a:br>
            <a:r>
              <a:rPr lang="cs-CZ" smtClean="0"/>
              <a:t>a) were waiting   b) was wait   </a:t>
            </a:r>
            <a:r>
              <a:rPr lang="cs-CZ" smtClean="0">
                <a:solidFill>
                  <a:schemeClr val="accent1"/>
                </a:solidFill>
              </a:rPr>
              <a:t>c) was waiting</a:t>
            </a:r>
          </a:p>
          <a:p>
            <a:r>
              <a:rPr lang="cs-CZ" smtClean="0"/>
              <a:t>The boys … football.</a:t>
            </a:r>
            <a:br>
              <a:rPr lang="cs-CZ" smtClean="0"/>
            </a:br>
            <a:r>
              <a:rPr lang="cs-CZ" smtClean="0"/>
              <a:t>a) we´re playing   </a:t>
            </a:r>
            <a:r>
              <a:rPr lang="cs-CZ" smtClean="0">
                <a:solidFill>
                  <a:schemeClr val="accent1"/>
                </a:solidFill>
              </a:rPr>
              <a:t>b) were playing   </a:t>
            </a:r>
            <a:r>
              <a:rPr lang="cs-CZ" smtClean="0"/>
              <a:t>c) playing</a:t>
            </a:r>
          </a:p>
          <a:p>
            <a:r>
              <a:rPr lang="cs-CZ" smtClean="0"/>
              <a:t>I … breakfast.</a:t>
            </a:r>
            <a:br>
              <a:rPr lang="cs-CZ" smtClean="0"/>
            </a:br>
            <a:r>
              <a:rPr lang="cs-CZ" smtClean="0"/>
              <a:t>a) was eated   </a:t>
            </a:r>
            <a:r>
              <a:rPr lang="cs-CZ" smtClean="0">
                <a:solidFill>
                  <a:schemeClr val="accent1"/>
                </a:solidFill>
              </a:rPr>
              <a:t>b) was eating   </a:t>
            </a:r>
            <a:r>
              <a:rPr lang="cs-CZ" smtClean="0"/>
              <a:t>c) were eating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559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se seznámí s tvořením kladných tvarů min. času průběhového (list 2)</a:t>
            </a:r>
          </a:p>
          <a:p>
            <a:r>
              <a:rPr lang="cs-CZ" sz="2800" smtClean="0"/>
              <a:t>přiřadí tvrzení a obrázek; 3 obrázky zbydou, vytvoří k nim věty (</a:t>
            </a:r>
            <a:r>
              <a:rPr lang="cs-CZ" sz="2800" smtClean="0"/>
              <a:t>3), přečte motivační </a:t>
            </a:r>
            <a:r>
              <a:rPr lang="cs-CZ" sz="2800" smtClean="0"/>
              <a:t>příklady (4), následná kontrola variant</a:t>
            </a:r>
          </a:p>
          <a:p>
            <a:r>
              <a:rPr lang="cs-CZ" sz="2800" smtClean="0"/>
              <a:t>vybere správný tvar (5)</a:t>
            </a:r>
          </a:p>
          <a:p>
            <a:r>
              <a:rPr lang="cs-CZ" sz="2800" smtClean="0"/>
              <a:t>zpětná </a:t>
            </a:r>
            <a:r>
              <a:rPr lang="cs-CZ" sz="2800"/>
              <a:t>vazba, </a:t>
            </a:r>
            <a:r>
              <a:rPr lang="cs-CZ" sz="2800" smtClean="0"/>
              <a:t>vysvětlí své řešení (6</a:t>
            </a:r>
            <a:r>
              <a:rPr lang="cs-CZ" sz="2800"/>
              <a:t>)</a:t>
            </a:r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6328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</a:p>
          <a:p>
            <a:r>
              <a:rPr lang="cs-CZ" smtClean="0"/>
              <a:t>www.google.cz/obrázky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50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uture questions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86</TotalTime>
  <Words>186</Words>
  <Application>Microsoft Office PowerPoint</Application>
  <PresentationFormat>Předvádění na obrazovce (4:3)</PresentationFormat>
  <Paragraphs>43</Paragraphs>
  <Slides>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2</vt:i4>
      </vt:variant>
      <vt:variant>
        <vt:lpstr>Nadpisy snímků</vt:lpstr>
      </vt:variant>
      <vt:variant>
        <vt:i4>8</vt:i4>
      </vt:variant>
    </vt:vector>
  </HeadingPairs>
  <TitlesOfParts>
    <vt:vector size="10" baseType="lpstr">
      <vt:lpstr>Welcome</vt:lpstr>
      <vt:lpstr>future questions</vt:lpstr>
      <vt:lpstr>Prezentace aplikace PowerPoint</vt:lpstr>
      <vt:lpstr>Past Continuous Affirmative</vt:lpstr>
      <vt:lpstr>Match the sentences with the pictures:</vt:lpstr>
      <vt:lpstr>Make the sentences about 3 remaining pictures:</vt:lpstr>
      <vt:lpstr>Choose the correct form:</vt:lpstr>
      <vt:lpstr>Choose the correct form: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Past Continuous Affirmative</dc:title>
  <dc:creator>ZŠ</dc:creator>
  <cp:lastModifiedBy>ZŠ</cp:lastModifiedBy>
  <cp:revision>11</cp:revision>
  <dcterms:created xsi:type="dcterms:W3CDTF">2011-11-02T17:28:43Z</dcterms:created>
  <dcterms:modified xsi:type="dcterms:W3CDTF">2012-06-24T14:25:37Z</dcterms:modified>
</cp:coreProperties>
</file>