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56" r:id="rId3"/>
    <p:sldId id="264" r:id="rId4"/>
    <p:sldId id="265" r:id="rId5"/>
    <p:sldId id="257" r:id="rId6"/>
    <p:sldId id="259" r:id="rId7"/>
    <p:sldId id="258" r:id="rId8"/>
    <p:sldId id="260" r:id="rId9"/>
    <p:sldId id="263" r:id="rId10"/>
    <p:sldId id="261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93CEE-5D1D-4702-8986-354EF15388D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8DA91E79-60F0-48CF-8513-E6CA312136F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</a:t>
            </a: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5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Zařazuje do slovní zásoby neznámé výrazy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</a:t>
            </a:r>
            <a:r>
              <a:rPr lang="cs-CZ" sz="1800">
                <a:solidFill>
                  <a:prstClr val="black"/>
                </a:solidFill>
              </a:rPr>
              <a:t>: </a:t>
            </a:r>
            <a:r>
              <a:rPr lang="cs-CZ" sz="2400"/>
              <a:t>Phrasal Verbs</a:t>
            </a:r>
            <a: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86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22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Phrasal Verbs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3204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give = dát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up = nahoru</a:t>
            </a:r>
            <a:r>
              <a:rPr lang="cs-CZ" smtClean="0"/>
              <a:t>	</a:t>
            </a:r>
            <a:r>
              <a:rPr lang="cs-CZ" smtClean="0">
                <a:latin typeface="Times New Roman"/>
                <a:cs typeface="Times New Roman"/>
              </a:rPr>
              <a:t>→	</a:t>
            </a:r>
            <a:endParaRPr lang="cs-CZ">
              <a:solidFill>
                <a:srgbClr val="FF33CC"/>
              </a:solidFill>
            </a:endParaRPr>
          </a:p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get = dostat</a:t>
            </a:r>
            <a:r>
              <a:rPr lang="cs-CZ" smtClean="0"/>
              <a:t>		</a:t>
            </a:r>
          </a:p>
          <a:p>
            <a:pPr marL="0" indent="0">
              <a:buNone/>
            </a:pPr>
            <a:r>
              <a:rPr lang="cs-CZ" smtClean="0">
                <a:solidFill>
                  <a:srgbClr val="FFC000"/>
                </a:solidFill>
              </a:rPr>
              <a:t>turn = otočit</a:t>
            </a:r>
            <a:r>
              <a:rPr lang="cs-CZ" smtClean="0"/>
              <a:t>	</a:t>
            </a:r>
            <a:r>
              <a:rPr lang="cs-CZ">
                <a:cs typeface="Times New Roman"/>
              </a:rPr>
              <a:t> </a:t>
            </a:r>
            <a:r>
              <a:rPr lang="cs-CZ" smtClean="0">
                <a:cs typeface="Times New Roman"/>
              </a:rPr>
              <a:t>→	</a:t>
            </a:r>
          </a:p>
          <a:p>
            <a:pPr marL="0" indent="0">
              <a:buNone/>
            </a:pPr>
            <a:r>
              <a:rPr lang="cs-CZ" smtClean="0">
                <a:solidFill>
                  <a:srgbClr val="FFC000"/>
                </a:solidFill>
              </a:rPr>
              <a:t>on = na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look = dívat se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after = po		</a:t>
            </a:r>
            <a:r>
              <a:rPr lang="cs-CZ">
                <a:cs typeface="Times New Roman"/>
              </a:rPr>
              <a:t> </a:t>
            </a:r>
            <a:r>
              <a:rPr lang="cs-CZ" smtClean="0">
                <a:cs typeface="Times New Roman"/>
              </a:rPr>
              <a:t>→	</a:t>
            </a:r>
            <a:endParaRPr lang="cs-CZ" smtClean="0">
              <a:solidFill>
                <a:srgbClr val="FF33CC"/>
              </a:solidFill>
            </a:endParaRPr>
          </a:p>
          <a:p>
            <a:pPr marL="0" indent="0">
              <a:buNone/>
            </a:pPr>
            <a:r>
              <a:rPr lang="cs-CZ" smtClean="0">
                <a:solidFill>
                  <a:schemeClr val="accent5"/>
                </a:solidFill>
              </a:rPr>
              <a:t>for = pro</a:t>
            </a:r>
            <a:r>
              <a:rPr lang="cs-CZ" smtClean="0"/>
              <a:t>			</a:t>
            </a:r>
            <a:endParaRPr lang="cs-CZ">
              <a:solidFill>
                <a:srgbClr val="FF33CC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444388" y="2420888"/>
            <a:ext cx="27302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rgbClr val="FF33CC"/>
                </a:solidFill>
              </a:rPr>
              <a:t>give up = vzdát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4412303" y="3005663"/>
            <a:ext cx="24112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rgbClr val="FF33CC"/>
                </a:solidFill>
              </a:rPr>
              <a:t>get up = vstát</a:t>
            </a:r>
            <a:endParaRPr lang="cs-CZ" sz="3200"/>
          </a:p>
        </p:txBody>
      </p:sp>
      <p:sp>
        <p:nvSpPr>
          <p:cNvPr id="8" name="TextovéPole 7"/>
          <p:cNvSpPr txBox="1"/>
          <p:nvPr/>
        </p:nvSpPr>
        <p:spPr>
          <a:xfrm>
            <a:off x="4410523" y="3933056"/>
            <a:ext cx="4312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rgbClr val="FF33CC"/>
                </a:solidFill>
                <a:cs typeface="Times New Roman"/>
              </a:rPr>
              <a:t>turn on = zapnout </a:t>
            </a:r>
            <a:r>
              <a:rPr lang="cs-CZ" sz="3200" smtClean="0">
                <a:cs typeface="Times New Roman"/>
              </a:rPr>
              <a:t>(rádio)</a:t>
            </a:r>
            <a:endParaRPr lang="cs-CZ" sz="3200" smtClean="0"/>
          </a:p>
        </p:txBody>
      </p:sp>
      <p:sp>
        <p:nvSpPr>
          <p:cNvPr id="9" name="TextovéPole 8"/>
          <p:cNvSpPr txBox="1"/>
          <p:nvPr/>
        </p:nvSpPr>
        <p:spPr>
          <a:xfrm>
            <a:off x="4444388" y="5220489"/>
            <a:ext cx="31390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rgbClr val="FF33CC"/>
                </a:solidFill>
                <a:cs typeface="Times New Roman"/>
              </a:rPr>
              <a:t>look after = hlídat</a:t>
            </a:r>
            <a:endParaRPr lang="cs-CZ" sz="3200"/>
          </a:p>
        </p:txBody>
      </p:sp>
      <p:sp>
        <p:nvSpPr>
          <p:cNvPr id="10" name="TextovéPole 9"/>
          <p:cNvSpPr txBox="1"/>
          <p:nvPr/>
        </p:nvSpPr>
        <p:spPr>
          <a:xfrm>
            <a:off x="4470641" y="5805264"/>
            <a:ext cx="2933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rgbClr val="FF33CC"/>
                </a:solidFill>
              </a:rPr>
              <a:t>look for = hledat</a:t>
            </a:r>
            <a:endParaRPr lang="cs-CZ" sz="3200"/>
          </a:p>
        </p:txBody>
      </p:sp>
      <p:graphicFrame>
        <p:nvGraphicFramePr>
          <p:cNvPr id="11" name="Tabulk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732214"/>
              </p:ext>
            </p:extLst>
          </p:nvPr>
        </p:nvGraphicFramePr>
        <p:xfrm>
          <a:off x="559970" y="1268760"/>
          <a:ext cx="8183370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83370"/>
              </a:tblGrid>
              <a:tr h="879872">
                <a:tc>
                  <a:txBody>
                    <a:bodyPr/>
                    <a:lstStyle/>
                    <a:p>
                      <a:r>
                        <a:rPr kumimoji="0" lang="cs-CZ" altLang="en-US" sz="32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verb + preposition / adverb  → together new special  meaning</a:t>
                      </a:r>
                      <a:endParaRPr kumimoji="0" lang="cs-CZ" altLang="en-US" sz="3200" b="1" kern="1200" dirty="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00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Match the pictures and the verbs, </a:t>
            </a:r>
            <a:br>
              <a:rPr lang="cs-CZ" sz="4000" smtClean="0"/>
            </a:br>
            <a:r>
              <a:rPr lang="cs-CZ" sz="4000" smtClean="0"/>
              <a:t>use them in the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828800" lvl="4" indent="0">
              <a:buNone/>
            </a:pPr>
            <a:r>
              <a:rPr lang="cs-CZ" sz="3200" smtClean="0"/>
              <a:t>sit down</a:t>
            </a:r>
          </a:p>
          <a:p>
            <a:pPr marL="1828800" lvl="4" indent="0">
              <a:buNone/>
            </a:pPr>
            <a:r>
              <a:rPr lang="cs-CZ" sz="3200" smtClean="0"/>
              <a:t>turn on</a:t>
            </a:r>
          </a:p>
          <a:p>
            <a:pPr marL="1828800" lvl="4" indent="0">
              <a:buNone/>
            </a:pPr>
            <a:r>
              <a:rPr lang="cs-CZ" sz="3200" smtClean="0"/>
              <a:t>look up</a:t>
            </a:r>
          </a:p>
          <a:p>
            <a:pPr marL="1828800" lvl="4" indent="0">
              <a:buNone/>
            </a:pPr>
            <a:r>
              <a:rPr lang="cs-CZ" sz="3200" smtClean="0"/>
              <a:t>take off</a:t>
            </a:r>
          </a:p>
          <a:p>
            <a:pPr marL="1828800" lvl="4" indent="0">
              <a:buNone/>
            </a:pPr>
            <a:r>
              <a:rPr lang="cs-CZ" sz="3200" smtClean="0"/>
              <a:t>break down</a:t>
            </a:r>
          </a:p>
          <a:p>
            <a:pPr marL="1828800" lvl="4" indent="0">
              <a:buNone/>
            </a:pPr>
            <a:r>
              <a:rPr lang="cs-CZ" sz="3200" smtClean="0"/>
              <a:t>look out</a:t>
            </a:r>
            <a:endParaRPr lang="cs-CZ" sz="32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434" y="2548362"/>
            <a:ext cx="800712" cy="1816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7" y="5636018"/>
            <a:ext cx="739327" cy="816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109777"/>
            <a:ext cx="1106041" cy="947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085" y="1532850"/>
            <a:ext cx="1278061" cy="653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539" y="5057030"/>
            <a:ext cx="2135870" cy="987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10428"/>
            <a:ext cx="1100137" cy="96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4"/>
          <p:cNvCxnSpPr/>
          <p:nvPr/>
        </p:nvCxnSpPr>
        <p:spPr>
          <a:xfrm flipV="1">
            <a:off x="1706805" y="3705980"/>
            <a:ext cx="648072" cy="27934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4313927" y="4365104"/>
            <a:ext cx="648072" cy="408106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1547664" y="2420888"/>
            <a:ext cx="807213" cy="17342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 flipV="1">
            <a:off x="1645592" y="4917226"/>
            <a:ext cx="648072" cy="52799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3617894" y="3093821"/>
            <a:ext cx="696033" cy="36291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7" name="Přímá spojnice 16"/>
          <p:cNvCxnSpPr/>
          <p:nvPr/>
        </p:nvCxnSpPr>
        <p:spPr>
          <a:xfrm flipV="1">
            <a:off x="3851920" y="1628800"/>
            <a:ext cx="1368152" cy="41121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199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8881 C -0.01372 -0.09181 -0.02031 -0.09528 -0.02865 -0.09806 C -0.03472 -0.10268 -0.05486 -0.11448 -0.06389 -0.11725 C -0.06771 -0.1228 -0.0776 -0.12327 -0.08455 -0.12859 C -0.08941 -0.13205 -0.09149 -0.13506 -0.09913 -0.13761 C -0.10382 -0.14107 -0.10503 -0.14431 -0.10955 -0.14778 C -0.1125 -0.14986 -0.11788 -0.15403 -0.11788 -0.15379 C -0.11858 -0.15541 -0.11858 -0.1568 -0.11979 -0.15796 C -0.12222 -0.16027 -0.1283 -0.16397 -0.1283 -0.16397 C -0.13368 -0.17507 -0.12622 -0.16212 -0.13437 -0.17114 C -0.13785 -0.17484 -0.13906 -0.17877 -0.14253 -0.18224 " pathEditMode="relative" rAng="0" ptsTypes="ffffffffffA">
                                      <p:cBhvr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0" y="-46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8 -0.02497 C -0.0724 -0.03145 -0.10104 -0.04602 -0.12882 -0.06059 C -0.1349 -0.06383 -0.14132 -0.06591 -0.14722 -0.06984 C -0.15122 -0.07238 -0.15469 -0.07631 -0.15851 -0.07932 C -0.1599 -0.08071 -0.16267 -0.08302 -0.16267 -0.08302 C -0.17153 -0.09921 -0.18195 -0.11378 -0.1908 -0.12997 C -0.19271 -0.13344 -0.1934 -0.1376 -0.19497 -0.1413 C -0.2 -0.1524 -0.19879 -0.14454 -0.20208 -0.15633 C -0.20833 -0.179 -0.20677 -0.20397 -0.21476 -0.22571 C -0.21667 -0.2456 -0.21806 -0.26341 -0.21892 -0.28376 C -0.21962 -0.36655 -0.20625 -0.43917 -0.22465 -0.51271 C -0.22865 -0.55504 -0.22604 -0.52266 -0.22604 -0.61031 " pathEditMode="relative" ptsTypes="fffffffffffA">
                                      <p:cBhvr>
                                        <p:cTn id="24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8048 C -0.02395 0.09251 -0.0217 0.10361 -0.01996 0.11563 C -0.01996 0.1161 -0.0177 0.1309 -0.01736 0.13205 C -0.01631 0.13437 -0.01458 0.13575 -0.01319 0.1376 C -0.01076 0.15217 -0.01302 0.14269 -0.00277 0.16165 C 0.00452 0.1753 0.01146 0.19496 0.02379 0.20051 C 0.03212 0.2123 0.04323 0.21716 0.05278 0.22641 C 0.06355 0.23705 0.06233 0.23844 0.07639 0.24838 C 0.07882 0.25 0.07987 0.2537 0.08178 0.25578 C 0.08629 0.26041 0.08837 0.26017 0.09375 0.26156 C 0.10105 0.26758 0.11042 0.27405 0.11875 0.27636 C 0.13056 0.28284 0.14237 0.28654 0.15452 0.29116 C 0.18698 0.29047 0.21945 0.29024 0.25209 0.28908 C 0.25625 0.28885 0.26285 0.28538 0.2665 0.28353 C 0.27813 0.27798 0.29028 0.27567 0.30226 0.27243 C 0.3132 0.26619 0.325 0.26202 0.33664 0.25786 C 0.34219 0.25231 0.34775 0.25023 0.35382 0.24491 C 0.36146 0.23774 0.3658 0.22572 0.37362 0.21878 C 0.37848 0.20976 0.38594 0.2012 0.38941 0.19103 C 0.39341 0.18016 0.3974 0.16975 0.40261 0.16004 C 0.40434 0.15171 0.40695 0.14616 0.41059 0.13945 C 0.41233 0.13159 0.41528 0.12511 0.41719 0.11725 C 0.4191 0.10893 0.41893 0.10106 0.42257 0.09343 C 0.42396 0.07609 0.4257 0.05874 0.42778 0.04163 C 0.42709 -0.03539 0.42518 -0.1124 0.42518 -0.18918 " pathEditMode="relative" rAng="0" ptsTypes="ffffffffffffffffffffffffA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39" y="-29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57 -0.02867 C -0.07917 -0.03769 -0.07118 -0.02798 -0.07952 -0.03445 C -0.0809 -0.03538 -0.08143 -0.037 -0.08264 -0.03816 C -0.08386 -0.03954 -0.08507 -0.04093 -0.08681 -0.04186 C -0.09097 -0.04463 -0.09618 -0.04602 -0.1007 -0.04764 C -0.10452 -0.04902 -0.10868 -0.04902 -0.11215 -0.05134 C -0.11649 -0.05434 -0.12188 -0.05504 -0.12604 -0.05874 C -0.1316 -0.06336 -0.13507 -0.06914 -0.14167 -0.07192 C -0.14583 -0.07701 -0.15174 -0.08094 -0.15712 -0.08325 C -0.16354 -0.08903 -0.16979 -0.09597 -0.17674 -0.10013 C -0.20504 -0.11655 -0.23872 -0.11887 -0.2684 -0.12072 C -0.29028 -0.12326 -0.31146 -0.12627 -0.33316 -0.12812 C -0.39306 -0.12557 -0.4408 -0.12349 -0.50486 -0.12257 C -0.51181 -0.12025 -0.51893 -0.11887 -0.52604 -0.11702 C -0.53577 -0.10915 -0.54861 -0.10198 -0.5599 -0.09828 C -0.5691 -0.09181 -0.57813 -0.08556 -0.58663 -0.07747 C -0.59063 -0.06938 -0.5974 -0.06406 -0.60347 -0.05874 C -0.60903 -0.04833 -0.6033 -0.05735 -0.61337 -0.04764 C -0.61702 -0.04417 -0.61893 -0.03839 -0.62188 -0.03445 C -0.62865 -0.02544 -0.62361 -0.03584 -0.62882 -0.02682 C -0.63403 -0.0178 -0.63681 -0.0067 -0.64306 0.00116 C -0.64479 0.00856 -0.64827 0.0192 -0.65139 0.02567 C -0.65556 0.04788 -0.66146 0.06892 -0.66545 0.09135 C -0.66458 0.10916 -0.66389 0.12651 -0.66129 0.14385 C -0.65833 0.19589 -0.65851 0.21809 -0.65851 0.28446 " pathEditMode="relative" ptsTypes="ffffffffffffffffffffffffA">
                                      <p:cBhvr>
                                        <p:cTn id="4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1.62812E-6 C -0.00278 -0.00555 -0.00712 -0.00948 -0.0099 -0.01503 C -0.01181 -0.01873 -0.01268 -0.02382 -0.01545 -0.02636 C -0.01823 -0.02891 -0.02396 -0.03376 -0.02396 -0.03353 C -0.0257 -0.04047 -0.02483 -0.04001 -0.02969 -0.0451 C -0.03229 -0.04787 -0.03802 -0.0525 -0.03802 -0.05226 C -0.04167 -0.05967 -0.04809 -0.06383 -0.05347 -0.06938 C -0.05556 -0.07169 -0.05695 -0.07516 -0.0592 -0.07701 C -0.06945 -0.08557 -0.05695 -0.07077 -0.06771 -0.08256 C -0.075 -0.09042 -0.07813 -0.09551 -0.08733 -0.09944 C -0.10295 -0.10615 -0.12014 -0.09944 -0.13663 -0.09944 " pathEditMode="relative" rAng="0" ptsTypes="ffffffffffA">
                                      <p:cBhvr>
                                        <p:cTn id="57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0" y="-5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89 0.07678 C -0.03108 0.10777 -0.03733 0.07932 -0.03455 0.14801 C -0.03351 0.17299 -0.02344 0.19565 -0.01354 0.21554 C -0.01111 0.22826 -0.00365 0.24769 0.00347 0.25671 C 0.00642 0.26896 0.01198 0.27844 0.01753 0.28862 C 0.02118 0.29556 0.02257 0.30088 0.02882 0.30365 C 0.03298 0.31221 0.03854 0.31845 0.04288 0.32632 C 0.05 0.33927 0.05659 0.35268 0.06545 0.36378 C 0.06597 0.36563 0.0658 0.36795 0.06684 0.36933 C 0.06788 0.37072 0.071 0.37118 0.071 0.37118 " pathEditMode="relative" ptsTypes="fffffffffA">
                                      <p:cBhvr>
                                        <p:cTn id="6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88640"/>
            <a:ext cx="9036496" cy="1143000"/>
          </a:xfrm>
        </p:spPr>
        <p:txBody>
          <a:bodyPr>
            <a:noAutofit/>
          </a:bodyPr>
          <a:lstStyle/>
          <a:p>
            <a:r>
              <a:rPr lang="cs-CZ" sz="4000"/>
              <a:t>Match the pictures and the verbs, </a:t>
            </a:r>
            <a:br>
              <a:rPr lang="cs-CZ" sz="4000"/>
            </a:br>
            <a:r>
              <a:rPr lang="cs-CZ" sz="4000"/>
              <a:t>use them in the sentences: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e. g. 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Sit down </a:t>
            </a:r>
            <a:r>
              <a:rPr lang="cs-CZ" smtClean="0"/>
              <a:t>next to Peter.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Turn </a:t>
            </a:r>
            <a:r>
              <a:rPr lang="cs-CZ" smtClean="0"/>
              <a:t>the lights </a:t>
            </a:r>
            <a:r>
              <a:rPr lang="cs-CZ" smtClean="0">
                <a:solidFill>
                  <a:schemeClr val="accent1"/>
                </a:solidFill>
              </a:rPr>
              <a:t>on</a:t>
            </a:r>
            <a:r>
              <a:rPr lang="cs-CZ" smtClean="0"/>
              <a:t>, please.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Look up </a:t>
            </a:r>
            <a:r>
              <a:rPr lang="cs-CZ" smtClean="0"/>
              <a:t>the words you don´t understand.</a:t>
            </a:r>
          </a:p>
          <a:p>
            <a:pPr marL="0" indent="0">
              <a:buNone/>
            </a:pPr>
            <a:r>
              <a:rPr lang="cs-CZ" smtClean="0"/>
              <a:t>The plane </a:t>
            </a:r>
            <a:r>
              <a:rPr lang="cs-CZ" smtClean="0">
                <a:solidFill>
                  <a:schemeClr val="accent1"/>
                </a:solidFill>
              </a:rPr>
              <a:t>takes off </a:t>
            </a:r>
            <a:r>
              <a:rPr lang="cs-CZ" smtClean="0"/>
              <a:t>at ten o´clock.</a:t>
            </a:r>
          </a:p>
          <a:p>
            <a:pPr marL="0" indent="0">
              <a:buNone/>
            </a:pPr>
            <a:r>
              <a:rPr lang="cs-CZ" smtClean="0">
                <a:solidFill>
                  <a:schemeClr val="accent1"/>
                </a:solidFill>
              </a:rPr>
              <a:t>Look out </a:t>
            </a:r>
            <a:r>
              <a:rPr lang="cs-CZ" smtClean="0"/>
              <a:t>or you´ll </a:t>
            </a:r>
            <a:r>
              <a:rPr lang="cs-CZ" smtClean="0">
                <a:solidFill>
                  <a:schemeClr val="accent1"/>
                </a:solidFill>
              </a:rPr>
              <a:t>break </a:t>
            </a:r>
            <a:r>
              <a:rPr lang="cs-CZ" smtClean="0"/>
              <a:t>the machine </a:t>
            </a:r>
            <a:r>
              <a:rPr lang="cs-CZ" smtClean="0">
                <a:solidFill>
                  <a:schemeClr val="accent1"/>
                </a:solidFill>
              </a:rPr>
              <a:t>down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49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together and 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 numCol="1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600" smtClean="0"/>
              <a:t>turn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600" smtClean="0"/>
              <a:t>sit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600" smtClean="0"/>
              <a:t>go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try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get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look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33056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away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up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for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off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on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out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down</a:t>
            </a:r>
          </a:p>
          <a:p>
            <a:pPr marL="514350" indent="-514350">
              <a:buFont typeface="+mj-lt"/>
              <a:buAutoNum type="alphaLcParenR"/>
            </a:pP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27198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/>
              <a:t>Put together and translate: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835696" y="1624154"/>
            <a:ext cx="2592288" cy="3609692"/>
          </a:xfrm>
        </p:spPr>
        <p:txBody>
          <a:bodyPr numCol="1">
            <a:normAutofit/>
          </a:bodyPr>
          <a:lstStyle/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turn off / on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sit </a:t>
            </a:r>
            <a:r>
              <a:rPr lang="cs-CZ" sz="3200">
                <a:solidFill>
                  <a:schemeClr val="accent1"/>
                </a:solidFill>
              </a:rPr>
              <a:t>down</a:t>
            </a:r>
            <a:endParaRPr lang="cs-CZ" sz="320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go away / </a:t>
            </a:r>
            <a:r>
              <a:rPr lang="cs-CZ" sz="3200">
                <a:solidFill>
                  <a:schemeClr val="accent1"/>
                </a:solidFill>
              </a:rPr>
              <a:t>on</a:t>
            </a:r>
            <a:endParaRPr lang="cs-CZ" sz="320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try out / </a:t>
            </a:r>
            <a:r>
              <a:rPr lang="cs-CZ" sz="3200">
                <a:solidFill>
                  <a:schemeClr val="accent1"/>
                </a:solidFill>
              </a:rPr>
              <a:t>on</a:t>
            </a:r>
            <a:endParaRPr lang="cs-CZ" sz="320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get up / </a:t>
            </a:r>
            <a:r>
              <a:rPr lang="cs-CZ" sz="3200">
                <a:solidFill>
                  <a:schemeClr val="accent1"/>
                </a:solidFill>
              </a:rPr>
              <a:t>on</a:t>
            </a:r>
            <a:endParaRPr lang="cs-CZ" sz="320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look </a:t>
            </a:r>
            <a:r>
              <a:rPr lang="cs-CZ" sz="3200">
                <a:solidFill>
                  <a:schemeClr val="accent1"/>
                </a:solidFill>
              </a:rPr>
              <a:t>for </a:t>
            </a:r>
            <a:r>
              <a:rPr lang="cs-CZ" sz="3200" smtClean="0">
                <a:solidFill>
                  <a:schemeClr val="accent1"/>
                </a:solidFill>
              </a:rPr>
              <a:t>/ </a:t>
            </a:r>
            <a:r>
              <a:rPr lang="cs-CZ" sz="3200">
                <a:solidFill>
                  <a:schemeClr val="accent1"/>
                </a:solidFill>
              </a:rPr>
              <a:t>up </a:t>
            </a:r>
            <a:endParaRPr lang="cs-CZ" sz="3200" smtClean="0">
              <a:solidFill>
                <a:schemeClr val="accent1"/>
              </a:solidFill>
            </a:endParaRP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251520" y="1700808"/>
            <a:ext cx="1368152" cy="35569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1 D / E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2 G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3 A / E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4 F / E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5 B / E</a:t>
            </a:r>
          </a:p>
          <a:p>
            <a:pPr marL="0" indent="0">
              <a:buNone/>
            </a:pPr>
            <a:r>
              <a:rPr lang="cs-CZ" sz="3200" smtClean="0">
                <a:solidFill>
                  <a:schemeClr val="accent1"/>
                </a:solidFill>
              </a:rPr>
              <a:t>6 C / B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4716016" y="1593086"/>
            <a:ext cx="3194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vypnout / zapnout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4733023" y="2177861"/>
            <a:ext cx="18165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posadit se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4716016" y="2762636"/>
            <a:ext cx="3262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odejít / pokračovat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4733023" y="3347411"/>
            <a:ext cx="3526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vyzkoušet / zkusit si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716016" y="3932186"/>
            <a:ext cx="27847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vstát / nastoupit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4716016" y="4557187"/>
            <a:ext cx="29209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hledat / vyhledat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44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8457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smtClean="0"/>
              <a:t>I asked my parents … pocket money.</a:t>
            </a:r>
            <a:br>
              <a:rPr lang="cs-CZ" sz="2800" smtClean="0"/>
            </a:br>
            <a:r>
              <a:rPr lang="cs-CZ" sz="2800" smtClean="0"/>
              <a:t>a) for		b) about 		c) on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Jane looked … her little cousin.</a:t>
            </a:r>
            <a:br>
              <a:rPr lang="cs-CZ" sz="2800" smtClean="0"/>
            </a:br>
            <a:r>
              <a:rPr lang="cs-CZ" sz="2800" smtClean="0"/>
              <a:t>a) about 		b) of			c) after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Tom was waiting … John.</a:t>
            </a:r>
            <a:br>
              <a:rPr lang="cs-CZ" sz="2800" smtClean="0"/>
            </a:br>
            <a:r>
              <a:rPr lang="cs-CZ" sz="2800" smtClean="0"/>
              <a:t>a) to		b) for			c) on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Some people suffer … headaches.</a:t>
            </a:r>
            <a:br>
              <a:rPr lang="cs-CZ" sz="2800" smtClean="0"/>
            </a:br>
            <a:r>
              <a:rPr lang="cs-CZ" sz="2800" smtClean="0"/>
              <a:t>a) from		b) by			c) with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The player succeeded … scoring.</a:t>
            </a:r>
            <a:br>
              <a:rPr lang="cs-CZ" sz="2800" smtClean="0"/>
            </a:br>
            <a:r>
              <a:rPr lang="cs-CZ" sz="2800" smtClean="0"/>
              <a:t>a) at		b) in 			c) about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I´m looking … your next letter.</a:t>
            </a:r>
            <a:br>
              <a:rPr lang="cs-CZ" sz="2800" smtClean="0"/>
            </a:br>
            <a:r>
              <a:rPr lang="cs-CZ" sz="2800" smtClean="0"/>
              <a:t>a) forward	b) to			c) forward to</a:t>
            </a:r>
            <a:endParaRPr lang="cs-CZ" sz="2800"/>
          </a:p>
        </p:txBody>
      </p:sp>
    </p:spTree>
    <p:extLst>
      <p:ext uri="{BB962C8B-B14F-4D97-AF65-F5344CB8AC3E}">
        <p14:creationId xmlns:p14="http://schemas.microsoft.com/office/powerpoint/2010/main" val="97680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184576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smtClean="0"/>
              <a:t>I asked my parents … pocket money.</a:t>
            </a:r>
            <a:br>
              <a:rPr lang="cs-CZ" sz="2800" smtClean="0"/>
            </a:br>
            <a:r>
              <a:rPr lang="cs-CZ" sz="2800" smtClean="0">
                <a:solidFill>
                  <a:schemeClr val="accent1"/>
                </a:solidFill>
              </a:rPr>
              <a:t>a) for</a:t>
            </a:r>
            <a:r>
              <a:rPr lang="cs-CZ" sz="2800" smtClean="0"/>
              <a:t>		b) about 		c) on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Jane looked … her little cousin.</a:t>
            </a:r>
            <a:br>
              <a:rPr lang="cs-CZ" sz="2800" smtClean="0"/>
            </a:br>
            <a:r>
              <a:rPr lang="cs-CZ" sz="2800" smtClean="0"/>
              <a:t>a) about 		b) of			</a:t>
            </a:r>
            <a:r>
              <a:rPr lang="cs-CZ" sz="2800" smtClean="0">
                <a:solidFill>
                  <a:schemeClr val="accent1"/>
                </a:solidFill>
              </a:rPr>
              <a:t>c) after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Tom was waiting … John.</a:t>
            </a:r>
            <a:br>
              <a:rPr lang="cs-CZ" sz="2800" smtClean="0"/>
            </a:br>
            <a:r>
              <a:rPr lang="cs-CZ" sz="2800" smtClean="0"/>
              <a:t>a) to		</a:t>
            </a:r>
            <a:r>
              <a:rPr lang="cs-CZ" sz="2800" smtClean="0">
                <a:solidFill>
                  <a:schemeClr val="accent1"/>
                </a:solidFill>
              </a:rPr>
              <a:t>b) for</a:t>
            </a:r>
            <a:r>
              <a:rPr lang="cs-CZ" sz="2800" smtClean="0"/>
              <a:t>			c) on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Some people suffer … headaches.</a:t>
            </a:r>
            <a:br>
              <a:rPr lang="cs-CZ" sz="2800" smtClean="0"/>
            </a:br>
            <a:r>
              <a:rPr lang="cs-CZ" sz="2800" smtClean="0">
                <a:solidFill>
                  <a:schemeClr val="accent1"/>
                </a:solidFill>
              </a:rPr>
              <a:t>a) from</a:t>
            </a:r>
            <a:r>
              <a:rPr lang="cs-CZ" sz="2800" smtClean="0"/>
              <a:t>		b) by			c) with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The player succeeded … scoring.</a:t>
            </a:r>
            <a:br>
              <a:rPr lang="cs-CZ" sz="2800" smtClean="0"/>
            </a:br>
            <a:r>
              <a:rPr lang="cs-CZ" sz="2800" smtClean="0"/>
              <a:t>a) at		</a:t>
            </a:r>
            <a:r>
              <a:rPr lang="cs-CZ" sz="2800" smtClean="0">
                <a:solidFill>
                  <a:schemeClr val="accent1"/>
                </a:solidFill>
              </a:rPr>
              <a:t>b) in </a:t>
            </a:r>
            <a:r>
              <a:rPr lang="cs-CZ" sz="2800" smtClean="0"/>
              <a:t>			c) about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smtClean="0"/>
              <a:t>I´m looking … your next letter.</a:t>
            </a:r>
            <a:br>
              <a:rPr lang="cs-CZ" sz="2800" smtClean="0"/>
            </a:br>
            <a:r>
              <a:rPr lang="cs-CZ" sz="2800" smtClean="0"/>
              <a:t>a) forward	b) to			</a:t>
            </a:r>
            <a:r>
              <a:rPr lang="cs-CZ" sz="2800" smtClean="0">
                <a:solidFill>
                  <a:schemeClr val="accent1"/>
                </a:solidFill>
              </a:rPr>
              <a:t>c) forward to</a:t>
            </a:r>
            <a:endParaRPr lang="cs-CZ" sz="28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9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/>
              <a:t>se seznámí </a:t>
            </a:r>
            <a:r>
              <a:rPr lang="cs-CZ" sz="2800" smtClean="0"/>
              <a:t>s principem fungování frázových sloves (list 2</a:t>
            </a:r>
            <a:r>
              <a:rPr lang="cs-CZ" sz="2800" smtClean="0"/>
              <a:t>)</a:t>
            </a:r>
          </a:p>
          <a:p>
            <a:r>
              <a:rPr lang="cs-CZ" sz="2800"/>
              <a:t>přiřadí </a:t>
            </a:r>
            <a:r>
              <a:rPr lang="cs-CZ" sz="2800" smtClean="0"/>
              <a:t>obrázky a frázová slovesa, tvoří věty (3, 4)</a:t>
            </a:r>
            <a:endParaRPr lang="cs-CZ" sz="2800" smtClean="0"/>
          </a:p>
          <a:p>
            <a:r>
              <a:rPr lang="cs-CZ" sz="2800" smtClean="0"/>
              <a:t>zkombinuje sloveso a předložku / příslovce tak, aby vytvořil frázové sloveso, ověří ve slovníku </a:t>
            </a:r>
            <a:r>
              <a:rPr lang="cs-CZ" sz="2800" smtClean="0"/>
              <a:t>(5)</a:t>
            </a:r>
            <a:endParaRPr lang="cs-CZ" sz="2800" smtClean="0"/>
          </a:p>
          <a:p>
            <a:r>
              <a:rPr lang="cs-CZ" sz="2800" smtClean="0"/>
              <a:t>možné varianty, lze tvořit věty </a:t>
            </a:r>
            <a:r>
              <a:rPr lang="cs-CZ" sz="2800" smtClean="0"/>
              <a:t>(6)</a:t>
            </a:r>
            <a:endParaRPr lang="cs-CZ" sz="2800" smtClean="0"/>
          </a:p>
          <a:p>
            <a:r>
              <a:rPr lang="cs-CZ" sz="2800" smtClean="0"/>
              <a:t>vybere správnou možnost </a:t>
            </a:r>
            <a:r>
              <a:rPr lang="cs-CZ" sz="2800" smtClean="0"/>
              <a:t>(7)</a:t>
            </a:r>
            <a:endParaRPr lang="cs-CZ" sz="2800" smtClean="0"/>
          </a:p>
          <a:p>
            <a:r>
              <a:rPr lang="cs-CZ" sz="2800"/>
              <a:t>zpětná vazba, čte a překládá </a:t>
            </a:r>
            <a:r>
              <a:rPr lang="cs-CZ" sz="2800" smtClean="0"/>
              <a:t>(8)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98</TotalTime>
  <Words>315</Words>
  <Application>Microsoft Office PowerPoint</Application>
  <PresentationFormat>Předvádění na obrazovce (4:3)</PresentationFormat>
  <Paragraphs>90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Phrasal Verbs</vt:lpstr>
      <vt:lpstr>Match the pictures and the verbs,  use them in the sentences:</vt:lpstr>
      <vt:lpstr>Match the pictures and the verbs,  use them in the sentences:</vt:lpstr>
      <vt:lpstr>Put together and translate:</vt:lpstr>
      <vt:lpstr>Put together and translate:</vt:lpstr>
      <vt:lpstr>Choose the correct form:</vt:lpstr>
      <vt:lpstr>Choose the correct form: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Phrasal Verbs</dc:title>
  <dc:creator>ZŠ</dc:creator>
  <cp:lastModifiedBy>ZŠ</cp:lastModifiedBy>
  <cp:revision>12</cp:revision>
  <dcterms:created xsi:type="dcterms:W3CDTF">2011-11-24T17:40:46Z</dcterms:created>
  <dcterms:modified xsi:type="dcterms:W3CDTF">2012-06-27T09:17:27Z</dcterms:modified>
</cp:coreProperties>
</file>