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6" r:id="rId3"/>
    <p:sldId id="257" r:id="rId4"/>
    <p:sldId id="258" r:id="rId5"/>
    <p:sldId id="265" r:id="rId6"/>
    <p:sldId id="259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A28-9E89-47E1-88B5-930FC9EE4CC4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547D-9403-499E-A9F3-1686F12C6116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A28-9E89-47E1-88B5-930FC9EE4CC4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547D-9403-499E-A9F3-1686F12C611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A28-9E89-47E1-88B5-930FC9EE4CC4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547D-9403-499E-A9F3-1686F12C611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A28-9E89-47E1-88B5-930FC9EE4CC4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547D-9403-499E-A9F3-1686F12C611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A28-9E89-47E1-88B5-930FC9EE4CC4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547D-9403-499E-A9F3-1686F12C6116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A28-9E89-47E1-88B5-930FC9EE4CC4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547D-9403-499E-A9F3-1686F12C611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A28-9E89-47E1-88B5-930FC9EE4CC4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547D-9403-499E-A9F3-1686F12C611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A28-9E89-47E1-88B5-930FC9EE4CC4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547D-9403-499E-A9F3-1686F12C611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A28-9E89-47E1-88B5-930FC9EE4CC4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547D-9403-499E-A9F3-1686F12C611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A28-9E89-47E1-88B5-930FC9EE4CC4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547D-9403-499E-A9F3-1686F12C611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9FA28-9E89-47E1-88B5-930FC9EE4CC4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5C547D-9403-499E-A9F3-1686F12C6116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9FA28-9E89-47E1-88B5-930FC9EE4CC4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115C547D-9403-499E-A9F3-1686F12C6116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/>
              <a:t>VY</a:t>
            </a:r>
            <a:r>
              <a:rPr lang="en-US" sz="1800" smtClean="0"/>
              <a:t>_32_INOVACE_</a:t>
            </a:r>
            <a:r>
              <a:rPr lang="cs-CZ" sz="1800" smtClean="0"/>
              <a:t>KOL</a:t>
            </a:r>
            <a:r>
              <a:rPr lang="en-US" sz="1800" smtClean="0"/>
              <a:t>_</a:t>
            </a:r>
            <a:r>
              <a:rPr lang="cs-CZ" sz="1800" smtClean="0"/>
              <a:t>A8_42</a:t>
            </a:r>
            <a:r>
              <a:rPr lang="en-US" sz="1800"/>
              <a:t/>
            </a:r>
            <a:br>
              <a:rPr lang="en-US" sz="1800"/>
            </a:br>
            <a:r>
              <a:rPr lang="cs-CZ" sz="1800"/>
              <a:t/>
            </a:r>
            <a:br>
              <a:rPr lang="cs-CZ" sz="1800"/>
            </a:br>
            <a:r>
              <a:rPr lang="cs-CZ" sz="1800">
                <a:solidFill>
                  <a:schemeClr val="tx1"/>
                </a:solidFill>
              </a:rPr>
              <a:t>Vzdělávací oblast: Jazyk a jazyková komunikace</a:t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Vzdělávací obor: </a:t>
            </a:r>
            <a:r>
              <a:rPr lang="cs-CZ" sz="1800" smtClean="0">
                <a:solidFill>
                  <a:schemeClr val="tx1"/>
                </a:solidFill>
              </a:rPr>
              <a:t>Anglický jazyk</a:t>
            </a:r>
            <a:r>
              <a:rPr lang="cs-CZ" sz="1800">
                <a:solidFill>
                  <a:schemeClr val="tx1"/>
                </a:solidFill>
              </a:rPr>
              <a:t/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 </a:t>
            </a:r>
            <a:r>
              <a:rPr lang="cs-CZ" sz="1800" smtClean="0">
                <a:solidFill>
                  <a:schemeClr val="tx1"/>
                </a:solidFill>
              </a:rPr>
              <a:t>Tematický okruh:  Sestaví jednoduché sdělení </a:t>
            </a:r>
          </a:p>
          <a:p>
            <a:r>
              <a:rPr lang="cs-CZ" sz="1800" smtClean="0">
                <a:solidFill>
                  <a:schemeClr val="tx1"/>
                </a:solidFill>
              </a:rPr>
              <a:t>Téma: </a:t>
            </a:r>
            <a:r>
              <a:rPr lang="cs-CZ" sz="2400" smtClean="0"/>
              <a:t>Like Doing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>8</a:t>
            </a:r>
            <a:r>
              <a:rPr lang="en-US" sz="1800" smtClean="0"/>
              <a:t>. </a:t>
            </a:r>
            <a:r>
              <a:rPr lang="en-US" sz="1800"/>
              <a:t>ročník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en-US" sz="2000" smtClean="0"/>
              <a:t>6. ročník </a:t>
            </a:r>
            <a:br>
              <a:rPr lang="en-US" sz="2000" smtClean="0"/>
            </a:br>
            <a:r>
              <a:rPr lang="en-US" sz="3600" smtClean="0"/>
              <a:t/>
            </a:r>
            <a:br>
              <a:rPr lang="en-US" sz="3600" smtClean="0"/>
            </a:br>
            <a:endParaRPr lang="en-US" sz="3600" smtClean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smtClean="0"/>
              <a:t>Autor: Mgr. </a:t>
            </a:r>
            <a:r>
              <a:rPr lang="cs-CZ" sz="1200" smtClean="0"/>
              <a:t>Hana  Kollertová; říjen 2011</a:t>
            </a:r>
            <a:endParaRPr lang="en-US" sz="120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52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I like + -ing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I like dancing.</a:t>
            </a:r>
          </a:p>
          <a:p>
            <a:r>
              <a:rPr lang="cs-CZ" smtClean="0"/>
              <a:t>I enjoy shopping.</a:t>
            </a:r>
          </a:p>
          <a:p>
            <a:r>
              <a:rPr lang="cs-CZ" smtClean="0"/>
              <a:t>I start running.</a:t>
            </a:r>
          </a:p>
          <a:p>
            <a:r>
              <a:rPr lang="cs-CZ" smtClean="0"/>
              <a:t>I hate washing up.</a:t>
            </a:r>
          </a:p>
          <a:p>
            <a:r>
              <a:rPr lang="cs-CZ" smtClean="0"/>
              <a:t>I prefer skiing.</a:t>
            </a:r>
          </a:p>
          <a:p>
            <a:r>
              <a:rPr lang="cs-CZ" smtClean="0"/>
              <a:t>I stop smoking.</a:t>
            </a:r>
            <a:endParaRPr lang="cs-CZ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006" y="1675595"/>
            <a:ext cx="1371600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735" y="3947726"/>
            <a:ext cx="1431208" cy="1569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293095"/>
            <a:ext cx="2339571" cy="955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204864"/>
            <a:ext cx="1584176" cy="1449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322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Linda has a lot of books. She enjoys reading / read.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/>
                <a:cs typeface="Times New Roman"/>
              </a:rPr>
              <a:t>“</a:t>
            </a:r>
            <a:r>
              <a:rPr lang="cs-CZ" smtClean="0"/>
              <a:t>Shall we go to the theatre?</a:t>
            </a:r>
            <a:r>
              <a:rPr lang="cs-CZ" smtClean="0">
                <a:latin typeface="Times New Roman"/>
                <a:cs typeface="Times New Roman"/>
              </a:rPr>
              <a:t>”</a:t>
            </a:r>
            <a:r>
              <a:rPr lang="cs-CZ" smtClean="0"/>
              <a:t> </a:t>
            </a:r>
            <a:r>
              <a:rPr lang="cs-CZ">
                <a:cs typeface="Times New Roman"/>
              </a:rPr>
              <a:t>“ </a:t>
            </a:r>
            <a:r>
              <a:rPr lang="cs-CZ" smtClean="0"/>
              <a:t>I prefer go / going to the cinema.</a:t>
            </a:r>
            <a:r>
              <a:rPr lang="cs-CZ" smtClean="0">
                <a:cs typeface="Times New Roman"/>
              </a:rPr>
              <a:t>”</a:t>
            </a:r>
            <a:endParaRPr lang="cs-CZ" smtClean="0"/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 like London but I don´t want living / to live there.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We´d like having / to have a cup of tea.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Sarah likes getting / geting up early.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They stopped smoking / to smoke.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155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form:</a:t>
            </a:r>
            <a:endParaRPr lang="cs-CZ" sz="4000"/>
          </a:p>
        </p:txBody>
      </p:sp>
      <p:sp>
        <p:nvSpPr>
          <p:cNvPr id="5" name="Zástupný symbol pro obsah 2"/>
          <p:cNvSpPr>
            <a:spLocks noGrp="1"/>
          </p:cNvSpPr>
          <p:nvPr>
            <p:ph idx="1"/>
          </p:nvPr>
        </p:nvSpPr>
        <p:spPr>
          <a:xfrm>
            <a:off x="493204" y="1382042"/>
            <a:ext cx="8229600" cy="4525963"/>
          </a:xfrm>
          <a:ln w="28575">
            <a:noFill/>
          </a:ln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Linda has a lot of books. She enjoys </a:t>
            </a:r>
            <a:r>
              <a:rPr lang="cs-CZ" smtClean="0">
                <a:solidFill>
                  <a:schemeClr val="accent1"/>
                </a:solidFill>
              </a:rPr>
              <a:t>reading </a:t>
            </a:r>
            <a:r>
              <a:rPr lang="cs-CZ" smtClean="0"/>
              <a:t>/ </a:t>
            </a:r>
            <a:r>
              <a:rPr lang="cs-CZ" strike="sngStrike" smtClean="0"/>
              <a:t>read</a:t>
            </a:r>
            <a:r>
              <a:rPr lang="cs-CZ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cs-CZ">
                <a:cs typeface="Times New Roman"/>
              </a:rPr>
              <a:t>“</a:t>
            </a:r>
            <a:r>
              <a:rPr lang="cs-CZ"/>
              <a:t>Shall we go to the theatre?</a:t>
            </a:r>
            <a:r>
              <a:rPr lang="cs-CZ">
                <a:cs typeface="Times New Roman"/>
              </a:rPr>
              <a:t>”</a:t>
            </a:r>
            <a:r>
              <a:rPr lang="cs-CZ"/>
              <a:t> </a:t>
            </a:r>
            <a:r>
              <a:rPr lang="cs-CZ" smtClean="0">
                <a:cs typeface="Times New Roman"/>
              </a:rPr>
              <a:t>“</a:t>
            </a:r>
            <a:r>
              <a:rPr lang="cs-CZ" smtClean="0"/>
              <a:t>I prefer </a:t>
            </a:r>
            <a:r>
              <a:rPr lang="cs-CZ" strike="sngStrike" smtClean="0"/>
              <a:t>go </a:t>
            </a:r>
            <a:r>
              <a:rPr lang="cs-CZ" smtClean="0"/>
              <a:t>/ </a:t>
            </a:r>
            <a:r>
              <a:rPr lang="cs-CZ" smtClean="0">
                <a:solidFill>
                  <a:schemeClr val="accent1"/>
                </a:solidFill>
              </a:rPr>
              <a:t>going</a:t>
            </a:r>
            <a:r>
              <a:rPr lang="cs-CZ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cs-CZ" smtClean="0"/>
              <a:t>to the cinema.</a:t>
            </a:r>
            <a:r>
              <a:rPr lang="cs-CZ" smtClean="0">
                <a:cs typeface="Times New Roman"/>
              </a:rPr>
              <a:t>”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 like London but I don´t want </a:t>
            </a:r>
            <a:r>
              <a:rPr lang="cs-CZ" strike="sngStrike" smtClean="0"/>
              <a:t>living </a:t>
            </a:r>
            <a:r>
              <a:rPr lang="cs-CZ" smtClean="0"/>
              <a:t>/ </a:t>
            </a:r>
            <a:r>
              <a:rPr lang="cs-CZ" smtClean="0">
                <a:solidFill>
                  <a:schemeClr val="accent1"/>
                </a:solidFill>
              </a:rPr>
              <a:t>to live </a:t>
            </a:r>
            <a:r>
              <a:rPr lang="cs-CZ" smtClean="0"/>
              <a:t>there.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We´d like </a:t>
            </a:r>
            <a:r>
              <a:rPr lang="cs-CZ" strike="sngStrike" smtClean="0"/>
              <a:t>having </a:t>
            </a:r>
            <a:r>
              <a:rPr lang="cs-CZ" smtClean="0"/>
              <a:t>/</a:t>
            </a:r>
            <a:r>
              <a:rPr lang="cs-CZ" smtClean="0">
                <a:solidFill>
                  <a:schemeClr val="accent1"/>
                </a:solidFill>
              </a:rPr>
              <a:t> to have </a:t>
            </a:r>
            <a:r>
              <a:rPr lang="cs-CZ" smtClean="0"/>
              <a:t>a cup of tea.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Sarah likes </a:t>
            </a:r>
            <a:r>
              <a:rPr lang="cs-CZ" smtClean="0">
                <a:solidFill>
                  <a:schemeClr val="accent1"/>
                </a:solidFill>
              </a:rPr>
              <a:t>getting </a:t>
            </a:r>
            <a:r>
              <a:rPr lang="cs-CZ" smtClean="0"/>
              <a:t>/ </a:t>
            </a:r>
            <a:r>
              <a:rPr lang="cs-CZ" strike="sngStrike" smtClean="0"/>
              <a:t>geting </a:t>
            </a:r>
            <a:r>
              <a:rPr lang="cs-CZ" smtClean="0"/>
              <a:t>up early.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They stopped </a:t>
            </a:r>
            <a:r>
              <a:rPr lang="cs-CZ" smtClean="0">
                <a:solidFill>
                  <a:schemeClr val="accent1"/>
                </a:solidFill>
              </a:rPr>
              <a:t>smoking </a:t>
            </a:r>
            <a:r>
              <a:rPr lang="cs-CZ" smtClean="0"/>
              <a:t>/ </a:t>
            </a:r>
            <a:r>
              <a:rPr lang="cs-CZ" strike="sngStrike" smtClean="0"/>
              <a:t>to smoke</a:t>
            </a:r>
            <a:r>
              <a:rPr lang="cs-CZ" smtClean="0"/>
              <a:t>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092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1301006"/>
          </a:xfrm>
        </p:spPr>
        <p:txBody>
          <a:bodyPr>
            <a:noAutofit/>
          </a:bodyPr>
          <a:lstStyle/>
          <a:p>
            <a:r>
              <a:rPr lang="cs-CZ" sz="4000" smtClean="0"/>
              <a:t>Make the sentences,</a:t>
            </a:r>
            <a:br>
              <a:rPr lang="cs-CZ" sz="4000" smtClean="0"/>
            </a:br>
            <a:r>
              <a:rPr lang="cs-CZ" sz="4000" smtClean="0"/>
              <a:t>use 1 word from each column: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mtClean="0"/>
              <a:t>e. g.   Suzy likes reading.</a:t>
            </a:r>
          </a:p>
          <a:p>
            <a:pPr marL="0" indent="0">
              <a:buNone/>
            </a:pPr>
            <a:endParaRPr lang="cs-CZ"/>
          </a:p>
          <a:p>
            <a:pPr marL="0" indent="0">
              <a:buNone/>
            </a:pPr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752767"/>
              </p:ext>
            </p:extLst>
          </p:nvPr>
        </p:nvGraphicFramePr>
        <p:xfrm>
          <a:off x="1331640" y="2492895"/>
          <a:ext cx="6096000" cy="36724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48000"/>
                <a:gridCol w="3048000"/>
              </a:tblGrid>
              <a:tr h="734482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2"/>
                          </a:solidFill>
                        </a:rPr>
                        <a:t>like</a:t>
                      </a:r>
                      <a:endParaRPr lang="cs-CZ" sz="32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2"/>
                          </a:solidFill>
                        </a:rPr>
                        <a:t>skate</a:t>
                      </a:r>
                      <a:endParaRPr lang="cs-CZ" sz="32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34482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2"/>
                          </a:solidFill>
                        </a:rPr>
                        <a:t>love</a:t>
                      </a:r>
                      <a:endParaRPr lang="cs-CZ" sz="32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2"/>
                          </a:solidFill>
                        </a:rPr>
                        <a:t>read</a:t>
                      </a:r>
                      <a:endParaRPr lang="cs-CZ" sz="32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34482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2"/>
                          </a:solidFill>
                        </a:rPr>
                        <a:t>hate</a:t>
                      </a:r>
                      <a:endParaRPr lang="cs-CZ" sz="32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2"/>
                          </a:solidFill>
                        </a:rPr>
                        <a:t>sleep</a:t>
                      </a:r>
                      <a:endParaRPr lang="cs-CZ" sz="32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34482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2"/>
                          </a:solidFill>
                        </a:rPr>
                        <a:t>prefer</a:t>
                      </a:r>
                      <a:endParaRPr lang="cs-CZ" sz="32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2"/>
                          </a:solidFill>
                        </a:rPr>
                        <a:t>study</a:t>
                      </a:r>
                      <a:endParaRPr lang="cs-CZ" sz="32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34482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2"/>
                          </a:solidFill>
                        </a:rPr>
                        <a:t>dislike</a:t>
                      </a:r>
                      <a:endParaRPr lang="cs-CZ" sz="32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tx2"/>
                          </a:solidFill>
                        </a:rPr>
                        <a:t>wash up</a:t>
                      </a:r>
                      <a:endParaRPr lang="cs-CZ" sz="320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270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True or false?</a:t>
            </a:r>
            <a:endParaRPr lang="cs-CZ" sz="400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24388893"/>
              </p:ext>
            </p:extLst>
          </p:nvPr>
        </p:nvGraphicFramePr>
        <p:xfrm>
          <a:off x="457200" y="1600200"/>
          <a:ext cx="8219256" cy="19236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3883"/>
                <a:gridCol w="1587147"/>
                <a:gridCol w="1587147"/>
                <a:gridCol w="1719409"/>
                <a:gridCol w="1851670"/>
              </a:tblGrid>
              <a:tr h="460648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skating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playing tennis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cooking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sleeping</a:t>
                      </a:r>
                      <a:endParaRPr lang="cs-CZ"/>
                    </a:p>
                  </a:txBody>
                  <a:tcPr/>
                </a:tc>
              </a:tr>
              <a:tr h="331959">
                <a:tc>
                  <a:txBody>
                    <a:bodyPr/>
                    <a:lstStyle/>
                    <a:p>
                      <a:r>
                        <a:rPr lang="cs-CZ" smtClean="0"/>
                        <a:t>Tom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>
                          <a:sym typeface="Wingdings"/>
                        </a:rPr>
                        <a:t>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>
                          <a:sym typeface="Wingdings"/>
                        </a:rPr>
                        <a:t>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</a:tr>
              <a:tr h="331959">
                <a:tc>
                  <a:txBody>
                    <a:bodyPr/>
                    <a:lstStyle/>
                    <a:p>
                      <a:r>
                        <a:rPr lang="cs-CZ" smtClean="0"/>
                        <a:t>Katy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mtClean="0">
                          <a:sym typeface="Wingdings"/>
                        </a:rPr>
                        <a:t></a:t>
                      </a:r>
                      <a:endParaRPr lang="cs-CZ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>
                          <a:sym typeface="Wingdings"/>
                        </a:rPr>
                        <a:t>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>
                          <a:sym typeface="Wingdings"/>
                        </a:rPr>
                        <a:t></a:t>
                      </a:r>
                      <a:endParaRPr lang="cs-CZ"/>
                    </a:p>
                  </a:txBody>
                  <a:tcPr/>
                </a:tc>
              </a:tr>
              <a:tr h="331959">
                <a:tc>
                  <a:txBody>
                    <a:bodyPr/>
                    <a:lstStyle/>
                    <a:p>
                      <a:r>
                        <a:rPr lang="cs-CZ" smtClean="0"/>
                        <a:t>John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>
                          <a:sym typeface="Wingdings"/>
                        </a:rPr>
                        <a:t>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mtClean="0">
                          <a:sym typeface="Wingdings"/>
                        </a:rPr>
                        <a:t></a:t>
                      </a:r>
                      <a:endParaRPr lang="cs-CZ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>
                          <a:sym typeface="Wingdings"/>
                        </a:rPr>
                        <a:t></a:t>
                      </a:r>
                      <a:endParaRPr lang="cs-CZ"/>
                    </a:p>
                  </a:txBody>
                  <a:tcPr/>
                </a:tc>
              </a:tr>
              <a:tr h="331959">
                <a:tc>
                  <a:txBody>
                    <a:bodyPr/>
                    <a:lstStyle/>
                    <a:p>
                      <a:r>
                        <a:rPr lang="cs-CZ" smtClean="0"/>
                        <a:t>Lucy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>
                          <a:sym typeface="Wingdings"/>
                        </a:rPr>
                        <a:t>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>
                          <a:sym typeface="Wingdings"/>
                        </a:rPr>
                        <a:t>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>
                          <a:sym typeface="Wingdings"/>
                        </a:rPr>
                        <a:t></a:t>
                      </a:r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Zástupný symbol pro obsah 7"/>
          <p:cNvSpPr>
            <a:spLocks noGrp="1"/>
          </p:cNvSpPr>
          <p:nvPr>
            <p:ph sz="half" idx="2"/>
          </p:nvPr>
        </p:nvSpPr>
        <p:spPr>
          <a:xfrm>
            <a:off x="611560" y="3573016"/>
            <a:ext cx="8075240" cy="2193107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3000" smtClean="0"/>
              <a:t>Tom and Lucy like cooking.		T/F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Katy doesn´t like skating.			T/F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Lucy hates playing tennis.			T/F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John likes sleeping. 				T/F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John loves skating but Tom doesn´t.	T/F</a:t>
            </a:r>
          </a:p>
        </p:txBody>
      </p:sp>
    </p:spTree>
    <p:extLst>
      <p:ext uri="{BB962C8B-B14F-4D97-AF65-F5344CB8AC3E}">
        <p14:creationId xmlns:p14="http://schemas.microsoft.com/office/powerpoint/2010/main" val="73386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True or false?</a:t>
            </a:r>
            <a:endParaRPr lang="cs-CZ" sz="400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92792898"/>
              </p:ext>
            </p:extLst>
          </p:nvPr>
        </p:nvGraphicFramePr>
        <p:xfrm>
          <a:off x="457200" y="1600200"/>
          <a:ext cx="8219256" cy="19236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3883"/>
                <a:gridCol w="1587147"/>
                <a:gridCol w="1587147"/>
                <a:gridCol w="1719409"/>
                <a:gridCol w="1851670"/>
              </a:tblGrid>
              <a:tr h="460648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skating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playing tennis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cooking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mtClean="0"/>
                        <a:t>sleeping</a:t>
                      </a:r>
                      <a:endParaRPr lang="cs-CZ"/>
                    </a:p>
                  </a:txBody>
                  <a:tcPr/>
                </a:tc>
              </a:tr>
              <a:tr h="331959">
                <a:tc>
                  <a:txBody>
                    <a:bodyPr/>
                    <a:lstStyle/>
                    <a:p>
                      <a:r>
                        <a:rPr lang="cs-CZ" smtClean="0"/>
                        <a:t>Tom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>
                          <a:sym typeface="Wingdings"/>
                        </a:rPr>
                        <a:t>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>
                          <a:sym typeface="Wingdings"/>
                        </a:rPr>
                        <a:t>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</a:tr>
              <a:tr h="331959">
                <a:tc>
                  <a:txBody>
                    <a:bodyPr/>
                    <a:lstStyle/>
                    <a:p>
                      <a:r>
                        <a:rPr lang="cs-CZ" smtClean="0"/>
                        <a:t>Katy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mtClean="0">
                          <a:sym typeface="Wingdings"/>
                        </a:rPr>
                        <a:t></a:t>
                      </a:r>
                      <a:endParaRPr lang="cs-CZ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>
                          <a:sym typeface="Wingdings"/>
                        </a:rPr>
                        <a:t>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>
                          <a:sym typeface="Wingdings"/>
                        </a:rPr>
                        <a:t></a:t>
                      </a:r>
                      <a:endParaRPr lang="cs-CZ"/>
                    </a:p>
                  </a:txBody>
                  <a:tcPr/>
                </a:tc>
              </a:tr>
              <a:tr h="331959">
                <a:tc>
                  <a:txBody>
                    <a:bodyPr/>
                    <a:lstStyle/>
                    <a:p>
                      <a:r>
                        <a:rPr lang="cs-CZ" smtClean="0"/>
                        <a:t>John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>
                          <a:sym typeface="Wingdings"/>
                        </a:rPr>
                        <a:t>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mtClean="0">
                          <a:sym typeface="Wingdings"/>
                        </a:rPr>
                        <a:t></a:t>
                      </a:r>
                      <a:endParaRPr lang="cs-CZ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>
                          <a:sym typeface="Wingdings"/>
                        </a:rPr>
                        <a:t></a:t>
                      </a:r>
                      <a:endParaRPr lang="cs-CZ"/>
                    </a:p>
                  </a:txBody>
                  <a:tcPr/>
                </a:tc>
              </a:tr>
              <a:tr h="331959">
                <a:tc>
                  <a:txBody>
                    <a:bodyPr/>
                    <a:lstStyle/>
                    <a:p>
                      <a:r>
                        <a:rPr lang="cs-CZ" smtClean="0"/>
                        <a:t>Lucy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>
                          <a:sym typeface="Wingdings"/>
                        </a:rPr>
                        <a:t>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>
                          <a:sym typeface="Wingdings"/>
                        </a:rPr>
                        <a:t></a:t>
                      </a:r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>
                          <a:sym typeface="Wingdings"/>
                        </a:rPr>
                        <a:t></a:t>
                      </a:r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Zástupný symbol pro obsah 7"/>
          <p:cNvSpPr>
            <a:spLocks noGrp="1"/>
          </p:cNvSpPr>
          <p:nvPr>
            <p:ph sz="half" idx="2"/>
          </p:nvPr>
        </p:nvSpPr>
        <p:spPr>
          <a:xfrm>
            <a:off x="611560" y="3573016"/>
            <a:ext cx="8075240" cy="2193107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3000" smtClean="0"/>
              <a:t>Tom and Lucy like cooking.		</a:t>
            </a:r>
            <a:r>
              <a:rPr lang="cs-CZ" sz="3000" strike="sngStrike" smtClean="0"/>
              <a:t>T</a:t>
            </a:r>
            <a:r>
              <a:rPr lang="cs-CZ" sz="3000" smtClean="0"/>
              <a:t>/</a:t>
            </a:r>
            <a:r>
              <a:rPr lang="cs-CZ" sz="3000" smtClean="0">
                <a:solidFill>
                  <a:schemeClr val="accent1"/>
                </a:solidFill>
              </a:rPr>
              <a:t>F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Katy doesn´t like skating.			</a:t>
            </a:r>
            <a:r>
              <a:rPr lang="cs-CZ" sz="3000" smtClean="0">
                <a:solidFill>
                  <a:schemeClr val="accent1"/>
                </a:solidFill>
              </a:rPr>
              <a:t>T</a:t>
            </a:r>
            <a:r>
              <a:rPr lang="cs-CZ" sz="3000" smtClean="0"/>
              <a:t>/</a:t>
            </a:r>
            <a:r>
              <a:rPr lang="cs-CZ" sz="3000" strike="sngStrike" smtClean="0"/>
              <a:t>F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Lucy hates playing tennis.			</a:t>
            </a:r>
            <a:r>
              <a:rPr lang="cs-CZ" sz="3000" strike="sngStrike" smtClean="0"/>
              <a:t>T</a:t>
            </a:r>
            <a:r>
              <a:rPr lang="cs-CZ" sz="3000" smtClean="0"/>
              <a:t>/</a:t>
            </a:r>
            <a:r>
              <a:rPr lang="cs-CZ" sz="3000" smtClean="0">
                <a:solidFill>
                  <a:schemeClr val="accent1"/>
                </a:solidFill>
              </a:rPr>
              <a:t>F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John likes sleeping. 				</a:t>
            </a:r>
            <a:r>
              <a:rPr lang="cs-CZ" sz="3000" smtClean="0">
                <a:solidFill>
                  <a:schemeClr val="accent1"/>
                </a:solidFill>
              </a:rPr>
              <a:t>T</a:t>
            </a:r>
            <a:r>
              <a:rPr lang="cs-CZ" sz="3000" smtClean="0"/>
              <a:t>/</a:t>
            </a:r>
            <a:r>
              <a:rPr lang="cs-CZ" sz="3000" strike="sngStrike" smtClean="0"/>
              <a:t>F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John loves skating but Tom doesn´t.	</a:t>
            </a:r>
            <a:r>
              <a:rPr lang="cs-CZ" sz="3000" strike="sngStrike" smtClean="0"/>
              <a:t>T</a:t>
            </a:r>
            <a:r>
              <a:rPr lang="cs-CZ" sz="3000" smtClean="0"/>
              <a:t>/</a:t>
            </a:r>
            <a:r>
              <a:rPr lang="cs-CZ" sz="3000" smtClean="0">
                <a:solidFill>
                  <a:schemeClr val="accent1"/>
                </a:solidFill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13942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Metodický list</a:t>
            </a:r>
            <a:endParaRPr lang="cs-CZ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Žák:</a:t>
            </a: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si uvědomí spojení sloves typu like a gerundia (list 2)</a:t>
            </a: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vybere správný tvar (3</a:t>
            </a: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tvoří věty dle indicií, následná kontrola variant (5)</a:t>
            </a:r>
            <a:endParaRPr lang="cs-CZ" sz="28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rozhodne pravdivost tvrzení </a:t>
            </a: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(6)</a:t>
            </a:r>
            <a:endParaRPr lang="cs-CZ" sz="28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zpětná </a:t>
            </a:r>
            <a:r>
              <a:rPr lang="cs-CZ" sz="2800">
                <a:latin typeface="Times New Roman" pitchFamily="18" charset="0"/>
                <a:cs typeface="Times New Roman" pitchFamily="18" charset="0"/>
              </a:rPr>
              <a:t>vazba, </a:t>
            </a: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čte, překládá (4, </a:t>
            </a:r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7)</a:t>
            </a:r>
            <a:endParaRPr lang="cs-CZ" sz="280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2800" smtClean="0">
                <a:latin typeface="Times New Roman" pitchFamily="18" charset="0"/>
                <a:cs typeface="Times New Roman" pitchFamily="18" charset="0"/>
              </a:rPr>
              <a:t>hodnocení </a:t>
            </a:r>
            <a:r>
              <a:rPr lang="cs-CZ" sz="2800">
                <a:latin typeface="Times New Roman" pitchFamily="18" charset="0"/>
                <a:cs typeface="Times New Roman" pitchFamily="18" charset="0"/>
              </a:rPr>
              <a:t>práce žáků, hodiny</a:t>
            </a:r>
            <a:endParaRPr lang="cs-CZ" sz="2800" smtClean="0">
              <a:latin typeface="Times New Roman" pitchFamily="18" charset="0"/>
              <a:cs typeface="Times New Roman" pitchFamily="18" charset="0"/>
            </a:endParaRPr>
          </a:p>
          <a:p>
            <a:endParaRPr lang="cs-CZ" sz="280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166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Zdroje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autor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English Grammar In Use, CUP, 1985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Essential Grammar In Use, CUP, 1990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Coe, N., Harrison, M., Paterson, K.:Oxford Practice Grammar Basic, OUP, 2006</a:t>
            </a:r>
          </a:p>
          <a:p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47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103</TotalTime>
  <Words>379</Words>
  <Application>Microsoft Office PowerPoint</Application>
  <PresentationFormat>Předvádění na obrazovce (4:3)</PresentationFormat>
  <Paragraphs>99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I like + -ing</vt:lpstr>
      <vt:lpstr>Choose the correct form:</vt:lpstr>
      <vt:lpstr>Choose the correct form:</vt:lpstr>
      <vt:lpstr>Make the sentences, use 1 word from each column:</vt:lpstr>
      <vt:lpstr>True or false?</vt:lpstr>
      <vt:lpstr>True or false?</vt:lpstr>
      <vt:lpstr>Metodický list</vt:lpstr>
      <vt:lpstr>Prezentace aplikace PowerPoint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19</cp:revision>
  <dcterms:created xsi:type="dcterms:W3CDTF">2011-10-18T11:45:16Z</dcterms:created>
  <dcterms:modified xsi:type="dcterms:W3CDTF">2012-06-27T08:15:14Z</dcterms:modified>
</cp:coreProperties>
</file>