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4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1F0A4-4B0B-4FD0-BA14-68404D181F4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01EF7-7B92-45A8-ABDD-6FEC01A58C5C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1F0A4-4B0B-4FD0-BA14-68404D181F4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01EF7-7B92-45A8-ABDD-6FEC01A58C5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1F0A4-4B0B-4FD0-BA14-68404D181F4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01EF7-7B92-45A8-ABDD-6FEC01A58C5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6862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2960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2618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2131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8679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5017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5486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538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1F0A4-4B0B-4FD0-BA14-68404D181F4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01EF7-7B92-45A8-ABDD-6FEC01A58C5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8456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03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D502-19B9-4E06-9282-7C434A46C41F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D9BC0-29C8-4119-AA0C-2BACCEBC9ED7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299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1F0A4-4B0B-4FD0-BA14-68404D181F4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01EF7-7B92-45A8-ABDD-6FEC01A58C5C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1F0A4-4B0B-4FD0-BA14-68404D181F4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01EF7-7B92-45A8-ABDD-6FEC01A58C5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1F0A4-4B0B-4FD0-BA14-68404D181F4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01EF7-7B92-45A8-ABDD-6FEC01A58C5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1F0A4-4B0B-4FD0-BA14-68404D181F4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01EF7-7B92-45A8-ABDD-6FEC01A58C5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1F0A4-4B0B-4FD0-BA14-68404D181F4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01EF7-7B92-45A8-ABDD-6FEC01A58C5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1F0A4-4B0B-4FD0-BA14-68404D181F4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01EF7-7B92-45A8-ABDD-6FEC01A58C5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1F0A4-4B0B-4FD0-BA14-68404D181F4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01EF7-7B92-45A8-ABDD-6FEC01A58C5C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F1F0A4-4B0B-4FD0-BA14-68404D181F47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95701EF7-7B92-45A8-ABDD-6FEC01A58C5C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FD502-19B9-4E06-9282-7C434A46C41F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4D8D9BC0-29C8-4119-AA0C-2BACCEBC9ED7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510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A8_56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Present Perfect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Revision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8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812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58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form: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-22915" y="1340768"/>
            <a:ext cx="8856984" cy="551723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The girls ……… a key.</a:t>
            </a:r>
            <a:br>
              <a:rPr lang="cs-CZ" smtClean="0"/>
            </a:br>
            <a:r>
              <a:rPr lang="cs-CZ" smtClean="0"/>
              <a:t>a) have found   b) has found   c) they have found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……… seen the new X-men movie?</a:t>
            </a:r>
            <a:br>
              <a:rPr lang="cs-CZ" smtClean="0"/>
            </a:br>
            <a:r>
              <a:rPr lang="cs-CZ" smtClean="0"/>
              <a:t>a) Have you   b) You´ve   c) You haven´t 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We ……… to Japan.</a:t>
            </a:r>
            <a:br>
              <a:rPr lang="cs-CZ" smtClean="0"/>
            </a:br>
            <a:r>
              <a:rPr lang="cs-CZ" smtClean="0"/>
              <a:t>a) have be   b) have been   c) has been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Lucy ……… her arm.</a:t>
            </a:r>
            <a:br>
              <a:rPr lang="cs-CZ" smtClean="0"/>
            </a:br>
            <a:r>
              <a:rPr lang="cs-CZ" smtClean="0"/>
              <a:t>a) has broken   b) have broken   c) has broke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 cat ……… all the milk.</a:t>
            </a:r>
            <a:br>
              <a:rPr lang="cs-CZ" smtClean="0"/>
            </a:br>
            <a:r>
              <a:rPr lang="cs-CZ" smtClean="0"/>
              <a:t>a) has drank   b) has drinked   c) has drunk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682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form: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-22915" y="1340768"/>
            <a:ext cx="8856984" cy="551723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The girls ……… a key.</a:t>
            </a:r>
            <a:br>
              <a:rPr lang="cs-CZ" smtClean="0"/>
            </a:br>
            <a:r>
              <a:rPr lang="cs-CZ" smtClean="0">
                <a:solidFill>
                  <a:schemeClr val="accent1"/>
                </a:solidFill>
              </a:rPr>
              <a:t>a) have found   </a:t>
            </a:r>
            <a:r>
              <a:rPr lang="cs-CZ" smtClean="0"/>
              <a:t>b) has found   c) they have found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……… seen the new X-men movie?</a:t>
            </a:r>
            <a:br>
              <a:rPr lang="cs-CZ" smtClean="0"/>
            </a:br>
            <a:r>
              <a:rPr lang="cs-CZ" smtClean="0">
                <a:solidFill>
                  <a:schemeClr val="accent1"/>
                </a:solidFill>
              </a:rPr>
              <a:t>a) Have you   </a:t>
            </a:r>
            <a:r>
              <a:rPr lang="cs-CZ" smtClean="0"/>
              <a:t>b) You´ve   c) You haven´t 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We ……… to Japan.</a:t>
            </a:r>
            <a:br>
              <a:rPr lang="cs-CZ" smtClean="0"/>
            </a:br>
            <a:r>
              <a:rPr lang="cs-CZ" smtClean="0"/>
              <a:t>a) have be   </a:t>
            </a:r>
            <a:r>
              <a:rPr lang="cs-CZ" smtClean="0">
                <a:solidFill>
                  <a:schemeClr val="accent1"/>
                </a:solidFill>
              </a:rPr>
              <a:t>b) have been   </a:t>
            </a:r>
            <a:r>
              <a:rPr lang="cs-CZ" smtClean="0"/>
              <a:t>c) has been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Lucy ……… her arm.</a:t>
            </a:r>
            <a:br>
              <a:rPr lang="cs-CZ" smtClean="0"/>
            </a:br>
            <a:r>
              <a:rPr lang="cs-CZ" smtClean="0">
                <a:solidFill>
                  <a:schemeClr val="accent1"/>
                </a:solidFill>
              </a:rPr>
              <a:t>a) has broken   </a:t>
            </a:r>
            <a:r>
              <a:rPr lang="cs-CZ" smtClean="0"/>
              <a:t>b) have broken   c) has broke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The cat ……… all the milk.</a:t>
            </a:r>
            <a:br>
              <a:rPr lang="cs-CZ" smtClean="0"/>
            </a:br>
            <a:r>
              <a:rPr lang="cs-CZ" smtClean="0"/>
              <a:t>a) has drank   b) has drinked   </a:t>
            </a:r>
            <a:r>
              <a:rPr lang="cs-CZ" smtClean="0">
                <a:solidFill>
                  <a:schemeClr val="accent1"/>
                </a:solidFill>
              </a:rPr>
              <a:t>c) has drunk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31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Expressions with Present Perfect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Have you 	  eaten Chinese food?</a:t>
            </a:r>
          </a:p>
          <a:p>
            <a:r>
              <a:rPr lang="cs-CZ" smtClean="0"/>
              <a:t>I have 	     tasted it.</a:t>
            </a:r>
            <a:br>
              <a:rPr lang="cs-CZ" smtClean="0"/>
            </a:br>
            <a:r>
              <a:rPr lang="cs-CZ" smtClean="0"/>
              <a:t/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I haven´t tried it 	.</a:t>
            </a:r>
          </a:p>
          <a:p>
            <a:r>
              <a:rPr lang="cs-CZ" smtClean="0"/>
              <a:t>I have lived in Příbram 		2002.</a:t>
            </a:r>
          </a:p>
          <a:p>
            <a:r>
              <a:rPr lang="cs-CZ"/>
              <a:t>I have lived in </a:t>
            </a:r>
            <a:r>
              <a:rPr lang="cs-CZ" smtClean="0"/>
              <a:t>Příbram 	   nine years.</a:t>
            </a:r>
            <a:endParaRPr lang="cs-CZ"/>
          </a:p>
        </p:txBody>
      </p:sp>
      <p:sp>
        <p:nvSpPr>
          <p:cNvPr id="5" name="TextovéPole 4"/>
          <p:cNvSpPr txBox="1"/>
          <p:nvPr/>
        </p:nvSpPr>
        <p:spPr>
          <a:xfrm>
            <a:off x="2555773" y="1628800"/>
            <a:ext cx="8915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>
                <a:solidFill>
                  <a:srgbClr val="FF66CC"/>
                </a:solidFill>
              </a:rPr>
              <a:t>ever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2051720" y="2213575"/>
            <a:ext cx="7777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>
                <a:solidFill>
                  <a:srgbClr val="FF66CC"/>
                </a:solidFill>
              </a:rPr>
              <a:t>just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1723367" y="2660886"/>
            <a:ext cx="13933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>
                <a:solidFill>
                  <a:srgbClr val="FF66CC"/>
                </a:solidFill>
              </a:rPr>
              <a:t>already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1871645" y="3229148"/>
            <a:ext cx="10967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>
                <a:solidFill>
                  <a:srgbClr val="FF66CC"/>
                </a:solidFill>
              </a:rPr>
              <a:t>never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3616540" y="3727331"/>
            <a:ext cx="6864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>
                <a:solidFill>
                  <a:srgbClr val="FF66CC"/>
                </a:solidFill>
              </a:rPr>
              <a:t>yet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4860032" y="4337598"/>
            <a:ext cx="10294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>
                <a:solidFill>
                  <a:srgbClr val="FF66CC"/>
                </a:solidFill>
              </a:rPr>
              <a:t>since</a:t>
            </a:r>
          </a:p>
        </p:txBody>
      </p:sp>
      <p:sp>
        <p:nvSpPr>
          <p:cNvPr id="11" name="TextovéPole 10"/>
          <p:cNvSpPr txBox="1"/>
          <p:nvPr/>
        </p:nvSpPr>
        <p:spPr>
          <a:xfrm>
            <a:off x="4712395" y="4909598"/>
            <a:ext cx="6623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>
                <a:solidFill>
                  <a:srgbClr val="FF66CC"/>
                </a:solidFill>
              </a:rPr>
              <a:t>for</a:t>
            </a:r>
          </a:p>
        </p:txBody>
      </p:sp>
    </p:spTree>
    <p:extLst>
      <p:ext uri="{BB962C8B-B14F-4D97-AF65-F5344CB8AC3E}">
        <p14:creationId xmlns:p14="http://schemas.microsoft.com/office/powerpoint/2010/main" val="71696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into the correct order: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/>
          <a:lstStyle/>
          <a:p>
            <a:r>
              <a:rPr lang="cs-CZ"/>
              <a:t>sung </a:t>
            </a:r>
            <a:r>
              <a:rPr lang="cs-CZ" smtClean="0"/>
              <a:t>/ Europe / has / in / Madonna / ever /?</a:t>
            </a:r>
          </a:p>
          <a:p>
            <a:r>
              <a:rPr lang="cs-CZ"/>
              <a:t>never </a:t>
            </a:r>
            <a:r>
              <a:rPr lang="cs-CZ" smtClean="0"/>
              <a:t>/ we / to / been / Sweden / have /.</a:t>
            </a:r>
          </a:p>
          <a:p>
            <a:r>
              <a:rPr lang="cs-CZ"/>
              <a:t>not </a:t>
            </a:r>
            <a:r>
              <a:rPr lang="cs-CZ" smtClean="0"/>
              <a:t>/ they / yet / meaning / have / message / understood / of / the / the /.</a:t>
            </a:r>
          </a:p>
          <a:p>
            <a:r>
              <a:rPr lang="cs-CZ"/>
              <a:t>already </a:t>
            </a:r>
            <a:r>
              <a:rPr lang="cs-CZ" smtClean="0"/>
              <a:t>/ the / have / I / sad / </a:t>
            </a:r>
            <a:r>
              <a:rPr lang="cs-CZ"/>
              <a:t>heard </a:t>
            </a:r>
            <a:r>
              <a:rPr lang="cs-CZ" smtClean="0"/>
              <a:t>/ news /.</a:t>
            </a:r>
          </a:p>
          <a:p>
            <a:r>
              <a:rPr lang="cs-CZ"/>
              <a:t>late </a:t>
            </a:r>
            <a:r>
              <a:rPr lang="cs-CZ" smtClean="0"/>
              <a:t>/ the / just / too / you / you / train / have / are / missed /, /.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33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into the correct order: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/>
          <a:lstStyle/>
          <a:p>
            <a:r>
              <a:rPr lang="cs-CZ" smtClean="0">
                <a:solidFill>
                  <a:schemeClr val="accent1"/>
                </a:solidFill>
              </a:rPr>
              <a:t>Has Madonna ever sung in Europe?</a:t>
            </a:r>
          </a:p>
          <a:p>
            <a:r>
              <a:rPr lang="cs-CZ" smtClean="0">
                <a:solidFill>
                  <a:schemeClr val="accent1"/>
                </a:solidFill>
              </a:rPr>
              <a:t>We have never been to Sweden.</a:t>
            </a:r>
          </a:p>
          <a:p>
            <a:r>
              <a:rPr lang="cs-CZ" smtClean="0">
                <a:solidFill>
                  <a:schemeClr val="accent1"/>
                </a:solidFill>
              </a:rPr>
              <a:t>They have not understood the meaning of the message yet.</a:t>
            </a:r>
          </a:p>
          <a:p>
            <a:r>
              <a:rPr lang="cs-CZ" smtClean="0">
                <a:solidFill>
                  <a:schemeClr val="accent1"/>
                </a:solidFill>
              </a:rPr>
              <a:t>I have already heard the sad news.</a:t>
            </a:r>
          </a:p>
          <a:p>
            <a:r>
              <a:rPr lang="cs-CZ" smtClean="0">
                <a:solidFill>
                  <a:schemeClr val="accent1"/>
                </a:solidFill>
              </a:rPr>
              <a:t>You are too late, you have just missed the train.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55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the expressions into the table:</a:t>
            </a:r>
            <a:endParaRPr lang="cs-CZ" sz="400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064854"/>
              </p:ext>
            </p:extLst>
          </p:nvPr>
        </p:nvGraphicFramePr>
        <p:xfrm>
          <a:off x="395536" y="1556792"/>
          <a:ext cx="3528392" cy="439248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764196"/>
                <a:gridCol w="1764196"/>
              </a:tblGrid>
              <a:tr h="901023">
                <a:tc>
                  <a:txBody>
                    <a:bodyPr/>
                    <a:lstStyle/>
                    <a:p>
                      <a:pPr algn="ctr"/>
                      <a:r>
                        <a:rPr lang="cs-CZ" sz="3600" smtClean="0"/>
                        <a:t>since</a:t>
                      </a:r>
                      <a:endParaRPr lang="cs-CZ" sz="36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for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1465"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34788"/>
              </p:ext>
            </p:extLst>
          </p:nvPr>
        </p:nvGraphicFramePr>
        <p:xfrm>
          <a:off x="5004048" y="1556792"/>
          <a:ext cx="3840088" cy="4752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0088"/>
              </a:tblGrid>
              <a:tr h="4752528">
                <a:tc>
                  <a:txBody>
                    <a:bodyPr/>
                    <a:lstStyle/>
                    <a:p>
                      <a:r>
                        <a:rPr lang="cs-CZ" sz="3200" b="0" smtClean="0">
                          <a:solidFill>
                            <a:schemeClr val="tx1"/>
                          </a:solidFill>
                        </a:rPr>
                        <a:t>this morning</a:t>
                      </a:r>
                    </a:p>
                    <a:p>
                      <a:r>
                        <a:rPr lang="cs-CZ" sz="3200" b="0" smtClean="0">
                          <a:solidFill>
                            <a:schemeClr val="tx1"/>
                          </a:solidFill>
                        </a:rPr>
                        <a:t>8 years</a:t>
                      </a:r>
                    </a:p>
                    <a:p>
                      <a:r>
                        <a:rPr lang="cs-CZ" sz="3200" b="0" smtClean="0">
                          <a:solidFill>
                            <a:schemeClr val="tx1"/>
                          </a:solidFill>
                        </a:rPr>
                        <a:t>I was a child</a:t>
                      </a:r>
                    </a:p>
                    <a:p>
                      <a:r>
                        <a:rPr lang="cs-CZ" sz="3200" b="0" smtClean="0">
                          <a:solidFill>
                            <a:schemeClr val="tx1"/>
                          </a:solidFill>
                        </a:rPr>
                        <a:t>1993</a:t>
                      </a:r>
                    </a:p>
                    <a:p>
                      <a:r>
                        <a:rPr lang="cs-CZ" sz="3200" b="0" smtClean="0">
                          <a:solidFill>
                            <a:schemeClr val="tx1"/>
                          </a:solidFill>
                        </a:rPr>
                        <a:t>a week</a:t>
                      </a:r>
                    </a:p>
                    <a:p>
                      <a:r>
                        <a:rPr lang="cs-CZ" sz="3200" b="0" smtClean="0">
                          <a:solidFill>
                            <a:schemeClr val="tx1"/>
                          </a:solidFill>
                        </a:rPr>
                        <a:t>2 hours</a:t>
                      </a:r>
                    </a:p>
                    <a:p>
                      <a:r>
                        <a:rPr lang="cs-CZ" sz="3200" b="0" smtClean="0">
                          <a:solidFill>
                            <a:schemeClr val="tx1"/>
                          </a:solidFill>
                        </a:rPr>
                        <a:t>7 o´clock</a:t>
                      </a:r>
                    </a:p>
                    <a:p>
                      <a:r>
                        <a:rPr lang="cs-CZ" sz="3200" b="0" smtClean="0">
                          <a:solidFill>
                            <a:schemeClr val="tx1"/>
                          </a:solidFill>
                        </a:rPr>
                        <a:t>my whole life</a:t>
                      </a:r>
                      <a:endParaRPr lang="cs-CZ" sz="32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22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the expressions into the table:</a:t>
            </a:r>
            <a:endParaRPr lang="cs-CZ" sz="400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459876"/>
              </p:ext>
            </p:extLst>
          </p:nvPr>
        </p:nvGraphicFramePr>
        <p:xfrm>
          <a:off x="395536" y="1556792"/>
          <a:ext cx="7344816" cy="439248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3672408"/>
                <a:gridCol w="3672408"/>
              </a:tblGrid>
              <a:tr h="901023">
                <a:tc>
                  <a:txBody>
                    <a:bodyPr/>
                    <a:lstStyle/>
                    <a:p>
                      <a:pPr algn="ctr"/>
                      <a:r>
                        <a:rPr lang="cs-CZ" sz="3600" smtClean="0"/>
                        <a:t>since</a:t>
                      </a:r>
                      <a:endParaRPr lang="cs-CZ" sz="36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3200" smtClean="0"/>
                        <a:t>for</a:t>
                      </a:r>
                      <a:endParaRPr lang="cs-CZ" sz="32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14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cs-CZ" sz="3200" smtClean="0">
                        <a:solidFill>
                          <a:schemeClr val="accent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this morning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I was a child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1993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7 o´clock</a:t>
                      </a:r>
                    </a:p>
                    <a:p>
                      <a:pPr algn="ctr"/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3200" smtClean="0">
                        <a:solidFill>
                          <a:schemeClr val="accent1"/>
                        </a:solidFill>
                      </a:endParaRPr>
                    </a:p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8 years</a:t>
                      </a:r>
                    </a:p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a week</a:t>
                      </a:r>
                    </a:p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2 hours</a:t>
                      </a:r>
                    </a:p>
                    <a:p>
                      <a:pPr algn="ctr"/>
                      <a:r>
                        <a:rPr lang="cs-CZ" sz="3200" smtClean="0">
                          <a:solidFill>
                            <a:schemeClr val="accent1"/>
                          </a:solidFill>
                        </a:rPr>
                        <a:t>my whole life</a:t>
                      </a:r>
                      <a:endParaRPr lang="cs-CZ" sz="320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407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vybere správný tvar (list 2)</a:t>
            </a:r>
          </a:p>
          <a:p>
            <a:r>
              <a:rPr lang="cs-CZ" sz="2800" smtClean="0"/>
              <a:t>se seznámí s výrazy, které vyžadují užití předpřít. </a:t>
            </a:r>
            <a:r>
              <a:rPr lang="cs-CZ" sz="2800" smtClean="0"/>
              <a:t>času, uvědomí </a:t>
            </a:r>
            <a:r>
              <a:rPr lang="cs-CZ" sz="2800" smtClean="0"/>
              <a:t>si jejich pozici ve větě (4)</a:t>
            </a:r>
          </a:p>
          <a:p>
            <a:r>
              <a:rPr lang="cs-CZ" sz="2800" smtClean="0"/>
              <a:t>srovná slova do vět (5)</a:t>
            </a:r>
          </a:p>
          <a:p>
            <a:r>
              <a:rPr lang="cs-CZ" sz="2800" smtClean="0"/>
              <a:t>rozdělí časové údaje ke vhodným předložkám (7)</a:t>
            </a:r>
          </a:p>
          <a:p>
            <a:r>
              <a:rPr lang="cs-CZ" sz="2800"/>
              <a:t>zpětná vazba, čte a překládá </a:t>
            </a:r>
            <a:r>
              <a:rPr lang="cs-CZ" sz="2800" smtClean="0"/>
              <a:t>(3, 6, 8 – lze tvořit </a:t>
            </a:r>
            <a:r>
              <a:rPr lang="cs-CZ" sz="2800" smtClean="0"/>
              <a:t>věty</a:t>
            </a:r>
            <a:br>
              <a:rPr lang="cs-CZ" sz="2800" smtClean="0"/>
            </a:br>
            <a:r>
              <a:rPr lang="cs-CZ" sz="2800" smtClean="0"/>
              <a:t>s </a:t>
            </a:r>
            <a:r>
              <a:rPr lang="cs-CZ" sz="2800" smtClean="0"/>
              <a:t>těmito výrazy)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33888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esent Perfect Affirmativ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74</TotalTime>
  <Words>306</Words>
  <Application>Microsoft Office PowerPoint</Application>
  <PresentationFormat>Předvádění na obrazovce (4:3)</PresentationFormat>
  <Paragraphs>74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10</vt:i4>
      </vt:variant>
    </vt:vector>
  </HeadingPairs>
  <TitlesOfParts>
    <vt:vector size="12" baseType="lpstr">
      <vt:lpstr>Welcome</vt:lpstr>
      <vt:lpstr>Present Perfect Affirmative</vt:lpstr>
      <vt:lpstr>Prezentace aplikace PowerPoint</vt:lpstr>
      <vt:lpstr>Choose the correct form:</vt:lpstr>
      <vt:lpstr>Choose the correct form:</vt:lpstr>
      <vt:lpstr>Expressions with Present Perfect</vt:lpstr>
      <vt:lpstr>Put into the correct order:</vt:lpstr>
      <vt:lpstr>Put into the correct order:</vt:lpstr>
      <vt:lpstr>Put the expressions into the table:</vt:lpstr>
      <vt:lpstr>Put the expressions into the table: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10</cp:revision>
  <dcterms:created xsi:type="dcterms:W3CDTF">2011-11-11T18:11:44Z</dcterms:created>
  <dcterms:modified xsi:type="dcterms:W3CDTF">2012-06-24T15:01:49Z</dcterms:modified>
</cp:coreProperties>
</file>