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7" r:id="rId4"/>
    <p:sldId id="261" r:id="rId5"/>
    <p:sldId id="258" r:id="rId6"/>
    <p:sldId id="259" r:id="rId7"/>
    <p:sldId id="260" r:id="rId8"/>
    <p:sldId id="262" r:id="rId9"/>
    <p:sldId id="265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7485F-7695-4AFD-961A-7B2EB78050CD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45C3E160-4822-4869-8924-CF9AD6227B02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A8_57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Modal Verbs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978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070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Modal Verbs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323528" y="1412776"/>
            <a:ext cx="8579296" cy="5112568"/>
          </a:xfrm>
        </p:spPr>
        <p:txBody>
          <a:bodyPr>
            <a:normAutofit fontScale="92500"/>
          </a:bodyPr>
          <a:lstStyle/>
          <a:p>
            <a:r>
              <a:rPr lang="cs-CZ" sz="2800" smtClean="0"/>
              <a:t>+  </a:t>
            </a:r>
            <a:r>
              <a:rPr lang="cs-CZ" sz="2800" smtClean="0">
                <a:solidFill>
                  <a:schemeClr val="accent5"/>
                </a:solidFill>
              </a:rPr>
              <a:t>must / can / should  </a:t>
            </a:r>
            <a:r>
              <a:rPr lang="cs-CZ" sz="2800" smtClean="0"/>
              <a:t>+  base form</a:t>
            </a:r>
            <a:endParaRPr lang="cs-CZ" sz="2800"/>
          </a:p>
          <a:p>
            <a:r>
              <a:rPr lang="cs-CZ" sz="2800" smtClean="0">
                <a:latin typeface="Times New Roman"/>
                <a:cs typeface="Times New Roman"/>
              </a:rPr>
              <a:t>−  </a:t>
            </a:r>
            <a:r>
              <a:rPr lang="cs-CZ" sz="2800">
                <a:solidFill>
                  <a:schemeClr val="accent5"/>
                </a:solidFill>
              </a:rPr>
              <a:t>mustn´t / can´t / shouldn´t  </a:t>
            </a:r>
            <a:r>
              <a:rPr lang="cs-CZ" sz="2800"/>
              <a:t>+  base </a:t>
            </a:r>
            <a:r>
              <a:rPr lang="cs-CZ" sz="2800" smtClean="0"/>
              <a:t>form</a:t>
            </a:r>
          </a:p>
          <a:p>
            <a:r>
              <a:rPr lang="cs-CZ" sz="2800" smtClean="0"/>
              <a:t>?  </a:t>
            </a:r>
            <a:r>
              <a:rPr lang="cs-CZ" sz="2800"/>
              <a:t>Must he / </a:t>
            </a:r>
            <a:r>
              <a:rPr lang="cs-CZ" sz="2800">
                <a:solidFill>
                  <a:schemeClr val="accent5"/>
                </a:solidFill>
              </a:rPr>
              <a:t>Can you </a:t>
            </a:r>
            <a:r>
              <a:rPr lang="cs-CZ" sz="2800"/>
              <a:t>/ Should they  </a:t>
            </a:r>
            <a:r>
              <a:rPr lang="cs-CZ" sz="2800" smtClean="0"/>
              <a:t>+  base form?</a:t>
            </a:r>
          </a:p>
          <a:p>
            <a:r>
              <a:rPr lang="cs-CZ" sz="2800" smtClean="0"/>
              <a:t>    </a:t>
            </a:r>
            <a:r>
              <a:rPr lang="cs-CZ" sz="2800" smtClean="0">
                <a:solidFill>
                  <a:schemeClr val="accent5"/>
                </a:solidFill>
              </a:rPr>
              <a:t>Yes, </a:t>
            </a:r>
            <a:r>
              <a:rPr lang="cs-CZ" sz="2800"/>
              <a:t>he must /</a:t>
            </a:r>
            <a:r>
              <a:rPr lang="cs-CZ" sz="2800">
                <a:solidFill>
                  <a:schemeClr val="accent1"/>
                </a:solidFill>
              </a:rPr>
              <a:t> </a:t>
            </a:r>
            <a:r>
              <a:rPr lang="cs-CZ" sz="2800">
                <a:solidFill>
                  <a:schemeClr val="accent5"/>
                </a:solidFill>
              </a:rPr>
              <a:t>I can </a:t>
            </a:r>
            <a:r>
              <a:rPr lang="cs-CZ" sz="2800"/>
              <a:t>/ they should</a:t>
            </a:r>
            <a:r>
              <a:rPr lang="cs-CZ" sz="2800" smtClean="0">
                <a:solidFill>
                  <a:schemeClr val="accent1"/>
                </a:solidFill>
              </a:rPr>
              <a:t>.</a:t>
            </a:r>
            <a:br>
              <a:rPr lang="cs-CZ" sz="2800" smtClean="0">
                <a:solidFill>
                  <a:schemeClr val="accent1"/>
                </a:solidFill>
              </a:rPr>
            </a:br>
            <a:r>
              <a:rPr lang="cs-CZ" sz="2800" smtClean="0">
                <a:solidFill>
                  <a:schemeClr val="accent1"/>
                </a:solidFill>
              </a:rPr>
              <a:t>    </a:t>
            </a:r>
            <a:r>
              <a:rPr lang="cs-CZ" sz="2800" smtClean="0">
                <a:solidFill>
                  <a:schemeClr val="accent5"/>
                </a:solidFill>
              </a:rPr>
              <a:t>No</a:t>
            </a:r>
            <a:r>
              <a:rPr lang="cs-CZ" sz="2800">
                <a:solidFill>
                  <a:schemeClr val="accent5"/>
                </a:solidFill>
              </a:rPr>
              <a:t>, </a:t>
            </a:r>
            <a:r>
              <a:rPr lang="cs-CZ" sz="2800"/>
              <a:t>he mustn´t / </a:t>
            </a:r>
            <a:r>
              <a:rPr lang="cs-CZ" sz="2800">
                <a:solidFill>
                  <a:schemeClr val="accent5"/>
                </a:solidFill>
              </a:rPr>
              <a:t>I can´t </a:t>
            </a:r>
            <a:r>
              <a:rPr lang="cs-CZ" sz="2800"/>
              <a:t>/ they shouldn´t</a:t>
            </a:r>
            <a:r>
              <a:rPr lang="cs-CZ" sz="2800">
                <a:solidFill>
                  <a:schemeClr val="accent1"/>
                </a:solidFill>
              </a:rPr>
              <a:t>.</a:t>
            </a:r>
          </a:p>
          <a:p>
            <a:r>
              <a:rPr lang="cs-CZ" sz="2800" smtClean="0"/>
              <a:t>+  I / you / we / </a:t>
            </a:r>
            <a:r>
              <a:rPr lang="cs-CZ" sz="2800" smtClean="0">
                <a:solidFill>
                  <a:schemeClr val="accent5"/>
                </a:solidFill>
              </a:rPr>
              <a:t>they have to </a:t>
            </a:r>
            <a:r>
              <a:rPr lang="cs-CZ" sz="2800"/>
              <a:t>+  base </a:t>
            </a:r>
            <a:r>
              <a:rPr lang="cs-CZ" sz="2800" smtClean="0"/>
              <a:t>form</a:t>
            </a:r>
            <a:br>
              <a:rPr lang="cs-CZ" sz="2800" smtClean="0"/>
            </a:br>
            <a:r>
              <a:rPr lang="cs-CZ" sz="2800" smtClean="0"/>
              <a:t>    he / she / </a:t>
            </a:r>
            <a:r>
              <a:rPr lang="cs-CZ" sz="2800" smtClean="0">
                <a:solidFill>
                  <a:schemeClr val="accent5"/>
                </a:solidFill>
              </a:rPr>
              <a:t>it has to</a:t>
            </a:r>
          </a:p>
          <a:p>
            <a:r>
              <a:rPr lang="cs-CZ" sz="2800" smtClean="0">
                <a:cs typeface="Times New Roman"/>
              </a:rPr>
              <a:t>−  </a:t>
            </a:r>
            <a:r>
              <a:rPr lang="cs-CZ" sz="2800" smtClean="0"/>
              <a:t>I </a:t>
            </a:r>
            <a:r>
              <a:rPr lang="cs-CZ" sz="2800"/>
              <a:t>/ you / we / </a:t>
            </a:r>
            <a:r>
              <a:rPr lang="cs-CZ" sz="2800">
                <a:solidFill>
                  <a:schemeClr val="accent5"/>
                </a:solidFill>
              </a:rPr>
              <a:t>they </a:t>
            </a:r>
            <a:r>
              <a:rPr lang="cs-CZ" sz="2800" smtClean="0">
                <a:solidFill>
                  <a:schemeClr val="accent5"/>
                </a:solidFill>
              </a:rPr>
              <a:t>don ´t have </a:t>
            </a:r>
            <a:r>
              <a:rPr lang="cs-CZ" sz="2800">
                <a:solidFill>
                  <a:schemeClr val="accent5"/>
                </a:solidFill>
              </a:rPr>
              <a:t>to </a:t>
            </a:r>
            <a:r>
              <a:rPr lang="cs-CZ" sz="2800"/>
              <a:t>+  base </a:t>
            </a:r>
            <a:r>
              <a:rPr lang="cs-CZ" sz="2800" smtClean="0"/>
              <a:t>form</a:t>
            </a:r>
            <a:r>
              <a:rPr lang="cs-CZ" sz="2800"/>
              <a:t/>
            </a:r>
            <a:br>
              <a:rPr lang="cs-CZ" sz="2800"/>
            </a:br>
            <a:r>
              <a:rPr lang="cs-CZ" sz="2800"/>
              <a:t>  </a:t>
            </a:r>
            <a:r>
              <a:rPr lang="cs-CZ" sz="2800" smtClean="0"/>
              <a:t>  he </a:t>
            </a:r>
            <a:r>
              <a:rPr lang="cs-CZ" sz="2800"/>
              <a:t>/ she / </a:t>
            </a:r>
            <a:r>
              <a:rPr lang="cs-CZ" sz="2800">
                <a:solidFill>
                  <a:schemeClr val="accent5"/>
                </a:solidFill>
              </a:rPr>
              <a:t>it </a:t>
            </a:r>
            <a:r>
              <a:rPr lang="cs-CZ" sz="2800" smtClean="0">
                <a:solidFill>
                  <a:schemeClr val="accent5"/>
                </a:solidFill>
              </a:rPr>
              <a:t>doesn´t have to</a:t>
            </a:r>
          </a:p>
          <a:p>
            <a:r>
              <a:rPr lang="cs-CZ" sz="2800" smtClean="0"/>
              <a:t>?  </a:t>
            </a:r>
            <a:r>
              <a:rPr lang="cs-CZ" sz="2800" smtClean="0">
                <a:solidFill>
                  <a:schemeClr val="accent5"/>
                </a:solidFill>
              </a:rPr>
              <a:t>Do </a:t>
            </a:r>
            <a:r>
              <a:rPr lang="cs-CZ" sz="2800"/>
              <a:t>I / you / we / </a:t>
            </a:r>
            <a:r>
              <a:rPr lang="cs-CZ" sz="2800">
                <a:solidFill>
                  <a:schemeClr val="accent5"/>
                </a:solidFill>
              </a:rPr>
              <a:t>they have </a:t>
            </a:r>
            <a:r>
              <a:rPr lang="cs-CZ" sz="2800" smtClean="0">
                <a:solidFill>
                  <a:schemeClr val="accent5"/>
                </a:solidFill>
              </a:rPr>
              <a:t>to?  Yes, </a:t>
            </a:r>
            <a:r>
              <a:rPr lang="cs-CZ" sz="2800"/>
              <a:t>I / you / we / </a:t>
            </a:r>
            <a:r>
              <a:rPr lang="cs-CZ" sz="2800">
                <a:solidFill>
                  <a:schemeClr val="accent5"/>
                </a:solidFill>
              </a:rPr>
              <a:t>they </a:t>
            </a:r>
            <a:r>
              <a:rPr lang="cs-CZ" sz="2800" smtClean="0">
                <a:solidFill>
                  <a:schemeClr val="accent5"/>
                </a:solidFill>
              </a:rPr>
              <a:t>do.</a:t>
            </a:r>
            <a:r>
              <a:rPr lang="cs-CZ" sz="2800">
                <a:solidFill>
                  <a:schemeClr val="accent5"/>
                </a:solidFill>
              </a:rPr>
              <a:t/>
            </a:r>
            <a:br>
              <a:rPr lang="cs-CZ" sz="2800">
                <a:solidFill>
                  <a:schemeClr val="accent5"/>
                </a:solidFill>
              </a:rPr>
            </a:br>
            <a:r>
              <a:rPr lang="cs-CZ" sz="2800">
                <a:solidFill>
                  <a:schemeClr val="accent1"/>
                </a:solidFill>
              </a:rPr>
              <a:t>  </a:t>
            </a:r>
            <a:r>
              <a:rPr lang="cs-CZ" sz="2800" smtClean="0">
                <a:solidFill>
                  <a:schemeClr val="accent1"/>
                </a:solidFill>
              </a:rPr>
              <a:t>  </a:t>
            </a:r>
            <a:r>
              <a:rPr lang="cs-CZ" sz="2800" smtClean="0">
                <a:solidFill>
                  <a:schemeClr val="accent5"/>
                </a:solidFill>
              </a:rPr>
              <a:t>Does </a:t>
            </a:r>
            <a:r>
              <a:rPr lang="cs-CZ" sz="2800" smtClean="0"/>
              <a:t>he </a:t>
            </a:r>
            <a:r>
              <a:rPr lang="cs-CZ" sz="2800"/>
              <a:t>/ she / </a:t>
            </a:r>
            <a:r>
              <a:rPr lang="cs-CZ" sz="2800">
                <a:solidFill>
                  <a:schemeClr val="accent5"/>
                </a:solidFill>
              </a:rPr>
              <a:t>it </a:t>
            </a:r>
            <a:r>
              <a:rPr lang="cs-CZ" sz="2800" smtClean="0">
                <a:solidFill>
                  <a:schemeClr val="accent5"/>
                </a:solidFill>
              </a:rPr>
              <a:t>have to?          No, </a:t>
            </a:r>
            <a:r>
              <a:rPr lang="cs-CZ" sz="2800"/>
              <a:t>he / she / </a:t>
            </a:r>
            <a:r>
              <a:rPr lang="cs-CZ" sz="2800">
                <a:solidFill>
                  <a:schemeClr val="accent5"/>
                </a:solidFill>
              </a:rPr>
              <a:t>it </a:t>
            </a:r>
            <a:r>
              <a:rPr lang="cs-CZ" sz="2800" smtClean="0">
                <a:solidFill>
                  <a:schemeClr val="accent5"/>
                </a:solidFill>
              </a:rPr>
              <a:t>doesn´t.</a:t>
            </a:r>
            <a:endParaRPr lang="cs-CZ" sz="280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70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Express what the signs mean: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47746" y="1385302"/>
            <a:ext cx="8229600" cy="5140042"/>
          </a:xfrm>
        </p:spPr>
        <p:txBody>
          <a:bodyPr numCol="2">
            <a:normAutofit lnSpcReduction="10000"/>
          </a:bodyPr>
          <a:lstStyle/>
          <a:p>
            <a:pPr marL="1314450" lvl="2" indent="-514350">
              <a:buFont typeface="+mj-lt"/>
              <a:buAutoNum type="arabicPeriod"/>
            </a:pPr>
            <a:r>
              <a:rPr lang="cs-CZ" sz="3200" smtClean="0"/>
              <a:t>………………</a:t>
            </a:r>
            <a:br>
              <a:rPr lang="cs-CZ" sz="3200" smtClean="0"/>
            </a:br>
            <a:endParaRPr lang="cs-CZ" sz="3200"/>
          </a:p>
          <a:p>
            <a:pPr marL="1314450" lvl="2" indent="-514350">
              <a:buFont typeface="+mj-lt"/>
              <a:buAutoNum type="arabicPeriod"/>
            </a:pPr>
            <a:r>
              <a:rPr lang="cs-CZ" sz="3200" smtClean="0"/>
              <a:t>………………</a:t>
            </a:r>
          </a:p>
          <a:p>
            <a:pPr marL="1314450" lvl="2" indent="-514350">
              <a:buFont typeface="+mj-lt"/>
              <a:buAutoNum type="arabicPeriod"/>
            </a:pPr>
            <a:endParaRPr lang="cs-CZ" sz="3200"/>
          </a:p>
          <a:p>
            <a:pPr marL="1314450" lvl="2" indent="-514350">
              <a:buFont typeface="+mj-lt"/>
              <a:buAutoNum type="arabicPeriod"/>
            </a:pPr>
            <a:r>
              <a:rPr lang="cs-CZ" sz="3200" smtClean="0"/>
              <a:t>………………</a:t>
            </a:r>
            <a:endParaRPr lang="cs-CZ" sz="3200"/>
          </a:p>
          <a:p>
            <a:pPr marL="1314450" lvl="2" indent="-514350">
              <a:buFont typeface="+mj-lt"/>
              <a:buAutoNum type="arabicPeriod"/>
            </a:pPr>
            <a:endParaRPr lang="cs-CZ" sz="3200" smtClean="0"/>
          </a:p>
          <a:p>
            <a:pPr marL="1314450" lvl="2" indent="-514350">
              <a:buFont typeface="+mj-lt"/>
              <a:buAutoNum type="arabicPeriod"/>
            </a:pPr>
            <a:r>
              <a:rPr lang="cs-CZ" sz="3200" smtClean="0"/>
              <a:t>………………</a:t>
            </a:r>
            <a:br>
              <a:rPr lang="cs-CZ" sz="3200" smtClean="0"/>
            </a:br>
            <a:endParaRPr lang="cs-CZ" sz="3200"/>
          </a:p>
          <a:p>
            <a:pPr marL="1314450" lvl="2" indent="-514350">
              <a:buFont typeface="+mj-lt"/>
              <a:buAutoNum type="arabicPeriod"/>
            </a:pPr>
            <a:r>
              <a:rPr lang="cs-CZ" sz="3200" smtClean="0"/>
              <a:t>………………</a:t>
            </a:r>
            <a:endParaRPr lang="cs-CZ" sz="3200"/>
          </a:p>
          <a:p>
            <a:pPr marL="1314450" lvl="2" indent="-514350">
              <a:buFont typeface="+mj-lt"/>
              <a:buAutoNum type="arabicPeriod"/>
            </a:pPr>
            <a:r>
              <a:rPr lang="cs-CZ" sz="3200" smtClean="0"/>
              <a:t>………………</a:t>
            </a:r>
            <a:endParaRPr lang="cs-CZ" sz="3200"/>
          </a:p>
          <a:p>
            <a:pPr marL="1314450" lvl="2" indent="-514350">
              <a:buFont typeface="+mj-lt"/>
              <a:buAutoNum type="arabicPeriod"/>
            </a:pPr>
            <a:endParaRPr lang="cs-CZ" sz="3200"/>
          </a:p>
          <a:p>
            <a:pPr marL="1314450" lvl="2" indent="-514350">
              <a:buFont typeface="+mj-lt"/>
              <a:buAutoNum type="arabicPeriod"/>
            </a:pPr>
            <a:r>
              <a:rPr lang="cs-CZ" sz="3200"/>
              <a:t>………………</a:t>
            </a:r>
          </a:p>
          <a:p>
            <a:pPr marL="1314450" lvl="2" indent="-514350">
              <a:buFont typeface="+mj-lt"/>
              <a:buAutoNum type="arabicPeriod"/>
            </a:pPr>
            <a:endParaRPr lang="cs-CZ" sz="3200" smtClean="0"/>
          </a:p>
          <a:p>
            <a:pPr marL="1314450" lvl="2" indent="-514350">
              <a:buFont typeface="+mj-lt"/>
              <a:buAutoNum type="arabicPeriod"/>
            </a:pPr>
            <a:r>
              <a:rPr lang="cs-CZ" sz="3200"/>
              <a:t>………………</a:t>
            </a:r>
          </a:p>
          <a:p>
            <a:pPr marL="1314450" lvl="2" indent="-514350">
              <a:buFont typeface="+mj-lt"/>
              <a:buAutoNum type="arabicPeriod"/>
            </a:pPr>
            <a:endParaRPr lang="cs-CZ" sz="3200" smtClean="0"/>
          </a:p>
          <a:p>
            <a:pPr marL="1314450" lvl="2" indent="-514350">
              <a:buFont typeface="+mj-lt"/>
              <a:buAutoNum type="arabicPeriod"/>
            </a:pPr>
            <a:r>
              <a:rPr lang="cs-CZ" sz="3200"/>
              <a:t>………………</a:t>
            </a:r>
          </a:p>
          <a:p>
            <a:pPr marL="1314450" lvl="2" indent="-514350">
              <a:buFont typeface="+mj-lt"/>
              <a:buAutoNum type="arabicPeriod"/>
            </a:pPr>
            <a:endParaRPr lang="cs-CZ" sz="3200" smtClean="0"/>
          </a:p>
          <a:p>
            <a:pPr marL="1314450" lvl="2" indent="-514350">
              <a:buFont typeface="+mj-lt"/>
              <a:buAutoNum type="arabicPeriod"/>
            </a:pPr>
            <a:r>
              <a:rPr lang="cs-CZ" sz="3200" smtClean="0"/>
              <a:t>………………</a:t>
            </a:r>
            <a:endParaRPr lang="cs-CZ" sz="32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7" y="4434892"/>
            <a:ext cx="689421" cy="69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7" y="5464684"/>
            <a:ext cx="804664" cy="815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31" y="1539445"/>
            <a:ext cx="707112" cy="6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7" y="3309150"/>
            <a:ext cx="81915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194" y="2430943"/>
            <a:ext cx="607099" cy="59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5"/>
            <a:ext cx="742950" cy="688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46" y="5583364"/>
            <a:ext cx="411837" cy="72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46" y="4616394"/>
            <a:ext cx="704850" cy="74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31" y="3560459"/>
            <a:ext cx="714375" cy="78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31" y="2430943"/>
            <a:ext cx="707112" cy="70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9648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Express what the signs mean: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78126" y="1539445"/>
            <a:ext cx="8414354" cy="5288553"/>
          </a:xfrm>
        </p:spPr>
        <p:txBody>
          <a:bodyPr numCol="2">
            <a:normAutofit/>
          </a:bodyPr>
          <a:lstStyle/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mustn´t take your dog here.</a:t>
            </a:r>
          </a:p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mustn´t eat ice-cream here.</a:t>
            </a:r>
            <a:endParaRPr lang="cs-CZ" sz="2800">
              <a:solidFill>
                <a:schemeClr val="accent1"/>
              </a:solidFill>
            </a:endParaRPr>
          </a:p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mustn´t drive your car through.</a:t>
            </a:r>
          </a:p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mustn´t stay here with your car.</a:t>
            </a:r>
          </a:p>
          <a:p>
            <a:pPr marL="1314450" lvl="2" indent="-514350">
              <a:buFont typeface="+mj-lt"/>
              <a:buAutoNum type="arabicPeriod"/>
            </a:pPr>
            <a:endParaRPr lang="cs-CZ" sz="2800">
              <a:solidFill>
                <a:schemeClr val="accent1"/>
              </a:solidFill>
            </a:endParaRPr>
          </a:p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must / can go.</a:t>
            </a:r>
          </a:p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should wear your seatbelt.</a:t>
            </a:r>
            <a:endParaRPr lang="cs-CZ" sz="2800">
              <a:solidFill>
                <a:schemeClr val="accent1"/>
              </a:solidFill>
            </a:endParaRPr>
          </a:p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may cross the street here.</a:t>
            </a:r>
          </a:p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must go at 50 km/h maximum.</a:t>
            </a:r>
          </a:p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must wear a hard hat (a helmet).</a:t>
            </a:r>
            <a:endParaRPr lang="cs-CZ" sz="2800">
              <a:solidFill>
                <a:schemeClr val="accent1"/>
              </a:solidFill>
            </a:endParaRPr>
          </a:p>
          <a:p>
            <a:pPr marL="1314450" lvl="2" indent="-514350">
              <a:buFont typeface="+mj-lt"/>
              <a:buAutoNum type="arabicPeriod"/>
            </a:pPr>
            <a:r>
              <a:rPr lang="cs-CZ" sz="2800" smtClean="0">
                <a:solidFill>
                  <a:schemeClr val="accent1"/>
                </a:solidFill>
              </a:rPr>
              <a:t>You mustn´t work with fire here.</a:t>
            </a:r>
            <a:endParaRPr lang="cs-CZ" sz="280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816" y="4434892"/>
            <a:ext cx="689421" cy="69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816" y="5441333"/>
            <a:ext cx="804664" cy="815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31" y="1539445"/>
            <a:ext cx="707112" cy="6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7" y="3309150"/>
            <a:ext cx="81915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194" y="2430943"/>
            <a:ext cx="607099" cy="59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322" y="1539445"/>
            <a:ext cx="742950" cy="688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46" y="5583364"/>
            <a:ext cx="411837" cy="728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46" y="4616394"/>
            <a:ext cx="704850" cy="74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31" y="3560459"/>
            <a:ext cx="714375" cy="78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31" y="2430943"/>
            <a:ext cx="707112" cy="70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0749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Give advice. U</a:t>
            </a:r>
            <a:r>
              <a:rPr lang="cs-CZ" altLang="en-US" sz="4000" smtClean="0"/>
              <a:t>se </a:t>
            </a:r>
            <a:r>
              <a:rPr lang="cs-CZ" altLang="en-US" sz="4000" i="1"/>
              <a:t>should / </a:t>
            </a:r>
            <a:r>
              <a:rPr lang="cs-CZ" altLang="en-US" sz="4000" i="1" smtClean="0"/>
              <a:t>shouldn´t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988840"/>
            <a:ext cx="8712968" cy="406531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I´m hot. (sweater / take off)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Jim is hungry. (something / eat)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My parents work too much. (relax)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Betty looks tired. (go / bed / late)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have lost our tickets. ( look for / everywhere)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72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Give advice. U</a:t>
            </a:r>
            <a:r>
              <a:rPr lang="cs-CZ" altLang="en-US" sz="4000"/>
              <a:t>se </a:t>
            </a:r>
            <a:r>
              <a:rPr lang="cs-CZ" altLang="en-US" sz="4000" i="1"/>
              <a:t>should / shouldn´t</a:t>
            </a:r>
            <a:r>
              <a:rPr lang="cs-CZ" sz="4000"/>
              <a:t>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988840"/>
            <a:ext cx="8712968" cy="341724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You should </a:t>
            </a:r>
            <a:r>
              <a:rPr lang="cs-CZ">
                <a:solidFill>
                  <a:schemeClr val="accent1"/>
                </a:solidFill>
              </a:rPr>
              <a:t>take </a:t>
            </a:r>
            <a:r>
              <a:rPr lang="cs-CZ" smtClean="0">
                <a:solidFill>
                  <a:schemeClr val="accent1"/>
                </a:solidFill>
              </a:rPr>
              <a:t>your sweater off.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He should eat something.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They should relax.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She shouldn´t go to bed late.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You should look for them everywhere.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16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smtClean="0"/>
              <a:t>Make sentences. Use </a:t>
            </a:r>
            <a:r>
              <a:rPr lang="cs-CZ" sz="4000" i="1" smtClean="0"/>
              <a:t>have to / don´t have to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12494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3200" smtClean="0"/>
              <a:t>a nurse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a teacher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an architect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a gardener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200" smtClean="0"/>
              <a:t>a lorry driver</a:t>
            </a:r>
            <a:endParaRPr lang="cs-CZ" sz="320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2"/>
          </p:nvPr>
        </p:nvSpPr>
        <p:spPr>
          <a:xfrm>
            <a:off x="3923928" y="1600201"/>
            <a:ext cx="4762872" cy="298092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work with people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work outside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work at night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have a driving licence</a:t>
            </a:r>
          </a:p>
          <a:p>
            <a:pPr marL="514350" indent="-514350">
              <a:buFont typeface="+mj-lt"/>
              <a:buAutoNum type="alphaLcParenR"/>
            </a:pPr>
            <a:r>
              <a:rPr lang="cs-CZ" sz="3200" smtClean="0"/>
              <a:t>use a computer</a:t>
            </a:r>
            <a:endParaRPr lang="cs-CZ" sz="320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761293"/>
              </p:ext>
            </p:extLst>
          </p:nvPr>
        </p:nvGraphicFramePr>
        <p:xfrm>
          <a:off x="1115616" y="4725145"/>
          <a:ext cx="6096000" cy="16561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1656183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e. g.</a:t>
                      </a:r>
                    </a:p>
                    <a:p>
                      <a:pPr marL="514350" indent="-514350">
                        <a:buAutoNum type="arabicPeriod"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a) c)</a:t>
                      </a:r>
                      <a:r>
                        <a:rPr lang="cs-CZ" sz="3200" baseline="0" smtClean="0">
                          <a:solidFill>
                            <a:schemeClr val="accent1"/>
                          </a:solidFill>
                        </a:rPr>
                        <a:t> e</a:t>
                      </a: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)</a:t>
                      </a:r>
                    </a:p>
                    <a:p>
                      <a:pPr marL="514350" indent="-514350">
                        <a:buAutoNum type="arabicPeriod"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a) e)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14350" marR="0" indent="-5143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 startAt="3"/>
                        <a:tabLst/>
                        <a:defRPr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a) b) e)</a:t>
                      </a:r>
                    </a:p>
                    <a:p>
                      <a:pPr marL="514350" indent="-514350">
                        <a:buFont typeface="+mj-lt"/>
                        <a:buAutoNum type="arabicPeriod" startAt="3"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b)</a:t>
                      </a:r>
                    </a:p>
                    <a:p>
                      <a:pPr marL="514350" indent="-514350">
                        <a:buFont typeface="+mj-lt"/>
                        <a:buAutoNum type="arabicPeriod" startAt="3"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b) c) d)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192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Some examples: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112568"/>
          </a:xfrm>
        </p:spPr>
        <p:txBody>
          <a:bodyPr>
            <a:noAutofit/>
          </a:bodyPr>
          <a:lstStyle/>
          <a:p>
            <a:r>
              <a:rPr lang="cs-CZ" smtClean="0">
                <a:solidFill>
                  <a:schemeClr val="accent1"/>
                </a:solidFill>
              </a:rPr>
              <a:t>A nurse has to work at night. She doesn´t have to work outside.</a:t>
            </a:r>
          </a:p>
          <a:p>
            <a:r>
              <a:rPr lang="cs-CZ" smtClean="0">
                <a:solidFill>
                  <a:schemeClr val="accent1"/>
                </a:solidFill>
              </a:rPr>
              <a:t>A teacher has to work </a:t>
            </a:r>
            <a:r>
              <a:rPr lang="cs-CZ">
                <a:solidFill>
                  <a:schemeClr val="accent1"/>
                </a:solidFill>
              </a:rPr>
              <a:t>with </a:t>
            </a:r>
            <a:r>
              <a:rPr lang="cs-CZ" smtClean="0">
                <a:solidFill>
                  <a:schemeClr val="accent1"/>
                </a:solidFill>
              </a:rPr>
              <a:t>people. He </a:t>
            </a:r>
            <a:r>
              <a:rPr lang="cs-CZ">
                <a:solidFill>
                  <a:schemeClr val="accent1"/>
                </a:solidFill>
              </a:rPr>
              <a:t>doesn´t have to </a:t>
            </a:r>
            <a:r>
              <a:rPr lang="cs-CZ" smtClean="0">
                <a:solidFill>
                  <a:schemeClr val="accent1"/>
                </a:solidFill>
              </a:rPr>
              <a:t>have a driving licence.</a:t>
            </a:r>
          </a:p>
          <a:p>
            <a:r>
              <a:rPr lang="cs-CZ" smtClean="0">
                <a:solidFill>
                  <a:schemeClr val="accent1"/>
                </a:solidFill>
              </a:rPr>
              <a:t>An architect has to </a:t>
            </a:r>
            <a:r>
              <a:rPr lang="cs-CZ">
                <a:solidFill>
                  <a:schemeClr val="accent1"/>
                </a:solidFill>
              </a:rPr>
              <a:t>use a </a:t>
            </a:r>
            <a:r>
              <a:rPr lang="cs-CZ" smtClean="0">
                <a:solidFill>
                  <a:schemeClr val="accent1"/>
                </a:solidFill>
              </a:rPr>
              <a:t>computer. He </a:t>
            </a:r>
            <a:r>
              <a:rPr lang="cs-CZ">
                <a:solidFill>
                  <a:schemeClr val="accent1"/>
                </a:solidFill>
              </a:rPr>
              <a:t>doesn´t have to </a:t>
            </a:r>
            <a:r>
              <a:rPr lang="cs-CZ" smtClean="0">
                <a:solidFill>
                  <a:schemeClr val="accent1"/>
                </a:solidFill>
              </a:rPr>
              <a:t>work at night.</a:t>
            </a:r>
          </a:p>
          <a:p>
            <a:r>
              <a:rPr lang="cs-CZ" smtClean="0">
                <a:solidFill>
                  <a:schemeClr val="accent1"/>
                </a:solidFill>
              </a:rPr>
              <a:t>A gardener has to work outside. She doesn´t have to work with people.</a:t>
            </a:r>
          </a:p>
          <a:p>
            <a:r>
              <a:rPr lang="cs-CZ" smtClean="0">
                <a:solidFill>
                  <a:schemeClr val="accent1"/>
                </a:solidFill>
              </a:rPr>
              <a:t>A lorry driver has to have a </a:t>
            </a:r>
            <a:r>
              <a:rPr lang="cs-CZ">
                <a:solidFill>
                  <a:schemeClr val="accent1"/>
                </a:solidFill>
              </a:rPr>
              <a:t>driving </a:t>
            </a:r>
            <a:r>
              <a:rPr lang="cs-CZ" smtClean="0">
                <a:solidFill>
                  <a:schemeClr val="accent1"/>
                </a:solidFill>
              </a:rPr>
              <a:t>licence. He doesn´t </a:t>
            </a:r>
            <a:r>
              <a:rPr lang="cs-CZ">
                <a:solidFill>
                  <a:schemeClr val="accent1"/>
                </a:solidFill>
              </a:rPr>
              <a:t>have to use a computer</a:t>
            </a:r>
          </a:p>
        </p:txBody>
      </p:sp>
    </p:spTree>
    <p:extLst>
      <p:ext uri="{BB962C8B-B14F-4D97-AF65-F5344CB8AC3E}">
        <p14:creationId xmlns:p14="http://schemas.microsoft.com/office/powerpoint/2010/main" val="29460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připomene tvary běžných modálních sloves (list 2)</a:t>
            </a:r>
          </a:p>
          <a:p>
            <a:r>
              <a:rPr lang="cs-CZ" sz="2800" smtClean="0"/>
              <a:t>vysvětlí význam značky, užije modální sloveso (musíš, nesmíš, můžeš, měl bys) (3)</a:t>
            </a:r>
          </a:p>
          <a:p>
            <a:r>
              <a:rPr lang="cs-CZ" sz="2800" smtClean="0"/>
              <a:t>dle indicií udělí radu v dané situaci (5)</a:t>
            </a:r>
          </a:p>
          <a:p>
            <a:r>
              <a:rPr lang="cs-CZ" sz="2800"/>
              <a:t>vybere </a:t>
            </a:r>
            <a:r>
              <a:rPr lang="cs-CZ" sz="2800" smtClean="0"/>
              <a:t>z pravého sloupce aktivity k </a:t>
            </a:r>
            <a:r>
              <a:rPr lang="cs-CZ" sz="2800"/>
              <a:t>povoláním v levém </a:t>
            </a:r>
            <a:r>
              <a:rPr lang="cs-CZ" sz="2800" smtClean="0"/>
              <a:t>sloupci, </a:t>
            </a:r>
            <a:r>
              <a:rPr lang="cs-CZ" sz="2800"/>
              <a:t>tvoří </a:t>
            </a:r>
            <a:r>
              <a:rPr lang="cs-CZ" sz="2800" smtClean="0"/>
              <a:t>věty o tom, co musí / nemusí dělat (7)</a:t>
            </a:r>
          </a:p>
          <a:p>
            <a:r>
              <a:rPr lang="cs-CZ" sz="2800" smtClean="0"/>
              <a:t>zpětná </a:t>
            </a:r>
            <a:r>
              <a:rPr lang="cs-CZ" sz="2800"/>
              <a:t>vazba, čte a překládá </a:t>
            </a:r>
            <a:r>
              <a:rPr lang="cs-CZ" sz="2800" smtClean="0"/>
              <a:t>(4, 6, 8)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388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134</TotalTime>
  <Words>478</Words>
  <Application>Microsoft Office PowerPoint</Application>
  <PresentationFormat>Předvádění na obrazovce (4:3)</PresentationFormat>
  <Paragraphs>86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Modal Verbs</vt:lpstr>
      <vt:lpstr>Express what the signs mean:</vt:lpstr>
      <vt:lpstr>Express what the signs mean:</vt:lpstr>
      <vt:lpstr>Give advice. Use should / shouldn´t:</vt:lpstr>
      <vt:lpstr>Give advice. Use should / shouldn´t:</vt:lpstr>
      <vt:lpstr>Make sentences. Use have to / don´t have to:</vt:lpstr>
      <vt:lpstr>Some examples: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Modal Verbs</dc:title>
  <dc:creator>ZŠ</dc:creator>
  <cp:lastModifiedBy>ZŠ</cp:lastModifiedBy>
  <cp:revision>15</cp:revision>
  <dcterms:created xsi:type="dcterms:W3CDTF">2011-12-12T10:31:11Z</dcterms:created>
  <dcterms:modified xsi:type="dcterms:W3CDTF">2012-06-24T15:08:01Z</dcterms:modified>
</cp:coreProperties>
</file>