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56" r:id="rId3"/>
    <p:sldId id="267" r:id="rId4"/>
    <p:sldId id="269" r:id="rId5"/>
    <p:sldId id="270" r:id="rId6"/>
    <p:sldId id="271" r:id="rId7"/>
    <p:sldId id="261" r:id="rId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FD502-19B9-4E06-9282-7C434A46C41F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D9BC0-29C8-4119-AA0C-2BACCEBC9ED7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FD502-19B9-4E06-9282-7C434A46C41F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D9BC0-29C8-4119-AA0C-2BACCEBC9ED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FD502-19B9-4E06-9282-7C434A46C41F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D9BC0-29C8-4119-AA0C-2BACCEBC9ED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FD502-19B9-4E06-9282-7C434A46C41F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D9BC0-29C8-4119-AA0C-2BACCEBC9ED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FD502-19B9-4E06-9282-7C434A46C41F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D9BC0-29C8-4119-AA0C-2BACCEBC9ED7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FD502-19B9-4E06-9282-7C434A46C41F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D9BC0-29C8-4119-AA0C-2BACCEBC9ED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FD502-19B9-4E06-9282-7C434A46C41F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D9BC0-29C8-4119-AA0C-2BACCEBC9ED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FD502-19B9-4E06-9282-7C434A46C41F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D9BC0-29C8-4119-AA0C-2BACCEBC9ED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FD502-19B9-4E06-9282-7C434A46C41F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D9BC0-29C8-4119-AA0C-2BACCEBC9ED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FD502-19B9-4E06-9282-7C434A46C41F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D9BC0-29C8-4119-AA0C-2BACCEBC9ED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FD502-19B9-4E06-9282-7C434A46C41F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D9BC0-29C8-4119-AA0C-2BACCEBC9ED7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BFD502-19B9-4E06-9282-7C434A46C41F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4D8D9BC0-29C8-4119-AA0C-2BACCEBC9ED7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KOL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A8_55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 </a:t>
            </a:r>
            <a:r>
              <a:rPr lang="cs-CZ" sz="1800">
                <a:solidFill>
                  <a:prstClr val="black"/>
                </a:solidFill>
              </a:rPr>
              <a:t>Gramaticky správně </a:t>
            </a:r>
            <a:r>
              <a:rPr lang="cs-CZ" sz="1800" smtClean="0">
                <a:solidFill>
                  <a:prstClr val="black"/>
                </a:solidFill>
              </a:rPr>
              <a:t>tvoří a obměňuje věty, </a:t>
            </a:r>
            <a:r>
              <a:rPr lang="cs-CZ" sz="1800" smtClean="0">
                <a:solidFill>
                  <a:schemeClr val="tx1"/>
                </a:solidFill>
              </a:rPr>
              <a:t>vyžádá </a:t>
            </a:r>
            <a:r>
              <a:rPr lang="cs-CZ" sz="1800">
                <a:solidFill>
                  <a:schemeClr val="tx1"/>
                </a:solidFill>
              </a:rPr>
              <a:t>jednoduchou informaci</a:t>
            </a:r>
            <a:r>
              <a:rPr lang="cs-CZ" sz="1800" smtClean="0">
                <a:solidFill>
                  <a:prstClr val="black"/>
                </a:solidFill>
              </a:rPr>
              <a:t> </a:t>
            </a:r>
          </a:p>
          <a:p>
            <a:r>
              <a:rPr lang="cs-CZ" sz="1800" smtClean="0">
                <a:solidFill>
                  <a:prstClr val="black"/>
                </a:solidFill>
              </a:rPr>
              <a:t>Téma: </a:t>
            </a:r>
            <a:r>
              <a:rPr lang="cs-CZ" sz="2400"/>
              <a:t>Present Perfect </a:t>
            </a:r>
            <a:r>
              <a:rPr lang="cs-CZ" sz="2400" smtClean="0"/>
              <a:t>Interrogative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8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smtClean="0">
                <a:solidFill>
                  <a:prstClr val="black"/>
                </a:solidFill>
              </a:rPr>
              <a:t>Autor: Mgr. </a:t>
            </a:r>
            <a:r>
              <a:rPr lang="cs-CZ" sz="1200" smtClean="0">
                <a:solidFill>
                  <a:prstClr val="black"/>
                </a:solidFill>
              </a:rPr>
              <a:t>Hana  Kollertová; listopad 2011</a:t>
            </a:r>
            <a:endParaRPr lang="en-US" sz="1200" smtClean="0">
              <a:solidFill>
                <a:prstClr val="black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7446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Present Perfect Interrogative</a:t>
            </a:r>
            <a:endParaRPr lang="cs-CZ" sz="4000"/>
          </a:p>
        </p:txBody>
      </p:sp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cs-CZ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	</a:t>
            </a:r>
            <a:r>
              <a:rPr lang="cs-CZ" smtClean="0">
                <a:solidFill>
                  <a:schemeClr val="accent1"/>
                </a:solidFill>
              </a:rPr>
              <a:t>She </a:t>
            </a:r>
            <a:r>
              <a:rPr lang="cs-CZ" smtClean="0">
                <a:solidFill>
                  <a:srgbClr val="FF66CC"/>
                </a:solidFill>
              </a:rPr>
              <a:t>has gone</a:t>
            </a:r>
            <a:r>
              <a:rPr lang="cs-CZ" smtClean="0"/>
              <a:t> </a:t>
            </a:r>
            <a:r>
              <a:rPr lang="cs-CZ"/>
              <a:t>home.</a:t>
            </a:r>
          </a:p>
          <a:p>
            <a:pPr marL="0" indent="0">
              <a:buNone/>
            </a:pPr>
            <a:r>
              <a:rPr lang="cs-CZ"/>
              <a:t>	</a:t>
            </a:r>
          </a:p>
          <a:p>
            <a:pPr marL="0" indent="0">
              <a:buNone/>
            </a:pPr>
            <a:r>
              <a:rPr lang="cs-CZ"/>
              <a:t>	</a:t>
            </a:r>
            <a:r>
              <a:rPr lang="cs-CZ">
                <a:solidFill>
                  <a:schemeClr val="accent1"/>
                </a:solidFill>
              </a:rPr>
              <a:t>She</a:t>
            </a:r>
            <a:r>
              <a:rPr lang="cs-CZ"/>
              <a:t>		</a:t>
            </a:r>
            <a:r>
              <a:rPr lang="cs-CZ">
                <a:sym typeface="Wingdings"/>
              </a:rPr>
              <a:t></a:t>
            </a:r>
            <a:r>
              <a:rPr lang="cs-CZ"/>
              <a:t>	</a:t>
            </a:r>
            <a:r>
              <a:rPr lang="cs-CZ">
                <a:solidFill>
                  <a:srgbClr val="FF66CC"/>
                </a:solidFill>
              </a:rPr>
              <a:t>she</a:t>
            </a:r>
          </a:p>
          <a:p>
            <a:pPr marL="0" indent="0">
              <a:buNone/>
            </a:pPr>
            <a:r>
              <a:rPr lang="cs-CZ"/>
              <a:t>	</a:t>
            </a:r>
            <a:r>
              <a:rPr lang="cs-CZ" smtClean="0">
                <a:solidFill>
                  <a:schemeClr val="accent1"/>
                </a:solidFill>
              </a:rPr>
              <a:t>Has</a:t>
            </a:r>
            <a:r>
              <a:rPr lang="cs-CZ"/>
              <a:t>		</a:t>
            </a:r>
            <a:r>
              <a:rPr lang="cs-CZ">
                <a:sym typeface="Wingdings"/>
              </a:rPr>
              <a:t></a:t>
            </a:r>
            <a:r>
              <a:rPr lang="cs-CZ"/>
              <a:t>	</a:t>
            </a:r>
            <a:r>
              <a:rPr lang="cs-CZ" smtClean="0">
                <a:solidFill>
                  <a:srgbClr val="FF66CC"/>
                </a:solidFill>
              </a:rPr>
              <a:t>has</a:t>
            </a:r>
            <a:endParaRPr lang="cs-CZ">
              <a:solidFill>
                <a:srgbClr val="FF66CC"/>
              </a:solidFill>
            </a:endParaRPr>
          </a:p>
          <a:p>
            <a:pPr marL="0" indent="0">
              <a:buNone/>
            </a:pPr>
            <a:r>
              <a:rPr lang="cs-CZ"/>
              <a:t>	</a:t>
            </a:r>
          </a:p>
          <a:p>
            <a:pPr marL="0" indent="0">
              <a:buNone/>
            </a:pPr>
            <a:endParaRPr lang="cs-CZ"/>
          </a:p>
          <a:p>
            <a:pPr marL="0" indent="0">
              <a:buNone/>
            </a:pPr>
            <a:r>
              <a:rPr lang="cs-CZ"/>
              <a:t>	</a:t>
            </a:r>
            <a:r>
              <a:rPr lang="cs-CZ">
                <a:solidFill>
                  <a:schemeClr val="accent1"/>
                </a:solidFill>
              </a:rPr>
              <a:t>H</a:t>
            </a:r>
            <a:r>
              <a:rPr lang="cs-CZ" smtClean="0">
                <a:solidFill>
                  <a:schemeClr val="accent1"/>
                </a:solidFill>
              </a:rPr>
              <a:t>as</a:t>
            </a:r>
            <a:r>
              <a:rPr lang="cs-CZ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cs-CZ" smtClean="0">
                <a:solidFill>
                  <a:srgbClr val="FF66CC"/>
                </a:solidFill>
              </a:rPr>
              <a:t>she gone</a:t>
            </a:r>
            <a:r>
              <a:rPr lang="cs-CZ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cs-CZ" smtClean="0"/>
              <a:t>home</a:t>
            </a:r>
            <a:r>
              <a:rPr lang="cs-CZ"/>
              <a:t>?</a:t>
            </a:r>
          </a:p>
          <a:p>
            <a:pPr marL="0" indent="0">
              <a:buNone/>
            </a:pPr>
            <a:r>
              <a:rPr lang="cs-CZ"/>
              <a:t>			</a:t>
            </a:r>
            <a:r>
              <a:rPr lang="cs-CZ">
                <a:solidFill>
                  <a:schemeClr val="accent5">
                    <a:lumMod val="75000"/>
                  </a:schemeClr>
                </a:solidFill>
              </a:rPr>
              <a:t>Yes, she </a:t>
            </a:r>
            <a:r>
              <a:rPr lang="cs-CZ" smtClean="0">
                <a:solidFill>
                  <a:schemeClr val="accent5">
                    <a:lumMod val="75000"/>
                  </a:schemeClr>
                </a:solidFill>
              </a:rPr>
              <a:t>has.</a:t>
            </a:r>
            <a:endParaRPr lang="cs-CZ">
              <a:solidFill>
                <a:schemeClr val="accent5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cs-CZ">
                <a:solidFill>
                  <a:schemeClr val="accent5">
                    <a:lumMod val="75000"/>
                  </a:schemeClr>
                </a:solidFill>
              </a:rPr>
              <a:t>			No, she </a:t>
            </a:r>
            <a:r>
              <a:rPr lang="cs-CZ" smtClean="0">
                <a:solidFill>
                  <a:schemeClr val="accent5">
                    <a:lumMod val="75000"/>
                  </a:schemeClr>
                </a:solidFill>
              </a:rPr>
              <a:t>hasn´t</a:t>
            </a:r>
            <a:r>
              <a:rPr lang="cs-CZ">
                <a:solidFill>
                  <a:schemeClr val="accent5">
                    <a:lumMod val="75000"/>
                  </a:schemeClr>
                </a:solidFill>
              </a:rPr>
              <a:t>.</a:t>
            </a:r>
          </a:p>
          <a:p>
            <a:pPr marL="0" indent="0">
              <a:buNone/>
            </a:pPr>
            <a:endParaRPr lang="cs-CZ"/>
          </a:p>
        </p:txBody>
      </p:sp>
      <p:cxnSp>
        <p:nvCxnSpPr>
          <p:cNvPr id="8" name="Přímá spojnice se šipkou 7"/>
          <p:cNvCxnSpPr/>
          <p:nvPr/>
        </p:nvCxnSpPr>
        <p:spPr>
          <a:xfrm>
            <a:off x="2469437" y="3933056"/>
            <a:ext cx="165618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7232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Make </a:t>
            </a:r>
            <a:r>
              <a:rPr lang="cs-CZ" sz="4000" smtClean="0"/>
              <a:t>the questions</a:t>
            </a:r>
            <a:r>
              <a:rPr lang="cs-CZ" sz="4000" smtClean="0"/>
              <a:t>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326468"/>
            <a:ext cx="7859216" cy="5198876"/>
          </a:xfrm>
        </p:spPr>
        <p:txBody>
          <a:bodyPr>
            <a:normAutofit/>
          </a:bodyPr>
          <a:lstStyle/>
          <a:p>
            <a:r>
              <a:rPr lang="cs-CZ" smtClean="0"/>
              <a:t>visit a party / you</a:t>
            </a:r>
            <a:r>
              <a:rPr lang="cs-CZ"/>
              <a:t/>
            </a:r>
            <a:br>
              <a:rPr lang="cs-CZ"/>
            </a:br>
            <a:endParaRPr lang="cs-CZ"/>
          </a:p>
          <a:p>
            <a:r>
              <a:rPr lang="cs-CZ" smtClean="0"/>
              <a:t>buy </a:t>
            </a:r>
            <a:r>
              <a:rPr lang="cs-CZ"/>
              <a:t>Christmas </a:t>
            </a:r>
            <a:r>
              <a:rPr lang="cs-CZ" smtClean="0"/>
              <a:t>presents </a:t>
            </a:r>
            <a:r>
              <a:rPr lang="cs-CZ"/>
              <a:t>/ </a:t>
            </a:r>
            <a:r>
              <a:rPr lang="cs-CZ" smtClean="0"/>
              <a:t>she</a:t>
            </a:r>
            <a:r>
              <a:rPr lang="cs-CZ"/>
              <a:t/>
            </a:r>
            <a:br>
              <a:rPr lang="cs-CZ"/>
            </a:br>
            <a:endParaRPr lang="cs-CZ"/>
          </a:p>
          <a:p>
            <a:r>
              <a:rPr lang="cs-CZ" smtClean="0"/>
              <a:t>see a horror / Paul</a:t>
            </a:r>
            <a:r>
              <a:rPr lang="cs-CZ"/>
              <a:t/>
            </a:r>
            <a:br>
              <a:rPr lang="cs-CZ"/>
            </a:br>
            <a:endParaRPr lang="cs-CZ"/>
          </a:p>
          <a:p>
            <a:r>
              <a:rPr lang="cs-CZ" smtClean="0"/>
              <a:t>listen to an opera / they</a:t>
            </a:r>
            <a:r>
              <a:rPr lang="cs-CZ"/>
              <a:t/>
            </a:r>
            <a:br>
              <a:rPr lang="cs-CZ"/>
            </a:br>
            <a:endParaRPr lang="cs-CZ"/>
          </a:p>
          <a:p>
            <a:r>
              <a:rPr lang="cs-CZ" smtClean="0"/>
              <a:t>eat Chinese food / Tom and Joe</a:t>
            </a:r>
            <a:endParaRPr lang="cs-CZ"/>
          </a:p>
          <a:p>
            <a:endParaRPr lang="cs-CZ"/>
          </a:p>
        </p:txBody>
      </p:sp>
      <p:sp>
        <p:nvSpPr>
          <p:cNvPr id="4" name="TextovéPole 3"/>
          <p:cNvSpPr txBox="1"/>
          <p:nvPr/>
        </p:nvSpPr>
        <p:spPr>
          <a:xfrm>
            <a:off x="899592" y="1805715"/>
            <a:ext cx="44839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Have you visited a party?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899592" y="2852935"/>
            <a:ext cx="61173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Has she bought Christmas presents?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899592" y="3933056"/>
            <a:ext cx="40847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Has Paul seen a horror?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899592" y="4973107"/>
            <a:ext cx="53511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Have they listened to an opera?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899592" y="6021288"/>
            <a:ext cx="67753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Have </a:t>
            </a:r>
            <a:r>
              <a:rPr lang="cs-CZ" sz="3200">
                <a:solidFill>
                  <a:schemeClr val="accent1"/>
                </a:solidFill>
              </a:rPr>
              <a:t>Tom and Joe eaten Chinese food? </a:t>
            </a:r>
          </a:p>
        </p:txBody>
      </p:sp>
    </p:spTree>
    <p:extLst>
      <p:ext uri="{BB962C8B-B14F-4D97-AF65-F5344CB8AC3E}">
        <p14:creationId xmlns:p14="http://schemas.microsoft.com/office/powerpoint/2010/main" val="3827821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/>
              <a:t>Translate the questions: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326468"/>
            <a:ext cx="7859216" cy="5198876"/>
          </a:xfrm>
        </p:spPr>
        <p:txBody>
          <a:bodyPr>
            <a:normAutofit/>
          </a:bodyPr>
          <a:lstStyle/>
          <a:p>
            <a:r>
              <a:rPr lang="cs-CZ" smtClean="0"/>
              <a:t>Koupili jste nové auto?</a:t>
            </a:r>
            <a:r>
              <a:rPr lang="cs-CZ"/>
              <a:t/>
            </a:r>
            <a:br>
              <a:rPr lang="cs-CZ"/>
            </a:br>
            <a:endParaRPr lang="cs-CZ"/>
          </a:p>
          <a:p>
            <a:r>
              <a:rPr lang="cs-CZ" smtClean="0"/>
              <a:t>Napsal jsi dopis pro tetu?</a:t>
            </a:r>
            <a:br>
              <a:rPr lang="cs-CZ" smtClean="0"/>
            </a:br>
            <a:endParaRPr lang="cs-CZ" smtClean="0"/>
          </a:p>
          <a:p>
            <a:r>
              <a:rPr lang="cs-CZ" smtClean="0"/>
              <a:t>Zlomila si tvá matka nohu?</a:t>
            </a:r>
            <a:r>
              <a:rPr lang="cs-CZ"/>
              <a:t/>
            </a:r>
            <a:br>
              <a:rPr lang="cs-CZ"/>
            </a:br>
            <a:endParaRPr lang="cs-CZ"/>
          </a:p>
          <a:p>
            <a:r>
              <a:rPr lang="cs-CZ" smtClean="0"/>
              <a:t>Kam letěli motýli?</a:t>
            </a:r>
            <a:r>
              <a:rPr lang="cs-CZ"/>
              <a:t/>
            </a:r>
            <a:br>
              <a:rPr lang="cs-CZ"/>
            </a:br>
            <a:endParaRPr lang="cs-CZ"/>
          </a:p>
          <a:p>
            <a:r>
              <a:rPr lang="cs-CZ" smtClean="0"/>
              <a:t>Jak dlouho znáte Davida?</a:t>
            </a:r>
            <a:endParaRPr lang="cs-CZ"/>
          </a:p>
          <a:p>
            <a:endParaRPr lang="cs-CZ"/>
          </a:p>
        </p:txBody>
      </p:sp>
      <p:sp>
        <p:nvSpPr>
          <p:cNvPr id="4" name="TextovéPole 3"/>
          <p:cNvSpPr txBox="1"/>
          <p:nvPr/>
        </p:nvSpPr>
        <p:spPr>
          <a:xfrm>
            <a:off x="899592" y="1805715"/>
            <a:ext cx="48718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Have you bought a new car?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899592" y="2852935"/>
            <a:ext cx="66928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Have you written a letter for your aunt?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899592" y="3933056"/>
            <a:ext cx="52581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Has your mother broken a leg?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899592" y="4973107"/>
            <a:ext cx="57711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Where have the butterflies flown?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899591" y="6037194"/>
            <a:ext cx="66030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How long have you known David for? </a:t>
            </a:r>
            <a:endParaRPr lang="cs-CZ" sz="32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929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Now answer the </a:t>
            </a:r>
            <a:r>
              <a:rPr lang="cs-CZ" sz="4000"/>
              <a:t>questions: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326468"/>
            <a:ext cx="7859216" cy="5198876"/>
          </a:xfrm>
        </p:spPr>
        <p:txBody>
          <a:bodyPr>
            <a:normAutofit/>
          </a:bodyPr>
          <a:lstStyle/>
          <a:p>
            <a:r>
              <a:rPr lang="cs-CZ"/>
              <a:t>Have you bought a new car</a:t>
            </a:r>
            <a:r>
              <a:rPr lang="cs-CZ" smtClean="0"/>
              <a:t>?</a:t>
            </a:r>
            <a:br>
              <a:rPr lang="cs-CZ" smtClean="0"/>
            </a:br>
            <a:endParaRPr lang="cs-CZ" smtClean="0"/>
          </a:p>
          <a:p>
            <a:r>
              <a:rPr lang="cs-CZ"/>
              <a:t>Have you written a letter for your aunt</a:t>
            </a:r>
            <a:r>
              <a:rPr lang="cs-CZ" smtClean="0"/>
              <a:t>?</a:t>
            </a:r>
            <a:br>
              <a:rPr lang="cs-CZ" smtClean="0"/>
            </a:br>
            <a:endParaRPr lang="cs-CZ" smtClean="0"/>
          </a:p>
          <a:p>
            <a:r>
              <a:rPr lang="cs-CZ"/>
              <a:t>Has your mother broken a leg</a:t>
            </a:r>
            <a:r>
              <a:rPr lang="cs-CZ" smtClean="0"/>
              <a:t>?</a:t>
            </a:r>
            <a:r>
              <a:rPr lang="cs-CZ"/>
              <a:t/>
            </a:r>
            <a:br>
              <a:rPr lang="cs-CZ"/>
            </a:br>
            <a:endParaRPr lang="cs-CZ"/>
          </a:p>
          <a:p>
            <a:r>
              <a:rPr lang="cs-CZ"/>
              <a:t>Where have the butterflies flown</a:t>
            </a:r>
            <a:r>
              <a:rPr lang="cs-CZ" smtClean="0"/>
              <a:t>?</a:t>
            </a:r>
            <a:r>
              <a:rPr lang="cs-CZ"/>
              <a:t/>
            </a:r>
            <a:br>
              <a:rPr lang="cs-CZ"/>
            </a:br>
            <a:endParaRPr lang="cs-CZ"/>
          </a:p>
          <a:p>
            <a:r>
              <a:rPr lang="cs-CZ"/>
              <a:t>How long have you known David for</a:t>
            </a:r>
            <a:r>
              <a:rPr lang="cs-CZ" smtClean="0"/>
              <a:t>?</a:t>
            </a:r>
            <a:endParaRPr lang="cs-CZ"/>
          </a:p>
          <a:p>
            <a:endParaRPr lang="cs-CZ"/>
          </a:p>
        </p:txBody>
      </p:sp>
      <p:sp>
        <p:nvSpPr>
          <p:cNvPr id="4" name="TextovéPole 3"/>
          <p:cNvSpPr txBox="1"/>
          <p:nvPr/>
        </p:nvSpPr>
        <p:spPr>
          <a:xfrm>
            <a:off x="899592" y="1805715"/>
            <a:ext cx="53901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Yes, we have. / No, we haven´t.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899592" y="2852935"/>
            <a:ext cx="47041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>
                <a:solidFill>
                  <a:schemeClr val="accent1"/>
                </a:solidFill>
              </a:rPr>
              <a:t>Yes, </a:t>
            </a:r>
            <a:r>
              <a:rPr lang="cs-CZ" sz="3200" smtClean="0">
                <a:solidFill>
                  <a:schemeClr val="accent1"/>
                </a:solidFill>
              </a:rPr>
              <a:t>I </a:t>
            </a:r>
            <a:r>
              <a:rPr lang="cs-CZ" sz="3200">
                <a:solidFill>
                  <a:schemeClr val="accent1"/>
                </a:solidFill>
              </a:rPr>
              <a:t>have. / No, </a:t>
            </a:r>
            <a:r>
              <a:rPr lang="cs-CZ" sz="3200" smtClean="0">
                <a:solidFill>
                  <a:schemeClr val="accent1"/>
                </a:solidFill>
              </a:rPr>
              <a:t>I </a:t>
            </a:r>
            <a:r>
              <a:rPr lang="cs-CZ" sz="3200">
                <a:solidFill>
                  <a:schemeClr val="accent1"/>
                </a:solidFill>
              </a:rPr>
              <a:t>haven´t.</a:t>
            </a:r>
          </a:p>
        </p:txBody>
      </p:sp>
      <p:sp>
        <p:nvSpPr>
          <p:cNvPr id="6" name="TextovéPole 5"/>
          <p:cNvSpPr txBox="1"/>
          <p:nvPr/>
        </p:nvSpPr>
        <p:spPr>
          <a:xfrm>
            <a:off x="899592" y="3933056"/>
            <a:ext cx="52555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>
                <a:solidFill>
                  <a:schemeClr val="accent1"/>
                </a:solidFill>
              </a:rPr>
              <a:t>Yes, </a:t>
            </a:r>
            <a:r>
              <a:rPr lang="cs-CZ" sz="3200" smtClean="0">
                <a:solidFill>
                  <a:schemeClr val="accent1"/>
                </a:solidFill>
              </a:rPr>
              <a:t>she has. </a:t>
            </a:r>
            <a:r>
              <a:rPr lang="cs-CZ" sz="3200">
                <a:solidFill>
                  <a:schemeClr val="accent1"/>
                </a:solidFill>
              </a:rPr>
              <a:t>/ No, </a:t>
            </a:r>
            <a:r>
              <a:rPr lang="cs-CZ" sz="3200" smtClean="0">
                <a:solidFill>
                  <a:schemeClr val="accent1"/>
                </a:solidFill>
              </a:rPr>
              <a:t>she hasn´t</a:t>
            </a:r>
            <a:r>
              <a:rPr lang="cs-CZ" sz="3200">
                <a:solidFill>
                  <a:schemeClr val="accent1"/>
                </a:solidFill>
              </a:rPr>
              <a:t>.</a:t>
            </a:r>
          </a:p>
        </p:txBody>
      </p:sp>
      <p:sp>
        <p:nvSpPr>
          <p:cNvPr id="7" name="TextovéPole 6"/>
          <p:cNvSpPr txBox="1"/>
          <p:nvPr/>
        </p:nvSpPr>
        <p:spPr>
          <a:xfrm>
            <a:off x="899592" y="4973107"/>
            <a:ext cx="47209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They have flown to Africa. 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899591" y="6037194"/>
            <a:ext cx="59546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We have known him for five years.</a:t>
            </a:r>
            <a:endParaRPr lang="cs-CZ" sz="32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8728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Metodický list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smtClean="0"/>
              <a:t>Žák:</a:t>
            </a:r>
          </a:p>
          <a:p>
            <a:r>
              <a:rPr lang="cs-CZ" sz="2800" smtClean="0"/>
              <a:t>si osvojí tvoření otázky v předpřítomném čase (list 2)</a:t>
            </a:r>
          </a:p>
          <a:p>
            <a:r>
              <a:rPr lang="cs-CZ" sz="2800" smtClean="0"/>
              <a:t>tvoří otázky dle indicií (3)</a:t>
            </a:r>
          </a:p>
          <a:p>
            <a:r>
              <a:rPr lang="cs-CZ" sz="2800" smtClean="0"/>
              <a:t>přeloží do Aj (4)</a:t>
            </a:r>
          </a:p>
          <a:p>
            <a:r>
              <a:rPr lang="cs-CZ" sz="2800" smtClean="0"/>
              <a:t>na přeložené otázky odpoví (5)</a:t>
            </a:r>
            <a:endParaRPr lang="cs-CZ" sz="2800"/>
          </a:p>
          <a:p>
            <a:r>
              <a:rPr lang="cs-CZ" sz="2800" smtClean="0"/>
              <a:t>hodnocení </a:t>
            </a:r>
            <a:r>
              <a:rPr lang="cs-CZ" sz="2800"/>
              <a:t>práce žáků, hodiny</a:t>
            </a:r>
            <a:endParaRPr lang="cs-CZ" sz="2800" smtClean="0"/>
          </a:p>
          <a:p>
            <a:endParaRPr lang="cs-CZ" sz="2800" smtClean="0"/>
          </a:p>
        </p:txBody>
      </p:sp>
    </p:spTree>
    <p:extLst>
      <p:ext uri="{BB962C8B-B14F-4D97-AF65-F5344CB8AC3E}">
        <p14:creationId xmlns:p14="http://schemas.microsoft.com/office/powerpoint/2010/main" val="33888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autor</a:t>
            </a:r>
          </a:p>
          <a:p>
            <a:pPr marL="0" indent="0">
              <a:buNone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33280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 Perfect Negativ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 Perfect Negative</Template>
  <TotalTime>40</TotalTime>
  <Words>207</Words>
  <Application>Microsoft Office PowerPoint</Application>
  <PresentationFormat>Předvádění na obrazovce (4:3)</PresentationFormat>
  <Paragraphs>55</Paragraphs>
  <Slides>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Present Perfect Negative</vt:lpstr>
      <vt:lpstr>Prezentace aplikace PowerPoint</vt:lpstr>
      <vt:lpstr>Present Perfect Interrogative</vt:lpstr>
      <vt:lpstr>Make the questions:</vt:lpstr>
      <vt:lpstr>Translate the questions:</vt:lpstr>
      <vt:lpstr>Now answer the questions:</vt:lpstr>
      <vt:lpstr>Metodický list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ZŠ</dc:creator>
  <cp:lastModifiedBy>ZŠ</cp:lastModifiedBy>
  <cp:revision>7</cp:revision>
  <dcterms:created xsi:type="dcterms:W3CDTF">2011-11-11T19:48:47Z</dcterms:created>
  <dcterms:modified xsi:type="dcterms:W3CDTF">2012-06-24T15:00:47Z</dcterms:modified>
</cp:coreProperties>
</file>