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1" r:id="rId2"/>
    <p:sldId id="264" r:id="rId3"/>
    <p:sldId id="257" r:id="rId4"/>
    <p:sldId id="258" r:id="rId5"/>
    <p:sldId id="259" r:id="rId6"/>
    <p:sldId id="263" r:id="rId7"/>
    <p:sldId id="265" r:id="rId8"/>
    <p:sldId id="262" r:id="rId9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57364"/>
            <a:ext cx="7772400" cy="1470025"/>
          </a:xfrm>
        </p:spPr>
        <p:txBody>
          <a:bodyPr anchor="ctr"/>
          <a:lstStyle>
            <a:lvl1pPr algn="r">
              <a:defRPr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62792" y="3357562"/>
            <a:ext cx="6400800" cy="1752600"/>
          </a:xfrm>
        </p:spPr>
        <p:txBody>
          <a:bodyPr/>
          <a:lstStyle>
            <a:lvl1pPr marL="0" indent="0" algn="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5401D-A775-4ADB-8711-ECBAA21EF5FE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CEECF-2DEC-4070-84DB-A2609DAB2142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8" name="Chevron 7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829196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5401D-A775-4ADB-8711-ECBAA21EF5FE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CEECF-2DEC-4070-84DB-A2609DAB2142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154758"/>
          </a:xfrm>
        </p:spPr>
        <p:txBody>
          <a:bodyPr vert="eaVert"/>
          <a:lstStyle>
            <a:lvl1pPr>
              <a:defRPr>
                <a:effectLst>
                  <a:outerShdw blurRad="50800" dist="50800" dir="189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154758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5401D-A775-4ADB-8711-ECBAA21EF5FE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CEECF-2DEC-4070-84DB-A2609DAB2142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3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0" name="Chevron 9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Rectangle 22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5401D-A775-4ADB-8711-ECBAA21EF5FE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CEECF-2DEC-4070-84DB-A2609DAB2142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286113"/>
            <a:ext cx="7772400" cy="1362075"/>
          </a:xfrm>
        </p:spPr>
        <p:txBody>
          <a:bodyPr anchor="t"/>
          <a:lstStyle>
            <a:lvl1pPr algn="r">
              <a:defRPr sz="4000" b="0" cap="all"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785926"/>
            <a:ext cx="7772400" cy="150018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5401D-A775-4ADB-8711-ECBAA21EF5FE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CEECF-2DEC-4070-84DB-A2609DAB2142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9" name="Chevron 8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5401D-A775-4ADB-8711-ECBAA21EF5FE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CEECF-2DEC-4070-84DB-A2609DAB2142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1" name="Chevron 10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5401D-A775-4ADB-8711-ECBAA21EF5FE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CEECF-2DEC-4070-84DB-A2609DAB2142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7" name="Chevron 6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5401D-A775-4ADB-8711-ECBAA21EF5FE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CEECF-2DEC-4070-84DB-A2609DAB2142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5401D-A775-4ADB-8711-ECBAA21EF5FE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CEECF-2DEC-4070-84DB-A2609DAB2142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0745" y="285728"/>
            <a:ext cx="5106055" cy="1162050"/>
          </a:xfrm>
        </p:spPr>
        <p:txBody>
          <a:bodyPr anchor="ctr">
            <a:normAutofit/>
          </a:bodyPr>
          <a:lstStyle>
            <a:lvl1pPr algn="ctr">
              <a:defRPr sz="32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46218"/>
            <a:ext cx="5111750" cy="46796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85729"/>
            <a:ext cx="3008313" cy="5840435"/>
          </a:xfrm>
        </p:spPr>
        <p:txBody>
          <a:bodyPr anchor="b"/>
          <a:lstStyle>
            <a:lvl1pPr marL="0" indent="0">
              <a:spcAft>
                <a:spcPts val="0"/>
              </a:spcAft>
              <a:buNone/>
              <a:defRPr sz="1400"/>
            </a:lvl1pPr>
            <a:lvl2pPr marL="457200" indent="0">
              <a:spcAft>
                <a:spcPts val="0"/>
              </a:spcAft>
              <a:buNone/>
              <a:defRPr sz="1200"/>
            </a:lvl2pPr>
            <a:lvl3pPr marL="914400" indent="0">
              <a:spcAft>
                <a:spcPts val="0"/>
              </a:spcAft>
              <a:buNone/>
              <a:defRPr sz="1000"/>
            </a:lvl3pPr>
            <a:lvl4pPr marL="1371600" indent="0">
              <a:spcAft>
                <a:spcPts val="0"/>
              </a:spcAft>
              <a:buNone/>
              <a:defRPr sz="900"/>
            </a:lvl4pPr>
            <a:lvl5pPr marL="1828800" indent="0">
              <a:spcAft>
                <a:spcPts val="0"/>
              </a:spcAft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5401D-A775-4ADB-8711-ECBAA21EF5FE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CEECF-2DEC-4070-84DB-A2609DAB2142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15272" y="615868"/>
            <a:ext cx="928694" cy="5813528"/>
          </a:xfrm>
        </p:spPr>
        <p:txBody>
          <a:bodyPr vert="eaVert" anchor="ctr">
            <a:normAutofit/>
          </a:bodyPr>
          <a:lstStyle>
            <a:lvl1pPr algn="l">
              <a:defRPr sz="28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18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14348" y="612777"/>
            <a:ext cx="6858048" cy="4745051"/>
          </a:xfrm>
          <a:ln w="38100" cap="flat" cmpd="sng" algn="ctr">
            <a:gradFill flip="none" rotWithShape="1"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</a:ln>
          <a:effectLst>
            <a:outerShdw blurRad="38100" dist="50800" dir="5400000" algn="tl" rotWithShape="0">
              <a:srgbClr val="000000">
                <a:alpha val="50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cs-CZ" smtClean="0"/>
              <a:t>Kliknutím na ikonu přidáte obrázek.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4348" y="5500702"/>
            <a:ext cx="6858048" cy="9286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5401D-A775-4ADB-8711-ECBAA21EF5FE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CEECF-2DEC-4070-84DB-A2609DAB2142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3">
              <a:alphaModFix amt="30000"/>
              <a:duotone>
                <a:schemeClr val="accent1"/>
                <a:srgbClr val="FFFFFF"/>
              </a:duotone>
            </a:blip>
            <a:tile tx="0" ty="0" sx="100000" sy="100000" flip="none" algn="tl"/>
          </a:blipFill>
          <a:ln w="25400" cap="flat" cmpd="sng" algn="ctr">
            <a:noFill/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rtl="0" eaLnBrk="1" latinLnBrk="0" hangingPunct="1"/>
            <a:endParaRPr kumimoji="0" lang="zh-CN" altLang="en-US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8" name="Group 17"/>
          <p:cNvGrpSpPr/>
          <p:nvPr/>
        </p:nvGrpSpPr>
        <p:grpSpPr>
          <a:xfrm>
            <a:off x="0" y="6570024"/>
            <a:ext cx="9144000" cy="288000"/>
            <a:chOff x="0" y="6353387"/>
            <a:chExt cx="9144000" cy="361763"/>
          </a:xfrm>
        </p:grpSpPr>
        <p:grpSp>
          <p:nvGrpSpPr>
            <p:cNvPr id="9" name="Group 16"/>
            <p:cNvGrpSpPr/>
            <p:nvPr/>
          </p:nvGrpSpPr>
          <p:grpSpPr>
            <a:xfrm>
              <a:off x="0" y="6353387"/>
              <a:ext cx="8756597" cy="360000"/>
              <a:chOff x="1" y="6353387"/>
              <a:chExt cx="8756597" cy="360000"/>
            </a:xfrm>
          </p:grpSpPr>
          <p:sp>
            <p:nvSpPr>
              <p:cNvPr id="10" name="Freeform 9"/>
              <p:cNvSpPr/>
              <p:nvPr userDrawn="1"/>
            </p:nvSpPr>
            <p:spPr>
              <a:xfrm>
                <a:off x="1" y="653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50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  <p:sp>
            <p:nvSpPr>
              <p:cNvPr id="11" name="Freeform 10"/>
              <p:cNvSpPr/>
              <p:nvPr userDrawn="1"/>
            </p:nvSpPr>
            <p:spPr>
              <a:xfrm flipV="1">
                <a:off x="1" y="635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75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>
              <a:off x="8640700" y="6354583"/>
              <a:ext cx="503300" cy="360567"/>
              <a:chOff x="8640700" y="6354583"/>
              <a:chExt cx="503300" cy="360567"/>
            </a:xfrm>
          </p:grpSpPr>
          <p:sp>
            <p:nvSpPr>
              <p:cNvPr id="12" name="Chevron 11"/>
              <p:cNvSpPr/>
              <p:nvPr userDrawn="1"/>
            </p:nvSpPr>
            <p:spPr>
              <a:xfrm flipH="1">
                <a:off x="8640700" y="6354583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Chevron 12"/>
              <p:cNvSpPr/>
              <p:nvPr userDrawn="1"/>
            </p:nvSpPr>
            <p:spPr>
              <a:xfrm flipH="1">
                <a:off x="8767248" y="635515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shade val="75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Chevron 13"/>
              <p:cNvSpPr/>
              <p:nvPr userDrawn="1"/>
            </p:nvSpPr>
            <p:spPr>
              <a:xfrm flipH="1">
                <a:off x="8894116" y="635500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shade val="75000"/>
                    </a:schemeClr>
                  </a:gs>
                  <a:gs pos="100000">
                    <a:schemeClr val="accent1">
                      <a:shade val="50000"/>
                      <a:shade val="2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threePt" dir="tl">
                <a:rot lat="0" lon="0" rev="7200000"/>
              </a:lightRig>
            </a:scene3d>
            <a:sp3d contourW="6350">
              <a:contourClr>
                <a:schemeClr val="accent1"/>
              </a:contourClr>
            </a:sp3d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570000"/>
            <a:ext cx="16430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15401D-A775-4ADB-8711-ECBAA21EF5FE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43042" y="6570000"/>
            <a:ext cx="42148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8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72528" y="6570000"/>
            <a:ext cx="571472" cy="288000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6B4CEECF-2DEC-4070-84DB-A2609DAB2142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lang="zh-CN" altLang="en-US" sz="4400" b="1" kern="1200" dirty="0">
          <a:ln w="11430"/>
          <a:gradFill flip="none" rotWithShape="1">
            <a:gsLst>
              <a:gs pos="0">
                <a:schemeClr val="accent2"/>
              </a:gs>
              <a:gs pos="45000">
                <a:schemeClr val="accent2">
                  <a:tint val="60000"/>
                </a:schemeClr>
              </a:gs>
              <a:gs pos="90000">
                <a:schemeClr val="accent2">
                  <a:tint val="40000"/>
                </a:schemeClr>
              </a:gs>
              <a:gs pos="100000">
                <a:schemeClr val="accent2">
                  <a:tint val="20000"/>
                </a:schemeClr>
              </a:gs>
            </a:gsLst>
            <a:lin ang="5400000" scaled="1"/>
            <a:tileRect/>
          </a:gradFill>
          <a:effectLst>
            <a:outerShdw blurRad="44450" dist="41910" dir="3600000" algn="tl">
              <a:srgbClr val="000000">
                <a:alpha val="5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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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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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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85800" y="1700808"/>
            <a:ext cx="7772400" cy="914400"/>
          </a:xfrm>
          <a:prstGeom prst="rect">
            <a:avLst/>
          </a:prstGeom>
        </p:spPr>
        <p:txBody>
          <a:bodyPr/>
          <a:lstStyle>
            <a:lvl1pPr algn="ctr" rtl="0" eaLnBrk="1" latinLnBrk="0" hangingPunct="1">
              <a:spcBef>
                <a:spcPct val="0"/>
              </a:spcBef>
              <a:buNone/>
              <a:defRPr kumimoji="0" lang="zh-CN" altLang="en-US" sz="4400" b="1" kern="1200" dirty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r>
              <a:rPr lang="cs-CZ" sz="1800"/>
              <a:t>VY</a:t>
            </a:r>
            <a:r>
              <a:rPr lang="en-US" sz="1800" smtClean="0"/>
              <a:t>_32_INOVACE_</a:t>
            </a:r>
            <a:r>
              <a:rPr lang="cs-CZ" sz="1800" smtClean="0"/>
              <a:t>KOL</a:t>
            </a:r>
            <a:r>
              <a:rPr lang="en-US" sz="1800" smtClean="0"/>
              <a:t>_</a:t>
            </a:r>
            <a:r>
              <a:rPr lang="cs-CZ" sz="1800" smtClean="0"/>
              <a:t>A8_43</a:t>
            </a:r>
            <a:r>
              <a:rPr lang="en-US" sz="1800"/>
              <a:t/>
            </a:r>
            <a:br>
              <a:rPr lang="en-US" sz="1800"/>
            </a:br>
            <a:r>
              <a:rPr lang="cs-CZ" sz="1800"/>
              <a:t/>
            </a:r>
            <a:br>
              <a:rPr lang="cs-CZ" sz="1800"/>
            </a:br>
            <a:r>
              <a:rPr lang="cs-CZ" sz="1800">
                <a:solidFill>
                  <a:schemeClr val="tx1"/>
                </a:solidFill>
              </a:rPr>
              <a:t>Vzdělávací oblast: Jazyk a jazyková komunikace</a:t>
            </a:r>
            <a:br>
              <a:rPr lang="cs-CZ" sz="1800">
                <a:solidFill>
                  <a:schemeClr val="tx1"/>
                </a:solidFill>
              </a:rPr>
            </a:br>
            <a:r>
              <a:rPr lang="cs-CZ" sz="1800">
                <a:solidFill>
                  <a:schemeClr val="tx1"/>
                </a:solidFill>
              </a:rPr>
              <a:t>Vzdělávací obor: </a:t>
            </a:r>
            <a:r>
              <a:rPr lang="cs-CZ" sz="1800" smtClean="0">
                <a:solidFill>
                  <a:schemeClr val="tx1"/>
                </a:solidFill>
              </a:rPr>
              <a:t>Anglický jazyk</a:t>
            </a:r>
            <a:r>
              <a:rPr lang="cs-CZ" sz="1800">
                <a:solidFill>
                  <a:schemeClr val="tx1"/>
                </a:solidFill>
              </a:rPr>
              <a:t/>
            </a:r>
            <a:br>
              <a:rPr lang="cs-CZ" sz="1800">
                <a:solidFill>
                  <a:schemeClr val="tx1"/>
                </a:solidFill>
              </a:rPr>
            </a:br>
            <a:r>
              <a:rPr lang="cs-CZ" sz="1800">
                <a:solidFill>
                  <a:schemeClr val="tx1"/>
                </a:solidFill>
              </a:rPr>
              <a:t> </a:t>
            </a:r>
            <a:r>
              <a:rPr lang="cs-CZ" sz="1800" smtClean="0">
                <a:solidFill>
                  <a:schemeClr val="tx1"/>
                </a:solidFill>
              </a:rPr>
              <a:t>Tematický okruh:  </a:t>
            </a:r>
            <a:r>
              <a:rPr lang="cs-CZ" sz="1800">
                <a:solidFill>
                  <a:schemeClr val="tx1"/>
                </a:solidFill>
              </a:rPr>
              <a:t>Gramaticky správně </a:t>
            </a:r>
            <a:r>
              <a:rPr lang="cs-CZ" sz="1800" smtClean="0">
                <a:solidFill>
                  <a:schemeClr val="tx1"/>
                </a:solidFill>
              </a:rPr>
              <a:t>tvoří a obměňuje </a:t>
            </a:r>
            <a:r>
              <a:rPr lang="cs-CZ" sz="1800">
                <a:solidFill>
                  <a:schemeClr val="tx1"/>
                </a:solidFill>
              </a:rPr>
              <a:t>věty </a:t>
            </a:r>
            <a:endParaRPr lang="cs-CZ" sz="1800" smtClean="0">
              <a:solidFill>
                <a:schemeClr val="tx1"/>
              </a:solidFill>
            </a:endParaRPr>
          </a:p>
          <a:p>
            <a:r>
              <a:rPr lang="cs-CZ" sz="1800" smtClean="0">
                <a:solidFill>
                  <a:schemeClr val="tx1"/>
                </a:solidFill>
              </a:rPr>
              <a:t>Téma: </a:t>
            </a:r>
            <a:r>
              <a:rPr lang="cs-CZ" sz="2400" smtClean="0"/>
              <a:t>Future Simple </a:t>
            </a:r>
            <a:r>
              <a:rPr lang="cs-CZ" sz="2400"/>
              <a:t>A</a:t>
            </a:r>
            <a:r>
              <a:rPr lang="cs-CZ" sz="2400" smtClean="0"/>
              <a:t>ffirmative</a:t>
            </a:r>
            <a:r>
              <a:rPr lang="cs-CZ" sz="1800" smtClean="0"/>
              <a:t/>
            </a:r>
            <a:br>
              <a:rPr lang="cs-CZ" sz="1800" smtClean="0"/>
            </a:br>
            <a:r>
              <a:rPr lang="cs-CZ" sz="1800" smtClean="0"/>
              <a:t>8</a:t>
            </a:r>
            <a:r>
              <a:rPr lang="en-US" sz="1800" smtClean="0"/>
              <a:t>. </a:t>
            </a:r>
            <a:r>
              <a:rPr lang="en-US" sz="1800"/>
              <a:t>ročník</a:t>
            </a:r>
            <a:r>
              <a:rPr lang="cs-CZ" sz="1800" smtClean="0"/>
              <a:t/>
            </a:r>
            <a:br>
              <a:rPr lang="cs-CZ" sz="1800" smtClean="0"/>
            </a:br>
            <a:r>
              <a:rPr lang="cs-CZ" sz="1800" smtClean="0"/>
              <a:t/>
            </a:r>
            <a:br>
              <a:rPr lang="cs-CZ" sz="1800" smtClean="0"/>
            </a:br>
            <a:r>
              <a:rPr lang="cs-CZ" sz="1800" smtClean="0"/>
              <a:t/>
            </a:r>
            <a:br>
              <a:rPr lang="cs-CZ" sz="1800" smtClean="0"/>
            </a:br>
            <a:r>
              <a:rPr lang="en-US" sz="2000" smtClean="0"/>
              <a:t>6. ročník </a:t>
            </a:r>
            <a:br>
              <a:rPr lang="en-US" sz="2000" smtClean="0"/>
            </a:br>
            <a:r>
              <a:rPr lang="en-US" sz="3600" smtClean="0"/>
              <a:t/>
            </a:r>
            <a:br>
              <a:rPr lang="en-US" sz="3600" smtClean="0"/>
            </a:br>
            <a:endParaRPr lang="en-US" sz="3600" smtClean="0"/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1371600" y="5791200"/>
            <a:ext cx="6400800" cy="762000"/>
          </a:xfrm>
          <a:prstGeom prst="rect">
            <a:avLst/>
          </a:prstGeom>
        </p:spPr>
        <p:txBody>
          <a:bodyPr/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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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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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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smtClean="0"/>
              <a:t>Autor: Mgr. </a:t>
            </a:r>
            <a:r>
              <a:rPr lang="cs-CZ" sz="1200" smtClean="0"/>
              <a:t>Hana  Kollertová; říjen 2011</a:t>
            </a:r>
            <a:endParaRPr lang="en-US" sz="1200" smtClean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85800"/>
            <a:ext cx="575945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292600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23376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/>
              <a:t>Future </a:t>
            </a:r>
            <a:r>
              <a:rPr lang="cs-CZ" sz="4000" smtClean="0"/>
              <a:t>Simple Affirmative</a:t>
            </a:r>
            <a:endParaRPr lang="cs-CZ" sz="4000"/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>
          <a:xfrm>
            <a:off x="251520" y="2492896"/>
            <a:ext cx="8784976" cy="4032448"/>
          </a:xfrm>
        </p:spPr>
        <p:txBody>
          <a:bodyPr numCol="2"/>
          <a:lstStyle/>
          <a:p>
            <a:r>
              <a:rPr lang="cs-CZ" smtClean="0"/>
              <a:t>I will go home.</a:t>
            </a:r>
          </a:p>
          <a:p>
            <a:r>
              <a:rPr lang="cs-CZ" smtClean="0"/>
              <a:t>You will speak French.</a:t>
            </a:r>
          </a:p>
          <a:p>
            <a:r>
              <a:rPr lang="cs-CZ" smtClean="0"/>
              <a:t>She / he will dance.</a:t>
            </a:r>
          </a:p>
          <a:p>
            <a:r>
              <a:rPr lang="cs-CZ" smtClean="0"/>
              <a:t>We will work in a bank.</a:t>
            </a:r>
          </a:p>
          <a:p>
            <a:r>
              <a:rPr lang="cs-CZ" smtClean="0"/>
              <a:t>You will cook dinner.</a:t>
            </a:r>
          </a:p>
          <a:p>
            <a:r>
              <a:rPr lang="cs-CZ" smtClean="0"/>
              <a:t>They will travel to Japan.</a:t>
            </a:r>
          </a:p>
          <a:p>
            <a:r>
              <a:rPr lang="cs-CZ" smtClean="0"/>
              <a:t>I´ll go home.</a:t>
            </a:r>
          </a:p>
          <a:p>
            <a:r>
              <a:rPr lang="cs-CZ" smtClean="0"/>
              <a:t>You´ll speak French.</a:t>
            </a:r>
          </a:p>
          <a:p>
            <a:r>
              <a:rPr lang="cs-CZ" smtClean="0"/>
              <a:t>She / he´ll dance.</a:t>
            </a:r>
          </a:p>
          <a:p>
            <a:r>
              <a:rPr lang="cs-CZ" smtClean="0"/>
              <a:t>We´ll work in a bank.</a:t>
            </a:r>
          </a:p>
          <a:p>
            <a:r>
              <a:rPr lang="cs-CZ" smtClean="0"/>
              <a:t>You´ll cook dinner.</a:t>
            </a:r>
          </a:p>
          <a:p>
            <a:r>
              <a:rPr lang="cs-CZ" smtClean="0"/>
              <a:t>They´ll travel to Japan.</a:t>
            </a:r>
          </a:p>
        </p:txBody>
      </p:sp>
      <p:graphicFrame>
        <p:nvGraphicFramePr>
          <p:cNvPr id="2" name="Tabulk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7120663"/>
              </p:ext>
            </p:extLst>
          </p:nvPr>
        </p:nvGraphicFramePr>
        <p:xfrm>
          <a:off x="2555776" y="1628800"/>
          <a:ext cx="4248472" cy="7200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248472"/>
              </a:tblGrid>
              <a:tr h="720080">
                <a:tc>
                  <a:txBody>
                    <a:bodyPr/>
                    <a:lstStyle/>
                    <a:p>
                      <a:pPr algn="ctr" rtl="0" eaLnBrk="1" latinLnBrk="0" hangingPunct="1">
                        <a:spcBef>
                          <a:spcPct val="0"/>
                        </a:spcBef>
                        <a:buNone/>
                      </a:pPr>
                      <a:r>
                        <a:rPr kumimoji="0" lang="cs-CZ" altLang="en-US" sz="3200" b="1" kern="1200" smtClean="0">
                          <a:ln w="11430"/>
                          <a:gradFill flip="none" rotWithShape="1">
                            <a:gsLst>
                              <a:gs pos="0">
                                <a:schemeClr val="accent2"/>
                              </a:gs>
                              <a:gs pos="45000">
                                <a:schemeClr val="accent2">
                                  <a:tint val="60000"/>
                                </a:schemeClr>
                              </a:gs>
                              <a:gs pos="90000">
                                <a:schemeClr val="accent2">
                                  <a:tint val="40000"/>
                                </a:schemeClr>
                              </a:gs>
                              <a:gs pos="100000">
                                <a:schemeClr val="accent2">
                                  <a:tint val="20000"/>
                                </a:schemeClr>
                              </a:gs>
                            </a:gsLst>
                            <a:lin ang="5400000" scaled="1"/>
                            <a:tileRect/>
                          </a:gradFill>
                          <a:effectLst>
                            <a:outerShdw blurRad="44450" dist="41910" dir="3600000" algn="tl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+mj-lt"/>
                          <a:ea typeface="+mj-ea"/>
                          <a:cs typeface="+mj-cs"/>
                        </a:rPr>
                        <a:t>Will + base form</a:t>
                      </a:r>
                      <a:endParaRPr kumimoji="0" lang="cs-CZ" altLang="en-US" sz="3200" b="1" kern="1200" dirty="0">
                        <a:ln w="11430"/>
                        <a:gradFill flip="none" rotWithShape="1">
                          <a:gsLst>
                            <a:gs pos="0">
                              <a:schemeClr val="accent2"/>
                            </a:gs>
                            <a:gs pos="45000">
                              <a:schemeClr val="accent2">
                                <a:tint val="60000"/>
                              </a:schemeClr>
                            </a:gs>
                            <a:gs pos="90000">
                              <a:schemeClr val="accent2">
                                <a:tint val="40000"/>
                              </a:schemeClr>
                            </a:gs>
                            <a:gs pos="100000">
                              <a:schemeClr val="accent2">
                                <a:tint val="20000"/>
                              </a:schemeClr>
                            </a:gs>
                          </a:gsLst>
                          <a:lin ang="5400000" scaled="1"/>
                          <a:tileRect/>
                        </a:gradFill>
                        <a:effectLst>
                          <a:outerShdw blurRad="44450" dist="41910" dir="3600000" algn="tl">
                            <a:srgbClr val="000000">
                              <a:alpha val="50000"/>
                            </a:srgbClr>
                          </a:outerShdw>
                        </a:effectLst>
                        <a:latin typeface="+mj-lt"/>
                        <a:ea typeface="+mj-ea"/>
                        <a:cs typeface="+mj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39835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We use it: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About future facts, about things we think will happen</a:t>
            </a:r>
          </a:p>
          <a:p>
            <a:r>
              <a:rPr lang="cs-CZ" smtClean="0"/>
              <a:t>e</a:t>
            </a:r>
            <a:r>
              <a:rPr lang="cs-CZ" smtClean="0"/>
              <a:t>. </a:t>
            </a:r>
            <a:r>
              <a:rPr lang="cs-CZ" smtClean="0"/>
              <a:t>g. Sally </a:t>
            </a:r>
            <a:r>
              <a:rPr lang="cs-CZ" smtClean="0"/>
              <a:t>will visit Dublin in summer.</a:t>
            </a:r>
            <a:br>
              <a:rPr lang="cs-CZ" smtClean="0"/>
            </a:br>
            <a:r>
              <a:rPr lang="cs-CZ" smtClean="0"/>
              <a:t>	</a:t>
            </a:r>
            <a:r>
              <a:rPr lang="cs-CZ" smtClean="0"/>
              <a:t>  Rob </a:t>
            </a:r>
            <a:r>
              <a:rPr lang="cs-CZ" smtClean="0"/>
              <a:t>will cook dinner for his friends.</a:t>
            </a:r>
            <a:r>
              <a:rPr lang="cs-CZ"/>
              <a:t/>
            </a:r>
            <a:br>
              <a:rPr lang="cs-CZ"/>
            </a:br>
            <a:r>
              <a:rPr lang="cs-CZ" smtClean="0"/>
              <a:t>	</a:t>
            </a:r>
            <a:r>
              <a:rPr lang="cs-CZ" smtClean="0"/>
              <a:t>  I </a:t>
            </a:r>
            <a:r>
              <a:rPr lang="cs-CZ" smtClean="0"/>
              <a:t>think it will rain tomorrow.</a:t>
            </a:r>
          </a:p>
        </p:txBody>
      </p:sp>
    </p:spTree>
    <p:extLst>
      <p:ext uri="{BB962C8B-B14F-4D97-AF65-F5344CB8AC3E}">
        <p14:creationId xmlns:p14="http://schemas.microsoft.com/office/powerpoint/2010/main" val="3946820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smtClean="0"/>
              <a:t>Where will you be? Write sentences about yourself. Use </a:t>
            </a:r>
            <a:r>
              <a:rPr lang="cs-CZ" i="1" smtClean="0"/>
              <a:t>I´ll </a:t>
            </a:r>
            <a:r>
              <a:rPr lang="cs-CZ" smtClean="0"/>
              <a:t>…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cs-CZ" smtClean="0"/>
              <a:t>tomorrow at 9 o´clock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in an hour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in five days at midnight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next Friday afternoon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in year 2020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44049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smtClean="0"/>
              <a:t>Where will you be? </a:t>
            </a:r>
            <a:br>
              <a:rPr lang="cs-CZ" smtClean="0"/>
            </a:br>
            <a:r>
              <a:rPr lang="cs-CZ" smtClean="0"/>
              <a:t>some examples</a:t>
            </a:r>
            <a:endParaRPr lang="cs-CZ"/>
          </a:p>
        </p:txBody>
      </p:sp>
      <p:sp>
        <p:nvSpPr>
          <p:cNvPr id="5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cs-CZ" smtClean="0">
                <a:solidFill>
                  <a:schemeClr val="accent1"/>
                </a:solidFill>
              </a:rPr>
              <a:t>Tomorrow at 9 o´clock I´ll be at school.</a:t>
            </a:r>
          </a:p>
          <a:p>
            <a:pPr marL="514350" indent="-514350">
              <a:buFont typeface="+mj-lt"/>
              <a:buAutoNum type="arabicPeriod"/>
            </a:pPr>
            <a:r>
              <a:rPr lang="cs-CZ">
                <a:solidFill>
                  <a:schemeClr val="accent1"/>
                </a:solidFill>
              </a:rPr>
              <a:t>I</a:t>
            </a:r>
            <a:r>
              <a:rPr lang="cs-CZ" smtClean="0">
                <a:solidFill>
                  <a:schemeClr val="accent1"/>
                </a:solidFill>
              </a:rPr>
              <a:t>n an hour I´ll go home.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>
                <a:solidFill>
                  <a:schemeClr val="accent1"/>
                </a:solidFill>
              </a:rPr>
              <a:t>In five days at midnight I´ll sleep / I´ll be in bed.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>
                <a:solidFill>
                  <a:schemeClr val="accent1"/>
                </a:solidFill>
              </a:rPr>
              <a:t>Next Friday afternoon I´ll go out with my friends.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>
                <a:solidFill>
                  <a:schemeClr val="accent1"/>
                </a:solidFill>
              </a:rPr>
              <a:t>In year 2020 I´ll travel to the USA.</a:t>
            </a:r>
            <a:endParaRPr lang="cs-CZ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4782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/>
              <a:t>Choose 3 astrological signs. </a:t>
            </a:r>
            <a:r>
              <a:rPr lang="cs-CZ" smtClean="0"/>
              <a:t/>
            </a:r>
            <a:br>
              <a:rPr lang="cs-CZ" smtClean="0"/>
            </a:br>
            <a:r>
              <a:rPr lang="cs-CZ" smtClean="0"/>
              <a:t>Make a horoscope </a:t>
            </a:r>
            <a:r>
              <a:rPr lang="cs-CZ"/>
              <a:t>for next month. Use the words: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51520" y="1744216"/>
            <a:ext cx="4320480" cy="3412976"/>
          </a:xfrm>
        </p:spPr>
        <p:txBody>
          <a:bodyPr>
            <a:normAutofit lnSpcReduction="10000"/>
          </a:bodyPr>
          <a:lstStyle/>
          <a:p>
            <a:r>
              <a:rPr lang="cs-CZ">
                <a:sym typeface="Wingdings"/>
              </a:rPr>
              <a:t>	</a:t>
            </a:r>
            <a:r>
              <a:rPr lang="cs-CZ"/>
              <a:t>health, career, job</a:t>
            </a:r>
          </a:p>
          <a:p>
            <a:r>
              <a:rPr lang="cs-CZ">
                <a:sym typeface="Wingdings"/>
              </a:rPr>
              <a:t>	work, new, holiday</a:t>
            </a:r>
          </a:p>
          <a:p>
            <a:r>
              <a:rPr lang="cs-CZ">
                <a:sym typeface="Wingdings"/>
              </a:rPr>
              <a:t>	adventure, enjoy, home</a:t>
            </a:r>
          </a:p>
          <a:p>
            <a:r>
              <a:rPr lang="cs-CZ">
                <a:sym typeface="Wingdings"/>
              </a:rPr>
              <a:t>	find, job, house </a:t>
            </a:r>
          </a:p>
          <a:p>
            <a:r>
              <a:rPr lang="cs-CZ">
                <a:sym typeface="Wingdings"/>
              </a:rPr>
              <a:t>	clever, dog, wife</a:t>
            </a:r>
          </a:p>
          <a:p>
            <a:r>
              <a:rPr lang="cs-CZ">
                <a:sym typeface="Wingdings"/>
              </a:rPr>
              <a:t>	slowly, children, </a:t>
            </a:r>
            <a:r>
              <a:rPr lang="cs-CZ" smtClean="0">
                <a:sym typeface="Wingdings"/>
              </a:rPr>
              <a:t>boss</a:t>
            </a:r>
          </a:p>
          <a:p>
            <a:endParaRPr lang="cs-CZ">
              <a:sym typeface="Wingdings"/>
            </a:endParaRPr>
          </a:p>
          <a:p>
            <a:pPr marL="0" indent="0">
              <a:buNone/>
            </a:pP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427984" y="1844825"/>
            <a:ext cx="4464496" cy="3312367"/>
          </a:xfrm>
        </p:spPr>
        <p:txBody>
          <a:bodyPr>
            <a:normAutofit lnSpcReduction="10000"/>
          </a:bodyPr>
          <a:lstStyle/>
          <a:p>
            <a:r>
              <a:rPr lang="cs-CZ">
                <a:sym typeface="Wingdings"/>
              </a:rPr>
              <a:t>	travelling, thief, danger</a:t>
            </a:r>
          </a:p>
          <a:p>
            <a:r>
              <a:rPr lang="cs-CZ">
                <a:sym typeface="Wingdings"/>
              </a:rPr>
              <a:t>	romantic, dinner, rain</a:t>
            </a:r>
          </a:p>
          <a:p>
            <a:r>
              <a:rPr lang="cs-CZ">
                <a:sym typeface="Wingdings"/>
              </a:rPr>
              <a:t>	divorce, money, flower</a:t>
            </a:r>
          </a:p>
          <a:p>
            <a:r>
              <a:rPr lang="cs-CZ">
                <a:sym typeface="Wingdings"/>
              </a:rPr>
              <a:t>	win, car, London</a:t>
            </a:r>
          </a:p>
          <a:p>
            <a:r>
              <a:rPr lang="cs-CZ">
                <a:sym typeface="Wingdings"/>
              </a:rPr>
              <a:t>	meet, famous, illness</a:t>
            </a:r>
          </a:p>
          <a:p>
            <a:r>
              <a:rPr lang="cs-CZ">
                <a:sym typeface="Wingdings"/>
              </a:rPr>
              <a:t>	lucky, money, </a:t>
            </a:r>
            <a:r>
              <a:rPr lang="cs-CZ" smtClean="0">
                <a:sym typeface="Wingdings"/>
              </a:rPr>
              <a:t>interesting</a:t>
            </a:r>
          </a:p>
          <a:p>
            <a:endParaRPr lang="cs-CZ" smtClean="0">
              <a:sym typeface="Wingdings"/>
            </a:endParaRPr>
          </a:p>
          <a:p>
            <a:endParaRPr lang="cs-CZ">
              <a:sym typeface="Wingdings"/>
            </a:endParaRPr>
          </a:p>
        </p:txBody>
      </p:sp>
      <p:sp>
        <p:nvSpPr>
          <p:cNvPr id="5" name="TextovéPole 4"/>
          <p:cNvSpPr txBox="1"/>
          <p:nvPr/>
        </p:nvSpPr>
        <p:spPr>
          <a:xfrm>
            <a:off x="353983" y="5157192"/>
            <a:ext cx="864096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smtClean="0"/>
              <a:t>e. g. </a:t>
            </a:r>
            <a:r>
              <a:rPr lang="cs-CZ" sz="2800">
                <a:sym typeface="Wingdings"/>
              </a:rPr>
              <a:t> - </a:t>
            </a:r>
            <a:r>
              <a:rPr lang="cs-CZ" sz="2800">
                <a:solidFill>
                  <a:schemeClr val="accent1"/>
                </a:solidFill>
                <a:sym typeface="Wingdings"/>
              </a:rPr>
              <a:t>You´ll be </a:t>
            </a:r>
            <a:r>
              <a:rPr lang="cs-CZ" sz="2800">
                <a:sym typeface="Wingdings"/>
              </a:rPr>
              <a:t>lucky</a:t>
            </a:r>
            <a:r>
              <a:rPr lang="cs-CZ" sz="2800">
                <a:solidFill>
                  <a:schemeClr val="accent1"/>
                </a:solidFill>
                <a:sym typeface="Wingdings"/>
              </a:rPr>
              <a:t> in your personal life. You´ll meet  someone very </a:t>
            </a:r>
            <a:r>
              <a:rPr lang="cs-CZ" sz="2800">
                <a:sym typeface="Wingdings"/>
              </a:rPr>
              <a:t>interesting</a:t>
            </a:r>
            <a:r>
              <a:rPr lang="cs-CZ" sz="2800">
                <a:solidFill>
                  <a:schemeClr val="accent1"/>
                </a:solidFill>
                <a:sym typeface="Wingdings"/>
              </a:rPr>
              <a:t>. If you spend too much </a:t>
            </a:r>
            <a:r>
              <a:rPr lang="cs-CZ" sz="2800">
                <a:sym typeface="Wingdings"/>
              </a:rPr>
              <a:t>money</a:t>
            </a:r>
            <a:r>
              <a:rPr lang="cs-CZ" sz="2800">
                <a:solidFill>
                  <a:schemeClr val="accent1"/>
                </a:solidFill>
                <a:sym typeface="Wingdings"/>
              </a:rPr>
              <a:t>, you´ll regret it.</a:t>
            </a:r>
            <a:endParaRPr lang="cs-CZ" sz="280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7056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Metodický list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9971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2800" smtClean="0"/>
              <a:t>Žák:</a:t>
            </a:r>
          </a:p>
          <a:p>
            <a:r>
              <a:rPr lang="cs-CZ" sz="2800" smtClean="0"/>
              <a:t>si osvojí kladné tvary budoucího času, pravidla užití (list 2, 3)</a:t>
            </a:r>
          </a:p>
          <a:p>
            <a:r>
              <a:rPr lang="cs-CZ" sz="2800" smtClean="0"/>
              <a:t>vytvoří kladné věty dle indicií (4), přečte motivační příklady (5)</a:t>
            </a:r>
          </a:p>
          <a:p>
            <a:r>
              <a:rPr lang="cs-CZ" sz="2800" smtClean="0"/>
              <a:t>si vybere z nabídky 3 astrologická znamení a vytvoří horoskop na příští měsíc dle indicií (6</a:t>
            </a:r>
            <a:r>
              <a:rPr lang="cs-CZ" sz="2800"/>
              <a:t>)</a:t>
            </a:r>
          </a:p>
          <a:p>
            <a:r>
              <a:rPr lang="cs-CZ" sz="2800" smtClean="0"/>
              <a:t>hodnocení </a:t>
            </a:r>
            <a:r>
              <a:rPr lang="cs-CZ" sz="2800"/>
              <a:t>práce žáků, hodiny</a:t>
            </a:r>
            <a:endParaRPr lang="cs-CZ" sz="2800" smtClean="0"/>
          </a:p>
          <a:p>
            <a:endParaRPr lang="cs-CZ" sz="2800" smtClean="0"/>
          </a:p>
        </p:txBody>
      </p:sp>
    </p:spTree>
    <p:extLst>
      <p:ext uri="{BB962C8B-B14F-4D97-AF65-F5344CB8AC3E}">
        <p14:creationId xmlns:p14="http://schemas.microsoft.com/office/powerpoint/2010/main" val="4285978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z="4000" smtClean="0">
                <a:latin typeface="Times New Roman" pitchFamily="18" charset="0"/>
                <a:cs typeface="Times New Roman" pitchFamily="18" charset="0"/>
              </a:rPr>
              <a:t>Zdroje</a:t>
            </a:r>
            <a:r>
              <a:rPr lang="cs-CZ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cs-CZ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Zástupný symbol pro obsah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smtClean="0">
                <a:latin typeface="Times New Roman" pitchFamily="18" charset="0"/>
                <a:cs typeface="Times New Roman" pitchFamily="18" charset="0"/>
              </a:rPr>
              <a:t>autor</a:t>
            </a:r>
          </a:p>
          <a:p>
            <a:r>
              <a:rPr lang="cs-CZ" smtClean="0">
                <a:latin typeface="Times New Roman" pitchFamily="18" charset="0"/>
                <a:cs typeface="Times New Roman" pitchFamily="18" charset="0"/>
              </a:rPr>
              <a:t>Murphy, R.: English Grammar In Use, CUP, 1985</a:t>
            </a:r>
          </a:p>
          <a:p>
            <a:r>
              <a:rPr lang="cs-CZ" smtClean="0">
                <a:latin typeface="Times New Roman" pitchFamily="18" charset="0"/>
                <a:cs typeface="Times New Roman" pitchFamily="18" charset="0"/>
              </a:rPr>
              <a:t>Murphy, R.: Essential Grammar In Use, CUP, 1990</a:t>
            </a:r>
          </a:p>
          <a:p>
            <a:r>
              <a:rPr lang="cs-CZ" smtClean="0">
                <a:latin typeface="Times New Roman" pitchFamily="18" charset="0"/>
                <a:cs typeface="Times New Roman" pitchFamily="18" charset="0"/>
              </a:rPr>
              <a:t>Coe, N., Harrison, M., Paterson, K.:Oxford Practice Grammar Basic, OUP, 2006</a:t>
            </a:r>
          </a:p>
          <a:p>
            <a:endParaRPr lang="cs-CZ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363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elcome">
  <a:themeElements>
    <a:clrScheme name="Welcome">
      <a:dk1>
        <a:sysClr val="windowText" lastClr="000000"/>
      </a:dk1>
      <a:lt1>
        <a:sysClr val="window" lastClr="FFFFFF"/>
      </a:lt1>
      <a:dk2>
        <a:srgbClr val="00272B"/>
      </a:dk2>
      <a:lt2>
        <a:srgbClr val="F7F7FF"/>
      </a:lt2>
      <a:accent1>
        <a:srgbClr val="006AED"/>
      </a:accent1>
      <a:accent2>
        <a:srgbClr val="0087BF"/>
      </a:accent2>
      <a:accent3>
        <a:srgbClr val="5D974B"/>
      </a:accent3>
      <a:accent4>
        <a:srgbClr val="9DBB3F"/>
      </a:accent4>
      <a:accent5>
        <a:srgbClr val="C77CC7"/>
      </a:accent5>
      <a:accent6>
        <a:srgbClr val="996699"/>
      </a:accent6>
      <a:hlink>
        <a:srgbClr val="E78707"/>
      </a:hlink>
      <a:folHlink>
        <a:srgbClr val="C618BA"/>
      </a:folHlink>
    </a:clrScheme>
    <a:fontScheme name="Vlastní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Welcome">
      <a:fillStyleLst>
        <a:solidFill>
          <a:schemeClr val="phClr">
            <a:tint val="100000"/>
            <a:shade val="100000"/>
            <a:hueMod val="100000"/>
            <a:satMod val="150000"/>
          </a:schemeClr>
        </a:solidFill>
        <a:gradFill rotWithShape="1">
          <a:gsLst>
            <a:gs pos="0">
              <a:schemeClr val="phClr">
                <a:tint val="10000"/>
                <a:shade val="100000"/>
                <a:hueMod val="100000"/>
                <a:satMod val="100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300000"/>
              </a:schemeClr>
            </a:gs>
          </a:gsLst>
          <a:lin ang="16200000" scaled="1"/>
        </a:gradFill>
        <a:gradFill flip="none" rotWithShape="1">
          <a:gsLst>
            <a:gs pos="0">
              <a:schemeClr val="phClr">
                <a:tint val="70000"/>
              </a:schemeClr>
            </a:gs>
            <a:gs pos="30000">
              <a:schemeClr val="phClr">
                <a:tint val="90000"/>
              </a:schemeClr>
            </a:gs>
            <a:gs pos="88000">
              <a:schemeClr val="phClr">
                <a:shade val="30000"/>
              </a:schemeClr>
            </a:gs>
            <a:gs pos="100000">
              <a:schemeClr val="phClr">
                <a:shade val="20000"/>
              </a:schemeClr>
            </a:gs>
          </a:gsLst>
          <a:lin ang="5400000" scaled="1"/>
          <a:tileRect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outerShdw blurRad="39000" dist="25400" dir="5400000">
              <a:srgbClr val="000000">
                <a:alpha val="40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52400"/>
            <a:contourClr>
              <a:schemeClr val="phClr"/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30000"/>
                <a:hueMod val="100000"/>
              </a:schemeClr>
            </a:gs>
            <a:gs pos="20000">
              <a:schemeClr val="phClr">
                <a:tint val="100000"/>
                <a:shade val="100000"/>
                <a:hueMod val="1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30000"/>
                <a:hueMod val="100000"/>
                <a:satMod val="1600000"/>
              </a:schemeClr>
            </a:gs>
            <a:gs pos="20000">
              <a:schemeClr val="phClr">
                <a:tint val="100000"/>
                <a:shade val="100000"/>
                <a:hueMod val="100000"/>
                <a:satMod val="5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Motiv přivítání</Template>
  <TotalTime>78</TotalTime>
  <Words>333</Words>
  <Application>Microsoft Office PowerPoint</Application>
  <PresentationFormat>Předvádění na obrazovce (4:3)</PresentationFormat>
  <Paragraphs>57</Paragraphs>
  <Slides>8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8</vt:i4>
      </vt:variant>
    </vt:vector>
  </HeadingPairs>
  <TitlesOfParts>
    <vt:vector size="9" baseType="lpstr">
      <vt:lpstr>Welcome</vt:lpstr>
      <vt:lpstr>Prezentace aplikace PowerPoint</vt:lpstr>
      <vt:lpstr>Future Simple Affirmative</vt:lpstr>
      <vt:lpstr>We use it:</vt:lpstr>
      <vt:lpstr>Where will you be? Write sentences about yourself. Use I´ll …</vt:lpstr>
      <vt:lpstr>Where will you be?  some examples</vt:lpstr>
      <vt:lpstr>Choose 3 astrological signs.  Make a horoscope for next month. Use the words:</vt:lpstr>
      <vt:lpstr>Metodický list</vt:lpstr>
      <vt:lpstr>Prezentace aplikace PowerPoint</vt:lpstr>
    </vt:vector>
  </TitlesOfParts>
  <Company>Základní škola 28.října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Will + base form</dc:title>
  <dc:creator>ZŠ</dc:creator>
  <cp:lastModifiedBy>ZŠ</cp:lastModifiedBy>
  <cp:revision>14</cp:revision>
  <dcterms:created xsi:type="dcterms:W3CDTF">2011-10-19T10:03:17Z</dcterms:created>
  <dcterms:modified xsi:type="dcterms:W3CDTF">2012-06-24T14:21:35Z</dcterms:modified>
</cp:coreProperties>
</file>