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4" r:id="rId8"/>
    <p:sldId id="263" r:id="rId9"/>
    <p:sldId id="26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CE0E9-9650-493C-8E28-86242357CA88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814CB8B7-3162-4F07-843D-5B7AC590FDA5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A8_52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/>
              <a:t>Possessive </a:t>
            </a:r>
            <a:r>
              <a:rPr lang="cs-CZ" sz="2400" smtClean="0"/>
              <a:t>Adjectives / </a:t>
            </a:r>
            <a:r>
              <a:rPr lang="cs-CZ" sz="2400"/>
              <a:t>Pronouns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812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Possessive Adjectives / Pronouns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464496"/>
          </a:xfrm>
        </p:spPr>
        <p:txBody>
          <a:bodyPr tIns="72000" bIns="72000" numCol="3">
            <a:normAutofit fontScale="92500" lnSpcReduction="20000"/>
          </a:bodyPr>
          <a:lstStyle/>
          <a:p>
            <a:pPr marL="0" indent="0" algn="ctr">
              <a:buNone/>
            </a:pPr>
            <a:r>
              <a:rPr lang="cs-CZ" sz="4300" smtClean="0"/>
              <a:t>Personal</a:t>
            </a:r>
            <a:r>
              <a:rPr lang="cs-CZ" sz="3900" smtClean="0"/>
              <a:t> Pronouns</a:t>
            </a:r>
          </a:p>
          <a:p>
            <a:pPr marL="0" indent="0" algn="ctr">
              <a:buNone/>
            </a:pPr>
            <a:r>
              <a:rPr lang="cs-CZ" sz="3000" smtClean="0"/>
              <a:t>I</a:t>
            </a:r>
          </a:p>
          <a:p>
            <a:pPr marL="0" indent="0" algn="ctr">
              <a:buNone/>
            </a:pPr>
            <a:r>
              <a:rPr lang="cs-CZ" sz="3000" smtClean="0"/>
              <a:t>you</a:t>
            </a:r>
          </a:p>
          <a:p>
            <a:pPr marL="0" indent="0" algn="ctr">
              <a:buNone/>
            </a:pPr>
            <a:r>
              <a:rPr lang="cs-CZ" sz="3000" smtClean="0"/>
              <a:t>he</a:t>
            </a:r>
          </a:p>
          <a:p>
            <a:pPr marL="0" indent="0" algn="ctr">
              <a:buNone/>
            </a:pPr>
            <a:r>
              <a:rPr lang="cs-CZ" sz="3000" smtClean="0"/>
              <a:t>she</a:t>
            </a:r>
          </a:p>
          <a:p>
            <a:pPr marL="0" indent="0" algn="ctr">
              <a:buNone/>
            </a:pPr>
            <a:r>
              <a:rPr lang="cs-CZ" sz="3000" smtClean="0"/>
              <a:t>it</a:t>
            </a:r>
          </a:p>
          <a:p>
            <a:pPr marL="0" indent="0" algn="ctr">
              <a:buNone/>
            </a:pPr>
            <a:r>
              <a:rPr lang="cs-CZ" sz="3000" smtClean="0"/>
              <a:t>we</a:t>
            </a:r>
          </a:p>
          <a:p>
            <a:pPr marL="0" indent="0" algn="ctr">
              <a:buNone/>
            </a:pPr>
            <a:r>
              <a:rPr lang="cs-CZ" sz="3000" smtClean="0"/>
              <a:t>they</a:t>
            </a:r>
          </a:p>
          <a:p>
            <a:pPr marL="0" indent="0" algn="ctr">
              <a:buNone/>
            </a:pPr>
            <a:endParaRPr lang="cs-CZ" sz="2800" smtClean="0"/>
          </a:p>
          <a:p>
            <a:pPr marL="0" indent="0" algn="ctr">
              <a:buNone/>
            </a:pPr>
            <a:r>
              <a:rPr lang="cs-CZ" sz="3900" smtClean="0">
                <a:solidFill>
                  <a:srgbClr val="FF66CC"/>
                </a:solidFill>
              </a:rPr>
              <a:t>Possessive Adjectives</a:t>
            </a:r>
          </a:p>
          <a:p>
            <a:pPr marL="0" indent="0" algn="ctr">
              <a:buNone/>
            </a:pPr>
            <a:r>
              <a:rPr lang="cs-CZ" sz="3000" smtClean="0">
                <a:solidFill>
                  <a:srgbClr val="FF66CC"/>
                </a:solidFill>
              </a:rPr>
              <a:t>my</a:t>
            </a:r>
          </a:p>
          <a:p>
            <a:pPr marL="0" indent="0" algn="ctr">
              <a:buNone/>
            </a:pPr>
            <a:r>
              <a:rPr lang="cs-CZ" sz="3000" smtClean="0">
                <a:solidFill>
                  <a:srgbClr val="FF66CC"/>
                </a:solidFill>
              </a:rPr>
              <a:t>your</a:t>
            </a:r>
          </a:p>
          <a:p>
            <a:pPr marL="0" indent="0" algn="ctr">
              <a:buNone/>
            </a:pPr>
            <a:r>
              <a:rPr lang="cs-CZ" sz="3000" smtClean="0">
                <a:solidFill>
                  <a:srgbClr val="FF66CC"/>
                </a:solidFill>
              </a:rPr>
              <a:t>his</a:t>
            </a:r>
          </a:p>
          <a:p>
            <a:pPr marL="0" indent="0" algn="ctr">
              <a:buNone/>
            </a:pPr>
            <a:r>
              <a:rPr lang="cs-CZ" sz="3000" smtClean="0">
                <a:solidFill>
                  <a:srgbClr val="FF66CC"/>
                </a:solidFill>
              </a:rPr>
              <a:t>her</a:t>
            </a:r>
          </a:p>
          <a:p>
            <a:pPr marL="0" indent="0" algn="ctr">
              <a:buNone/>
            </a:pPr>
            <a:r>
              <a:rPr lang="cs-CZ" sz="3000" smtClean="0">
                <a:solidFill>
                  <a:srgbClr val="FF66CC"/>
                </a:solidFill>
              </a:rPr>
              <a:t>its</a:t>
            </a:r>
          </a:p>
          <a:p>
            <a:pPr marL="0" indent="0" algn="ctr">
              <a:buNone/>
            </a:pPr>
            <a:r>
              <a:rPr lang="cs-CZ" sz="3000" smtClean="0">
                <a:solidFill>
                  <a:srgbClr val="FF66CC"/>
                </a:solidFill>
              </a:rPr>
              <a:t>our</a:t>
            </a:r>
          </a:p>
          <a:p>
            <a:pPr marL="0" indent="0" algn="ctr">
              <a:buNone/>
            </a:pPr>
            <a:r>
              <a:rPr lang="cs-CZ" sz="3000" smtClean="0">
                <a:solidFill>
                  <a:srgbClr val="FF66CC"/>
                </a:solidFill>
              </a:rPr>
              <a:t>their</a:t>
            </a:r>
          </a:p>
          <a:p>
            <a:pPr marL="0" indent="0" algn="ctr">
              <a:buNone/>
            </a:pPr>
            <a:endParaRPr lang="cs-CZ" sz="2800"/>
          </a:p>
          <a:p>
            <a:pPr marL="0" indent="0" algn="ctr">
              <a:buNone/>
            </a:pPr>
            <a:r>
              <a:rPr lang="cs-CZ" sz="3900">
                <a:solidFill>
                  <a:schemeClr val="accent1"/>
                </a:solidFill>
              </a:rPr>
              <a:t>Possessive</a:t>
            </a:r>
            <a:r>
              <a:rPr lang="cs-CZ" sz="4300" smtClean="0">
                <a:solidFill>
                  <a:schemeClr val="accent1"/>
                </a:solidFill>
              </a:rPr>
              <a:t> </a:t>
            </a:r>
            <a:r>
              <a:rPr lang="cs-CZ" sz="3900">
                <a:solidFill>
                  <a:schemeClr val="accent1"/>
                </a:solidFill>
              </a:rPr>
              <a:t>Pronouns</a:t>
            </a:r>
            <a:endParaRPr lang="cs-CZ" sz="35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000">
                <a:solidFill>
                  <a:schemeClr val="accent1"/>
                </a:solidFill>
              </a:rPr>
              <a:t>mine</a:t>
            </a:r>
          </a:p>
          <a:p>
            <a:pPr marL="0" indent="0" algn="ctr">
              <a:buNone/>
            </a:pPr>
            <a:r>
              <a:rPr lang="cs-CZ" sz="3000" smtClean="0">
                <a:solidFill>
                  <a:srgbClr val="FF66CC"/>
                </a:solidFill>
              </a:rPr>
              <a:t>your</a:t>
            </a:r>
            <a:r>
              <a:rPr lang="cs-CZ" sz="3000" smtClean="0">
                <a:solidFill>
                  <a:schemeClr val="accent1"/>
                </a:solidFill>
              </a:rPr>
              <a:t>s</a:t>
            </a:r>
            <a:endParaRPr lang="cs-CZ" sz="30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000">
                <a:solidFill>
                  <a:srgbClr val="FF66CC"/>
                </a:solidFill>
              </a:rPr>
              <a:t>his</a:t>
            </a:r>
          </a:p>
          <a:p>
            <a:pPr marL="0" indent="0" algn="ctr">
              <a:buNone/>
            </a:pPr>
            <a:r>
              <a:rPr lang="cs-CZ" sz="3000" smtClean="0">
                <a:solidFill>
                  <a:srgbClr val="FF66CC"/>
                </a:solidFill>
              </a:rPr>
              <a:t>her</a:t>
            </a:r>
            <a:r>
              <a:rPr lang="cs-CZ" sz="3000" smtClean="0">
                <a:solidFill>
                  <a:schemeClr val="accent1"/>
                </a:solidFill>
              </a:rPr>
              <a:t>s</a:t>
            </a:r>
            <a:endParaRPr lang="cs-CZ" sz="30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000">
                <a:solidFill>
                  <a:srgbClr val="FF66CC"/>
                </a:solidFill>
              </a:rPr>
              <a:t>its</a:t>
            </a:r>
          </a:p>
          <a:p>
            <a:pPr marL="0" indent="0" algn="ctr">
              <a:buNone/>
            </a:pPr>
            <a:r>
              <a:rPr lang="cs-CZ" sz="3000" smtClean="0">
                <a:solidFill>
                  <a:srgbClr val="FF66CC"/>
                </a:solidFill>
              </a:rPr>
              <a:t>our</a:t>
            </a:r>
            <a:r>
              <a:rPr lang="cs-CZ" sz="3000" smtClean="0">
                <a:solidFill>
                  <a:schemeClr val="accent1"/>
                </a:solidFill>
              </a:rPr>
              <a:t>s</a:t>
            </a:r>
            <a:endParaRPr lang="cs-CZ" sz="300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cs-CZ" sz="3000" smtClean="0">
                <a:solidFill>
                  <a:srgbClr val="FF66CC"/>
                </a:solidFill>
              </a:rPr>
              <a:t>their</a:t>
            </a:r>
            <a:r>
              <a:rPr lang="cs-CZ" sz="3000" smtClean="0">
                <a:solidFill>
                  <a:schemeClr val="accent1"/>
                </a:solidFill>
              </a:rPr>
              <a:t>s</a:t>
            </a:r>
            <a:endParaRPr lang="cs-CZ" sz="3000">
              <a:solidFill>
                <a:schemeClr val="accent1"/>
              </a:solidFill>
            </a:endParaRPr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946893"/>
              </p:ext>
            </p:extLst>
          </p:nvPr>
        </p:nvGraphicFramePr>
        <p:xfrm>
          <a:off x="683568" y="6021288"/>
          <a:ext cx="7848872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8872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800" smtClean="0">
                          <a:solidFill>
                            <a:schemeClr val="tx1"/>
                          </a:solidFill>
                        </a:rPr>
                        <a:t>I have a book.    </a:t>
                      </a:r>
                      <a:r>
                        <a:rPr lang="cs-CZ" sz="2800" smtClean="0">
                          <a:solidFill>
                            <a:srgbClr val="FF66CC"/>
                          </a:solidFill>
                          <a:latin typeface="Times New Roman"/>
                          <a:cs typeface="Times New Roman"/>
                        </a:rPr>
                        <a:t>→ It is my book.     </a:t>
                      </a:r>
                      <a:r>
                        <a:rPr lang="cs-CZ" sz="2800" smtClean="0">
                          <a:solidFill>
                            <a:schemeClr val="accent1"/>
                          </a:solidFill>
                          <a:latin typeface="+mn-lt"/>
                          <a:cs typeface="Times New Roman"/>
                        </a:rPr>
                        <a:t>→ It</a:t>
                      </a:r>
                      <a:r>
                        <a:rPr lang="cs-CZ" sz="2800" baseline="0" smtClean="0">
                          <a:solidFill>
                            <a:schemeClr val="accent1"/>
                          </a:solidFill>
                          <a:latin typeface="+mn-lt"/>
                          <a:cs typeface="Times New Roman"/>
                        </a:rPr>
                        <a:t> is mine. </a:t>
                      </a:r>
                      <a:endParaRPr lang="cs-CZ" sz="280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368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smtClean="0"/>
              <a:t>Complete the table: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7138256"/>
              </p:ext>
            </p:extLst>
          </p:nvPr>
        </p:nvGraphicFramePr>
        <p:xfrm>
          <a:off x="467544" y="1484783"/>
          <a:ext cx="8229600" cy="508280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902635"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Personal Pronouns</a:t>
                      </a:r>
                      <a:endParaRPr lang="cs-CZ" sz="2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Possessive Adjectives</a:t>
                      </a:r>
                      <a:endParaRPr lang="cs-CZ" sz="2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Possessive Pronouns</a:t>
                      </a:r>
                      <a:endParaRPr lang="cs-CZ" sz="2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I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her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ours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they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your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its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968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smtClean="0"/>
              <a:t>Complete the table:</a:t>
            </a:r>
            <a:endParaRPr lang="cs-CZ" sz="400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5763850"/>
              </p:ext>
            </p:extLst>
          </p:nvPr>
        </p:nvGraphicFramePr>
        <p:xfrm>
          <a:off x="467544" y="1484783"/>
          <a:ext cx="8229600" cy="508280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902635"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Personal Pronouns</a:t>
                      </a:r>
                      <a:endParaRPr lang="cs-CZ" sz="2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Possessive Adjectives</a:t>
                      </a:r>
                      <a:endParaRPr lang="cs-CZ" sz="2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800" smtClean="0"/>
                        <a:t>Possessive Pronouns</a:t>
                      </a:r>
                      <a:endParaRPr lang="cs-CZ" sz="2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I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my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mine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she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her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hers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we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our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ours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they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their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theirs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you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your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yours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654"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it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its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its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615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997152"/>
          </a:xfrm>
        </p:spPr>
        <p:txBody>
          <a:bodyPr>
            <a:normAutofit lnSpcReduction="10000"/>
          </a:bodyPr>
          <a:lstStyle/>
          <a:p>
            <a:r>
              <a:rPr lang="en-US" smtClean="0"/>
              <a:t>“</a:t>
            </a:r>
            <a:r>
              <a:rPr lang="cs-CZ" smtClean="0"/>
              <a:t>Whose card is this?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en-US" smtClean="0"/>
              <a:t>“</a:t>
            </a:r>
            <a:r>
              <a:rPr lang="cs-CZ" smtClean="0"/>
              <a:t>It´s ………</a:t>
            </a:r>
            <a:r>
              <a:rPr lang="en-US" smtClean="0"/>
              <a:t>”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a) our	b) ours	c) we</a:t>
            </a:r>
          </a:p>
          <a:p>
            <a:r>
              <a:rPr lang="cs-CZ" smtClean="0"/>
              <a:t>……… dog is big and strong.</a:t>
            </a:r>
            <a:br>
              <a:rPr lang="cs-CZ" smtClean="0"/>
            </a:br>
            <a:r>
              <a:rPr lang="cs-CZ" smtClean="0"/>
              <a:t>a) I		b) Mine 	c) My</a:t>
            </a:r>
          </a:p>
          <a:p>
            <a:r>
              <a:rPr lang="cs-CZ" smtClean="0"/>
              <a:t>Kelly has got two younger sisters. ……… twins.</a:t>
            </a:r>
            <a:br>
              <a:rPr lang="cs-CZ" smtClean="0"/>
            </a:br>
            <a:r>
              <a:rPr lang="cs-CZ" smtClean="0"/>
              <a:t>a) their	b) they´re 	c) they</a:t>
            </a:r>
          </a:p>
          <a:p>
            <a:r>
              <a:rPr lang="en-US" smtClean="0"/>
              <a:t>“</a:t>
            </a:r>
            <a:r>
              <a:rPr lang="cs-CZ" smtClean="0"/>
              <a:t>Tom, I found ……… key.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en-US" smtClean="0"/>
              <a:t>“</a:t>
            </a:r>
            <a:r>
              <a:rPr lang="cs-CZ" smtClean="0"/>
              <a:t>No, it isn´t mine.</a:t>
            </a:r>
            <a:r>
              <a:rPr lang="en-US" smtClean="0"/>
              <a:t>”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a) my	b) his 	c) your</a:t>
            </a:r>
          </a:p>
          <a:p>
            <a:r>
              <a:rPr lang="cs-CZ" smtClean="0"/>
              <a:t>The cat is sleeping in ……… basket.</a:t>
            </a:r>
            <a:br>
              <a:rPr lang="cs-CZ" smtClean="0"/>
            </a:br>
            <a:r>
              <a:rPr lang="cs-CZ" smtClean="0"/>
              <a:t>a) its	b) it´s 	c) it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867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997152"/>
          </a:xfrm>
        </p:spPr>
        <p:txBody>
          <a:bodyPr>
            <a:normAutofit lnSpcReduction="10000"/>
          </a:bodyPr>
          <a:lstStyle/>
          <a:p>
            <a:r>
              <a:rPr lang="en-US" smtClean="0"/>
              <a:t>“</a:t>
            </a:r>
            <a:r>
              <a:rPr lang="cs-CZ" smtClean="0"/>
              <a:t>Whose card is this?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en-US" smtClean="0"/>
              <a:t>“</a:t>
            </a:r>
            <a:r>
              <a:rPr lang="cs-CZ" smtClean="0"/>
              <a:t>It´s ………</a:t>
            </a:r>
            <a:r>
              <a:rPr lang="en-US" smtClean="0"/>
              <a:t>”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a) our	</a:t>
            </a:r>
            <a:r>
              <a:rPr lang="cs-CZ" smtClean="0">
                <a:solidFill>
                  <a:schemeClr val="accent1"/>
                </a:solidFill>
              </a:rPr>
              <a:t>b) ours</a:t>
            </a:r>
            <a:r>
              <a:rPr lang="cs-CZ" smtClean="0"/>
              <a:t>	c) we</a:t>
            </a:r>
          </a:p>
          <a:p>
            <a:r>
              <a:rPr lang="cs-CZ" smtClean="0"/>
              <a:t>……… dog is big and strong.</a:t>
            </a:r>
            <a:br>
              <a:rPr lang="cs-CZ" smtClean="0"/>
            </a:br>
            <a:r>
              <a:rPr lang="cs-CZ" smtClean="0"/>
              <a:t>a) I		b) Mine 	</a:t>
            </a:r>
            <a:r>
              <a:rPr lang="cs-CZ" smtClean="0">
                <a:solidFill>
                  <a:schemeClr val="accent1"/>
                </a:solidFill>
              </a:rPr>
              <a:t>c) My</a:t>
            </a:r>
          </a:p>
          <a:p>
            <a:r>
              <a:rPr lang="cs-CZ" smtClean="0"/>
              <a:t>Kelly has got two younger sisters. ……… twins.</a:t>
            </a:r>
            <a:br>
              <a:rPr lang="cs-CZ" smtClean="0"/>
            </a:br>
            <a:r>
              <a:rPr lang="cs-CZ" smtClean="0"/>
              <a:t>a) their	</a:t>
            </a:r>
            <a:r>
              <a:rPr lang="cs-CZ" smtClean="0">
                <a:solidFill>
                  <a:schemeClr val="accent1"/>
                </a:solidFill>
              </a:rPr>
              <a:t>b) they´re </a:t>
            </a:r>
            <a:r>
              <a:rPr lang="cs-CZ" smtClean="0"/>
              <a:t>	c) they</a:t>
            </a:r>
          </a:p>
          <a:p>
            <a:r>
              <a:rPr lang="en-US" smtClean="0"/>
              <a:t>“</a:t>
            </a:r>
            <a:r>
              <a:rPr lang="cs-CZ" smtClean="0"/>
              <a:t>Tom, I found ……… key.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en-US" smtClean="0"/>
              <a:t>“</a:t>
            </a:r>
            <a:r>
              <a:rPr lang="cs-CZ" smtClean="0"/>
              <a:t>No, it isn´t mine.</a:t>
            </a:r>
            <a:r>
              <a:rPr lang="en-US" smtClean="0"/>
              <a:t>”</a:t>
            </a:r>
            <a:r>
              <a:rPr lang="cs-CZ" smtClean="0"/>
              <a:t/>
            </a:r>
            <a:br>
              <a:rPr lang="cs-CZ" smtClean="0"/>
            </a:br>
            <a:r>
              <a:rPr lang="cs-CZ" smtClean="0"/>
              <a:t>a) my	b) his 	</a:t>
            </a:r>
            <a:r>
              <a:rPr lang="cs-CZ" smtClean="0">
                <a:solidFill>
                  <a:schemeClr val="accent1"/>
                </a:solidFill>
              </a:rPr>
              <a:t>c) your</a:t>
            </a:r>
          </a:p>
          <a:p>
            <a:r>
              <a:rPr lang="cs-CZ" smtClean="0"/>
              <a:t>The cat is sleeping in ……… basket.</a:t>
            </a:r>
            <a:br>
              <a:rPr lang="cs-CZ" smtClean="0"/>
            </a:br>
            <a:r>
              <a:rPr lang="cs-CZ" smtClean="0">
                <a:solidFill>
                  <a:schemeClr val="accent1"/>
                </a:solidFill>
              </a:rPr>
              <a:t>a) its</a:t>
            </a:r>
            <a:r>
              <a:rPr lang="cs-CZ" smtClean="0"/>
              <a:t>	b) it´s 	c) it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34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True or false?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2320" y="1453134"/>
            <a:ext cx="8856984" cy="496855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His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is  a possessive adjective.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It´s OK to say 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This is my.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i="1">
                <a:latin typeface="Times New Roman" pitchFamily="18" charset="0"/>
                <a:cs typeface="Times New Roman" pitchFamily="18" charset="0"/>
              </a:rPr>
              <a:t>His</a:t>
            </a:r>
            <a:r>
              <a:rPr lang="cs-CZ">
                <a:latin typeface="Times New Roman" pitchFamily="18" charset="0"/>
                <a:cs typeface="Times New Roman" pitchFamily="18" charset="0"/>
              </a:rPr>
              <a:t> is  a </a:t>
            </a:r>
            <a:r>
              <a:rPr lang="cs-CZ">
                <a:latin typeface="Times New Roman" pitchFamily="18" charset="0"/>
                <a:cs typeface="Times New Roman" pitchFamily="18" charset="0"/>
              </a:rPr>
              <a:t>possessive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pronoun.</a:t>
            </a: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i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hey´re = their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It´s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is pronounced the same way as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its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have to say </a:t>
            </a:r>
            <a:r>
              <a:rPr lang="en-US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cs-CZ" i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mine.</a:t>
            </a:r>
            <a:r>
              <a:rPr lang="en-US" i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cs-CZ" i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4"/>
            </a:pP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they´re </a:t>
            </a:r>
            <a:r>
              <a:rPr lang="cs-CZ" i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= oni jsou; their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cs-CZ" i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jejich</a:t>
            </a:r>
            <a:endParaRPr lang="cs-CZ" i="1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7657394" y="376501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7657394" y="3229558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7651088" y="2644783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7650669" y="1324629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7674551" y="190940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179512" y="4349787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102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</a:t>
            </a:r>
            <a:r>
              <a:rPr lang="cs-CZ" sz="2800"/>
              <a:t>uvědomí rozdíly mezi </a:t>
            </a:r>
            <a:r>
              <a:rPr lang="cs-CZ" sz="2800" smtClean="0"/>
              <a:t>osobními, nesamostatnými </a:t>
            </a:r>
            <a:br>
              <a:rPr lang="cs-CZ" sz="2800" smtClean="0"/>
            </a:br>
            <a:r>
              <a:rPr lang="cs-CZ" sz="2800" smtClean="0"/>
              <a:t>a samostatnými přivlastňovacími zájmeny (list 2)</a:t>
            </a:r>
          </a:p>
          <a:p>
            <a:r>
              <a:rPr lang="cs-CZ" sz="2800" smtClean="0"/>
              <a:t>doplní tvary zájmen do tabulky (3)</a:t>
            </a:r>
          </a:p>
          <a:p>
            <a:r>
              <a:rPr lang="cs-CZ" sz="2800" smtClean="0"/>
              <a:t>vybere správný tvar zájmene (5)</a:t>
            </a:r>
          </a:p>
          <a:p>
            <a:r>
              <a:rPr lang="cs-CZ" sz="2800"/>
              <a:t>zpětná vazba, čte a překládá (4, </a:t>
            </a:r>
            <a:r>
              <a:rPr lang="cs-CZ" sz="2800" smtClean="0"/>
              <a:t>6</a:t>
            </a:r>
            <a:r>
              <a:rPr lang="cs-CZ" sz="2800" smtClean="0"/>
              <a:t>)</a:t>
            </a:r>
          </a:p>
          <a:p>
            <a:r>
              <a:rPr lang="cs-CZ" sz="2800"/>
              <a:t>rozhodne pravdivost tvrzení, opraví </a:t>
            </a:r>
            <a:r>
              <a:rPr lang="cs-CZ" sz="2800"/>
              <a:t>nesprávné </a:t>
            </a:r>
            <a:r>
              <a:rPr lang="cs-CZ" sz="2800" smtClean="0"/>
              <a:t>informace (7)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402689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600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174</TotalTime>
  <Words>219</Words>
  <Application>Microsoft Office PowerPoint</Application>
  <PresentationFormat>Předvádění na obrazovce (4:3)</PresentationFormat>
  <Paragraphs>100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Possessive Adjectives / Pronouns</vt:lpstr>
      <vt:lpstr>Complete the table:</vt:lpstr>
      <vt:lpstr>Complete the table:</vt:lpstr>
      <vt:lpstr>Choose the correct form:</vt:lpstr>
      <vt:lpstr>Choose the correct form:</vt:lpstr>
      <vt:lpstr>True or false?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Possessive Adjective / Pronouns</dc:title>
  <dc:creator>ZŠ</dc:creator>
  <cp:lastModifiedBy>ZŠ</cp:lastModifiedBy>
  <cp:revision>11</cp:revision>
  <dcterms:created xsi:type="dcterms:W3CDTF">2011-11-21T14:30:34Z</dcterms:created>
  <dcterms:modified xsi:type="dcterms:W3CDTF">2012-06-27T08:09:35Z</dcterms:modified>
</cp:coreProperties>
</file>