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69" r:id="rId3"/>
    <p:sldId id="278" r:id="rId4"/>
    <p:sldId id="270" r:id="rId5"/>
    <p:sldId id="279" r:id="rId6"/>
    <p:sldId id="274" r:id="rId7"/>
    <p:sldId id="280" r:id="rId8"/>
    <p:sldId id="271" r:id="rId9"/>
    <p:sldId id="281" r:id="rId10"/>
    <p:sldId id="272" r:id="rId11"/>
    <p:sldId id="282" r:id="rId12"/>
    <p:sldId id="273" r:id="rId13"/>
    <p:sldId id="283" r:id="rId14"/>
    <p:sldId id="275" r:id="rId15"/>
    <p:sldId id="285" r:id="rId16"/>
    <p:sldId id="276" r:id="rId17"/>
    <p:sldId id="284" r:id="rId18"/>
    <p:sldId id="277" r:id="rId19"/>
    <p:sldId id="286" r:id="rId20"/>
    <p:sldId id="268" r:id="rId2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cs-CZ" smtClean="0"/>
              <a:t>Kliknutím na ikonu přidáte obrázek.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4CFAE-EDFA-4F25-A872-D065A5AB18B9}" type="datetimeFigureOut">
              <a:rPr lang="cs-CZ" smtClean="0"/>
              <a:t>24.6.2012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E7589032-3DFF-46A3-BEE5-451C074D190D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685800" y="1700808"/>
            <a:ext cx="7772400" cy="914400"/>
          </a:xfrm>
          <a:prstGeom prst="rect">
            <a:avLst/>
          </a:prstGeom>
        </p:spPr>
        <p:txBody>
          <a:bodyPr/>
          <a:lstStyle>
            <a:lvl1pPr algn="ctr" rtl="0" eaLnBrk="1" latinLnBrk="0" hangingPunct="1">
              <a:spcBef>
                <a:spcPct val="0"/>
              </a:spcBef>
              <a:buNone/>
              <a:defRPr kumimoji="0" lang="zh-CN" altLang="en-US" sz="4400" b="1" kern="1200" dirty="0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latinLnBrk="0" hangingPunct="1">
              <a:defRPr kumimoji="0">
                <a:solidFill>
                  <a:schemeClr val="tx2"/>
                </a:solidFill>
              </a:defRPr>
            </a:lvl2pPr>
            <a:lvl3pPr eaLnBrk="1" latinLnBrk="0" hangingPunct="1">
              <a:defRPr kumimoji="0">
                <a:solidFill>
                  <a:schemeClr val="tx2"/>
                </a:solidFill>
              </a:defRPr>
            </a:lvl3pPr>
            <a:lvl4pPr eaLnBrk="1" latinLnBrk="0" hangingPunct="1">
              <a:defRPr kumimoji="0">
                <a:solidFill>
                  <a:schemeClr val="tx2"/>
                </a:solidFill>
              </a:defRPr>
            </a:lvl4pPr>
            <a:lvl5pPr eaLnBrk="1" latinLnBrk="0" hangingPunct="1">
              <a:defRPr kumimoji="0">
                <a:solidFill>
                  <a:schemeClr val="tx2"/>
                </a:solidFill>
              </a:defRPr>
            </a:lvl5pPr>
            <a:lvl6pPr eaLnBrk="1" latinLnBrk="0" hangingPunct="1">
              <a:defRPr kumimoji="0">
                <a:solidFill>
                  <a:schemeClr val="tx2"/>
                </a:solidFill>
              </a:defRPr>
            </a:lvl6pPr>
            <a:lvl7pPr eaLnBrk="1" latinLnBrk="0" hangingPunct="1">
              <a:defRPr kumimoji="0">
                <a:solidFill>
                  <a:schemeClr val="tx2"/>
                </a:solidFill>
              </a:defRPr>
            </a:lvl7pPr>
            <a:lvl8pPr eaLnBrk="1" latinLnBrk="0" hangingPunct="1">
              <a:defRPr kumimoji="0">
                <a:solidFill>
                  <a:schemeClr val="tx2"/>
                </a:solidFill>
              </a:defRPr>
            </a:lvl8pPr>
            <a:lvl9pPr eaLnBrk="1" latinLnBrk="0" hangingPunct="1">
              <a:defRPr kumimoji="0">
                <a:solidFill>
                  <a:schemeClr val="tx2"/>
                </a:solidFill>
              </a:defRPr>
            </a:lvl9pPr>
          </a:lstStyle>
          <a:p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VY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_32_INOVACE_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KOL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_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A8_60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>
                <a:solidFill>
                  <a:prstClr val="black"/>
                </a:solidFill>
              </a:rPr>
              <a:t>Vzdělávací oblast: Jazyk a jazyková komunikace</a:t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Vzdělávací obor: </a:t>
            </a:r>
            <a:r>
              <a:rPr lang="cs-CZ" sz="1800" smtClean="0">
                <a:solidFill>
                  <a:prstClr val="black"/>
                </a:solidFill>
              </a:rPr>
              <a:t>Anglický jazyk</a:t>
            </a:r>
            <a:r>
              <a:rPr lang="cs-CZ" sz="1800">
                <a:solidFill>
                  <a:prstClr val="black"/>
                </a:solidFill>
              </a:rPr>
              <a:t/>
            </a:r>
            <a:br>
              <a:rPr lang="cs-CZ" sz="1800">
                <a:solidFill>
                  <a:prstClr val="black"/>
                </a:solidFill>
              </a:rPr>
            </a:br>
            <a:r>
              <a:rPr lang="cs-CZ" sz="1800">
                <a:solidFill>
                  <a:prstClr val="black"/>
                </a:solidFill>
              </a:rPr>
              <a:t> </a:t>
            </a:r>
            <a:r>
              <a:rPr lang="cs-CZ" sz="1800" smtClean="0">
                <a:solidFill>
                  <a:prstClr val="black"/>
                </a:solidFill>
              </a:rPr>
              <a:t>Tematický okruh:  </a:t>
            </a:r>
            <a:r>
              <a:rPr lang="cs-CZ" sz="1800">
                <a:solidFill>
                  <a:prstClr val="black"/>
                </a:solidFill>
              </a:rPr>
              <a:t>Gramaticky správně </a:t>
            </a:r>
            <a:r>
              <a:rPr lang="cs-CZ" sz="1800" smtClean="0">
                <a:solidFill>
                  <a:prstClr val="black"/>
                </a:solidFill>
              </a:rPr>
              <a:t>tvoří a obměňuje </a:t>
            </a:r>
            <a:r>
              <a:rPr lang="cs-CZ" sz="1800">
                <a:solidFill>
                  <a:prstClr val="black"/>
                </a:solidFill>
              </a:rPr>
              <a:t>věty </a:t>
            </a:r>
            <a:endParaRPr lang="cs-CZ" sz="1800" smtClean="0">
              <a:solidFill>
                <a:prstClr val="black"/>
              </a:solidFill>
            </a:endParaRPr>
          </a:p>
          <a:p>
            <a:r>
              <a:rPr lang="cs-CZ" sz="1800" smtClean="0">
                <a:solidFill>
                  <a:prstClr val="black"/>
                </a:solidFill>
              </a:rPr>
              <a:t>Téma: </a:t>
            </a: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Revision of the Year 8</a:t>
            </a:r>
            <a:b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24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 </a:t>
            </a:r>
            <a: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(Tenses, Modal Verbs, Pronouns, Question Tags)</a:t>
            </a:r>
            <a:br>
              <a:rPr lang="cs-CZ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8</a:t>
            </a:r>
            <a:r>
              <a:rPr lang="en-US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. </a:t>
            </a:r>
            <a:r>
              <a:rPr lang="en-US" sz="180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ročník</a:t>
            </a: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cs-CZ" sz="18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>6. ročník </a:t>
            </a:r>
            <a:br>
              <a:rPr lang="en-US" sz="20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  <a:t/>
            </a:r>
            <a:br>
              <a:rPr lang="en-US" sz="3600" smtClean="0">
                <a:gradFill flip="none" rotWithShape="1">
                  <a:gsLst>
                    <a:gs pos="0">
                      <a:srgbClr val="0087BF"/>
                    </a:gs>
                    <a:gs pos="45000">
                      <a:srgbClr val="0087BF">
                        <a:tint val="60000"/>
                      </a:srgbClr>
                    </a:gs>
                    <a:gs pos="90000">
                      <a:srgbClr val="0087BF">
                        <a:tint val="40000"/>
                      </a:srgbClr>
                    </a:gs>
                    <a:gs pos="100000">
                      <a:srgbClr val="0087BF">
                        <a:tint val="20000"/>
                      </a:srgbClr>
                    </a:gs>
                  </a:gsLst>
                  <a:lin ang="5400000" scaled="1"/>
                  <a:tileRect/>
                </a:gradFill>
              </a:rPr>
            </a:br>
            <a:endParaRPr lang="en-US" sz="3600" smtClean="0">
              <a:gradFill flip="none" rotWithShape="1">
                <a:gsLst>
                  <a:gs pos="0">
                    <a:srgbClr val="0087BF"/>
                  </a:gs>
                  <a:gs pos="45000">
                    <a:srgbClr val="0087BF">
                      <a:tint val="60000"/>
                    </a:srgbClr>
                  </a:gs>
                  <a:gs pos="90000">
                    <a:srgbClr val="0087BF">
                      <a:tint val="40000"/>
                    </a:srgbClr>
                  </a:gs>
                  <a:gs pos="100000">
                    <a:srgbClr val="0087BF">
                      <a:tint val="20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371600" y="5791200"/>
            <a:ext cx="6400800" cy="762000"/>
          </a:xfrm>
          <a:prstGeom prst="rect">
            <a:avLst/>
          </a:prstGeom>
        </p:spPr>
        <p:txBody>
          <a:bodyPr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50000"/>
              <a:buFont typeface="Wingdings 2"/>
              <a:buChar char="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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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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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00272B"/>
              </a:buClr>
              <a:buFont typeface="Wingdings 2"/>
              <a:buNone/>
            </a:pPr>
            <a:r>
              <a:rPr lang="en-US" sz="1200" smtClean="0">
                <a:solidFill>
                  <a:prstClr val="black"/>
                </a:solidFill>
              </a:rPr>
              <a:t>Autor: Mgr. </a:t>
            </a:r>
            <a:r>
              <a:rPr lang="cs-CZ" sz="1200" smtClean="0">
                <a:solidFill>
                  <a:prstClr val="black"/>
                </a:solidFill>
              </a:rPr>
              <a:t>Hana  Kollertová; leden 2012</a:t>
            </a:r>
            <a:endParaRPr lang="en-US" sz="1200" smtClean="0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685800"/>
            <a:ext cx="5759450" cy="92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5" descr="http://skoly.pb.cz/5ZS/picture.php?obrid=4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92600"/>
            <a:ext cx="1304925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00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cs-CZ" altLang="en-US" sz="4000" dirty="0"/>
              <a:t>Turn these statements </a:t>
            </a:r>
            <a:r>
              <a:rPr lang="cs-CZ" altLang="en-US" sz="4000"/>
              <a:t>into </a:t>
            </a:r>
            <a:r>
              <a:rPr lang="cs-CZ" altLang="en-US" sz="4000" smtClean="0"/>
              <a:t>the questions</a:t>
            </a:r>
            <a:r>
              <a:rPr lang="cs-CZ" altLang="en-US" sz="4000" dirty="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Joe lives in Prague.</a:t>
            </a:r>
          </a:p>
          <a:p>
            <a:pPr lvl="0"/>
            <a:r>
              <a:rPr lang="cs-CZ"/>
              <a:t>You´re going to the shops.</a:t>
            </a:r>
          </a:p>
          <a:p>
            <a:pPr lvl="0"/>
            <a:r>
              <a:rPr lang="cs-CZ"/>
              <a:t>I can help you.</a:t>
            </a:r>
          </a:p>
          <a:p>
            <a:pPr lvl="0"/>
            <a:r>
              <a:rPr lang="cs-CZ"/>
              <a:t>You were a Tina Turner fan.</a:t>
            </a:r>
          </a:p>
          <a:p>
            <a:pPr lvl="0"/>
            <a:r>
              <a:rPr lang="cs-CZ"/>
              <a:t>She gave me a nice present.</a:t>
            </a:r>
          </a:p>
          <a:p>
            <a:pPr lvl="0"/>
            <a:r>
              <a:rPr lang="cs-CZ"/>
              <a:t>He finished his work at noon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1024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cs-CZ" altLang="en-US" sz="4000" dirty="0"/>
              <a:t>Turn these statements </a:t>
            </a:r>
            <a:r>
              <a:rPr lang="cs-CZ" altLang="en-US" sz="4000"/>
              <a:t>into </a:t>
            </a:r>
            <a:r>
              <a:rPr lang="cs-CZ" altLang="en-US" sz="4000" smtClean="0"/>
              <a:t>the questions</a:t>
            </a:r>
            <a:r>
              <a:rPr lang="cs-CZ" altLang="en-US" sz="4000" dirty="0"/>
              <a:t>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4525963"/>
          </a:xfrm>
        </p:spPr>
        <p:txBody>
          <a:bodyPr/>
          <a:lstStyle/>
          <a:p>
            <a:pPr lvl="0"/>
            <a:r>
              <a:rPr lang="cs-CZ" smtClean="0">
                <a:solidFill>
                  <a:schemeClr val="accent1"/>
                </a:solidFill>
              </a:rPr>
              <a:t>Does </a:t>
            </a:r>
            <a:r>
              <a:rPr lang="cs-CZ" smtClean="0"/>
              <a:t>Joe </a:t>
            </a:r>
            <a:r>
              <a:rPr lang="cs-CZ"/>
              <a:t>live</a:t>
            </a:r>
            <a:r>
              <a:rPr lang="cs-CZ" strike="sngStrike">
                <a:solidFill>
                  <a:schemeClr val="accent1"/>
                </a:solidFill>
              </a:rPr>
              <a:t>s</a:t>
            </a:r>
            <a:r>
              <a:rPr lang="cs-CZ"/>
              <a:t> in </a:t>
            </a:r>
            <a:r>
              <a:rPr lang="cs-CZ" smtClean="0"/>
              <a:t>Prague? / </a:t>
            </a:r>
            <a:r>
              <a:rPr lang="cs-CZ" smtClean="0">
                <a:solidFill>
                  <a:schemeClr val="accent1"/>
                </a:solidFill>
              </a:rPr>
              <a:t>Where does Joe live?</a:t>
            </a:r>
            <a:endParaRPr lang="cs-CZ"/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Are you</a:t>
            </a:r>
            <a:r>
              <a:rPr lang="cs-CZ" smtClean="0"/>
              <a:t> </a:t>
            </a:r>
            <a:r>
              <a:rPr lang="cs-CZ"/>
              <a:t>going to the </a:t>
            </a:r>
            <a:r>
              <a:rPr lang="cs-CZ" smtClean="0"/>
              <a:t>shops? / </a:t>
            </a:r>
            <a:r>
              <a:rPr lang="cs-CZ">
                <a:solidFill>
                  <a:schemeClr val="accent1"/>
                </a:solidFill>
              </a:rPr>
              <a:t>W</a:t>
            </a:r>
            <a:r>
              <a:rPr lang="cs-CZ" smtClean="0">
                <a:solidFill>
                  <a:schemeClr val="accent1"/>
                </a:solidFill>
              </a:rPr>
              <a:t>here are you going?</a:t>
            </a:r>
            <a:endParaRPr lang="cs-CZ"/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Can I</a:t>
            </a:r>
            <a:r>
              <a:rPr lang="cs-CZ" smtClean="0"/>
              <a:t> help you?</a:t>
            </a:r>
            <a:endParaRPr lang="cs-CZ"/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Were you </a:t>
            </a:r>
            <a:r>
              <a:rPr lang="cs-CZ" smtClean="0"/>
              <a:t>a </a:t>
            </a:r>
            <a:r>
              <a:rPr lang="cs-CZ"/>
              <a:t>Tina Turner fan</a:t>
            </a:r>
            <a:r>
              <a:rPr lang="cs-CZ" smtClean="0"/>
              <a:t>. / </a:t>
            </a:r>
            <a:r>
              <a:rPr lang="cs-CZ" smtClean="0">
                <a:solidFill>
                  <a:schemeClr val="accent1"/>
                </a:solidFill>
              </a:rPr>
              <a:t>Whose fan were you?</a:t>
            </a:r>
            <a:endParaRPr lang="cs-CZ"/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Did </a:t>
            </a:r>
            <a:r>
              <a:rPr lang="cs-CZ" smtClean="0"/>
              <a:t>she </a:t>
            </a:r>
            <a:r>
              <a:rPr lang="cs-CZ" smtClean="0">
                <a:solidFill>
                  <a:schemeClr val="accent1"/>
                </a:solidFill>
              </a:rPr>
              <a:t>give </a:t>
            </a:r>
            <a:r>
              <a:rPr lang="cs-CZ" smtClean="0"/>
              <a:t>me </a:t>
            </a:r>
            <a:r>
              <a:rPr lang="cs-CZ"/>
              <a:t>a nice </a:t>
            </a:r>
            <a:r>
              <a:rPr lang="cs-CZ" smtClean="0"/>
              <a:t>present? / </a:t>
            </a:r>
            <a:r>
              <a:rPr lang="cs-CZ" smtClean="0">
                <a:solidFill>
                  <a:schemeClr val="accent1"/>
                </a:solidFill>
              </a:rPr>
              <a:t>What did </a:t>
            </a:r>
            <a:r>
              <a:rPr lang="cs-CZ">
                <a:solidFill>
                  <a:schemeClr val="accent1"/>
                </a:solidFill>
              </a:rPr>
              <a:t>she give </a:t>
            </a:r>
            <a:r>
              <a:rPr lang="cs-CZ" smtClean="0">
                <a:solidFill>
                  <a:schemeClr val="accent1"/>
                </a:solidFill>
              </a:rPr>
              <a:t>me?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Did</a:t>
            </a:r>
            <a:r>
              <a:rPr lang="cs-CZ" smtClean="0"/>
              <a:t> he </a:t>
            </a:r>
            <a:r>
              <a:rPr lang="cs-CZ"/>
              <a:t>finish</a:t>
            </a:r>
            <a:r>
              <a:rPr lang="cs-CZ" strike="sngStrike">
                <a:solidFill>
                  <a:schemeClr val="accent1"/>
                </a:solidFill>
              </a:rPr>
              <a:t>ed</a:t>
            </a:r>
            <a:r>
              <a:rPr lang="cs-CZ"/>
              <a:t> his work at </a:t>
            </a:r>
            <a:r>
              <a:rPr lang="cs-CZ" smtClean="0"/>
              <a:t>noon? / </a:t>
            </a:r>
            <a:r>
              <a:rPr lang="cs-CZ" smtClean="0">
                <a:solidFill>
                  <a:schemeClr val="accent1"/>
                </a:solidFill>
              </a:rPr>
              <a:t>When did he finish his work? / What did he finish at noon?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687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 (modal verbs):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484784"/>
            <a:ext cx="8856984" cy="4968552"/>
          </a:xfrm>
        </p:spPr>
        <p:txBody>
          <a:bodyPr>
            <a:noAutofit/>
          </a:bodyPr>
          <a:lstStyle/>
          <a:p>
            <a:pPr lvl="0"/>
            <a:r>
              <a:rPr lang="cs-CZ" smtClean="0"/>
              <a:t>Neuměl jsem </a:t>
            </a:r>
            <a:r>
              <a:rPr lang="cs-CZ"/>
              <a:t>plavat.</a:t>
            </a:r>
          </a:p>
          <a:p>
            <a:pPr lvl="0"/>
            <a:r>
              <a:rPr lang="cs-CZ"/>
              <a:t>Mohu se tě na něco zeptat?</a:t>
            </a:r>
          </a:p>
          <a:p>
            <a:pPr lvl="0"/>
            <a:r>
              <a:rPr lang="cs-CZ" smtClean="0"/>
              <a:t>Zítra budete muset přinést vaše </a:t>
            </a:r>
            <a:r>
              <a:rPr lang="cs-CZ"/>
              <a:t>sešity.</a:t>
            </a:r>
          </a:p>
          <a:p>
            <a:pPr lvl="0"/>
            <a:r>
              <a:rPr lang="cs-CZ"/>
              <a:t>Chtěl bys bydlet raději ve městě nebo </a:t>
            </a:r>
            <a:r>
              <a:rPr lang="cs-CZ" smtClean="0"/>
              <a:t>na venkově</a:t>
            </a:r>
            <a:r>
              <a:rPr lang="cs-CZ"/>
              <a:t>?</a:t>
            </a:r>
          </a:p>
          <a:p>
            <a:pPr lvl="0"/>
            <a:r>
              <a:rPr lang="cs-CZ"/>
              <a:t>Co mám ještě udělat?</a:t>
            </a:r>
          </a:p>
          <a:p>
            <a:pPr lvl="0"/>
            <a:r>
              <a:rPr lang="cs-CZ"/>
              <a:t>Smíme tady zůstat do čtvrtka?</a:t>
            </a:r>
          </a:p>
          <a:p>
            <a:pPr lvl="0"/>
            <a:r>
              <a:rPr lang="cs-CZ"/>
              <a:t>Které místo nemůžeš vystát?</a:t>
            </a:r>
          </a:p>
          <a:p>
            <a:pPr lvl="0"/>
            <a:r>
              <a:rPr lang="cs-CZ"/>
              <a:t>Je mi to jedno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410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/>
              <a:t>Translate (modal verbs):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 lnSpcReduction="10000"/>
          </a:bodyPr>
          <a:lstStyle/>
          <a:p>
            <a:r>
              <a:rPr lang="cs-CZ" smtClean="0">
                <a:solidFill>
                  <a:schemeClr val="accent1"/>
                </a:solidFill>
              </a:rPr>
              <a:t>I couldn´t swim. / I wasn´t able to swim.</a:t>
            </a:r>
          </a:p>
          <a:p>
            <a:r>
              <a:rPr lang="cs-CZ" smtClean="0">
                <a:solidFill>
                  <a:schemeClr val="accent1"/>
                </a:solidFill>
              </a:rPr>
              <a:t>May I ask you something?</a:t>
            </a:r>
          </a:p>
          <a:p>
            <a:r>
              <a:rPr lang="cs-CZ" smtClean="0">
                <a:solidFill>
                  <a:schemeClr val="accent1"/>
                </a:solidFill>
              </a:rPr>
              <a:t>Tomorrow you will have to bring your exercise books.</a:t>
            </a:r>
          </a:p>
          <a:p>
            <a:r>
              <a:rPr lang="cs-CZ" smtClean="0">
                <a:solidFill>
                  <a:schemeClr val="accent1"/>
                </a:solidFill>
              </a:rPr>
              <a:t>Would you prefer living in a town or in the country?</a:t>
            </a:r>
          </a:p>
          <a:p>
            <a:r>
              <a:rPr lang="cs-CZ" smtClean="0">
                <a:solidFill>
                  <a:schemeClr val="accent1"/>
                </a:solidFill>
              </a:rPr>
              <a:t>What else should I do?</a:t>
            </a:r>
          </a:p>
          <a:p>
            <a:r>
              <a:rPr lang="cs-CZ" smtClean="0">
                <a:solidFill>
                  <a:schemeClr val="accent1"/>
                </a:solidFill>
              </a:rPr>
              <a:t>May we stay here until Thursday?</a:t>
            </a:r>
          </a:p>
          <a:p>
            <a:r>
              <a:rPr lang="cs-CZ" smtClean="0">
                <a:solidFill>
                  <a:schemeClr val="accent1"/>
                </a:solidFill>
              </a:rPr>
              <a:t>What place can´t you stand?</a:t>
            </a:r>
          </a:p>
          <a:p>
            <a:r>
              <a:rPr lang="cs-CZ" smtClean="0">
                <a:solidFill>
                  <a:schemeClr val="accent1"/>
                </a:solidFill>
              </a:rPr>
              <a:t>I don´t care. </a:t>
            </a:r>
          </a:p>
          <a:p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00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altLang="en-US" sz="4000"/>
              <a:t>Complete </a:t>
            </a:r>
            <a:r>
              <a:rPr lang="cs-CZ" altLang="en-US" sz="4000" smtClean="0"/>
              <a:t>the question </a:t>
            </a:r>
            <a:r>
              <a:rPr lang="cs-CZ" altLang="en-US" sz="4000"/>
              <a:t>tags: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184576"/>
          </a:xfrm>
        </p:spPr>
        <p:txBody>
          <a:bodyPr>
            <a:noAutofit/>
          </a:bodyPr>
          <a:lstStyle/>
          <a:p>
            <a:pPr lvl="0"/>
            <a:r>
              <a:rPr lang="en-US" sz="2400" smtClean="0"/>
              <a:t>“</a:t>
            </a:r>
            <a:r>
              <a:rPr lang="cs-CZ" sz="2400" smtClean="0"/>
              <a:t>They didn´t go home, .…?</a:t>
            </a:r>
            <a:r>
              <a:rPr lang="en-US" sz="2400" smtClean="0"/>
              <a:t>”</a:t>
            </a:r>
            <a:r>
              <a:rPr lang="cs-CZ" sz="2400" smtClean="0"/>
              <a:t> </a:t>
            </a:r>
            <a:r>
              <a:rPr lang="en-US" sz="2400" smtClean="0"/>
              <a:t>“</a:t>
            </a:r>
            <a:r>
              <a:rPr lang="cs-CZ" sz="2400" smtClean="0"/>
              <a:t>No, they went shopping, .…?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en-US" sz="2400" smtClean="0"/>
              <a:t>“</a:t>
            </a:r>
            <a:r>
              <a:rPr lang="cs-CZ" sz="2400" smtClean="0"/>
              <a:t>You won´t eat it all, .…?</a:t>
            </a:r>
            <a:r>
              <a:rPr lang="en-US" sz="2400" smtClean="0"/>
              <a:t>”</a:t>
            </a:r>
            <a:r>
              <a:rPr lang="cs-CZ" sz="2400" smtClean="0"/>
              <a:t> </a:t>
            </a:r>
            <a:r>
              <a:rPr lang="en-US" sz="2400" smtClean="0"/>
              <a:t>“</a:t>
            </a:r>
            <a:r>
              <a:rPr lang="cs-CZ" sz="2400" smtClean="0"/>
              <a:t>No, but you will help me, .…?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en-US" sz="2400" smtClean="0"/>
              <a:t>“</a:t>
            </a:r>
            <a:r>
              <a:rPr lang="cs-CZ" sz="2400" smtClean="0"/>
              <a:t>You haven´t finished it yet, ….?</a:t>
            </a:r>
            <a:r>
              <a:rPr lang="en-US" sz="2400" smtClean="0"/>
              <a:t>”</a:t>
            </a:r>
            <a:r>
              <a:rPr lang="cs-CZ" sz="2400" smtClean="0"/>
              <a:t> </a:t>
            </a:r>
            <a:r>
              <a:rPr lang="en-US" sz="2400" smtClean="0"/>
              <a:t>“</a:t>
            </a:r>
            <a:r>
              <a:rPr lang="cs-CZ" sz="2400" smtClean="0"/>
              <a:t>No, but I´ve done most of it, .…?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cs-CZ" sz="2400" smtClean="0"/>
              <a:t>“She learnt a lot there, ….?</a:t>
            </a:r>
            <a:r>
              <a:rPr lang="en-US" sz="2400" smtClean="0"/>
              <a:t>”</a:t>
            </a:r>
            <a:r>
              <a:rPr lang="cs-CZ" sz="2400" smtClean="0"/>
              <a:t> </a:t>
            </a:r>
            <a:r>
              <a:rPr lang="en-US" sz="2400" smtClean="0"/>
              <a:t>“</a:t>
            </a:r>
            <a:r>
              <a:rPr lang="cs-CZ" sz="2400" smtClean="0"/>
              <a:t>Yes, but she didn´t learn enough, ….?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cs-CZ" sz="2400" smtClean="0"/>
              <a:t>“There are a lot of people, ….?</a:t>
            </a:r>
            <a:r>
              <a:rPr lang="en-US" sz="2400" smtClean="0"/>
              <a:t>”</a:t>
            </a:r>
            <a:r>
              <a:rPr lang="cs-CZ" sz="2400" smtClean="0"/>
              <a:t> </a:t>
            </a:r>
            <a:r>
              <a:rPr lang="en-US" sz="2400" smtClean="0"/>
              <a:t>“</a:t>
            </a:r>
            <a:r>
              <a:rPr lang="cs-CZ" sz="2400" smtClean="0"/>
              <a:t>Yes, but there are not too many, ….?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cs-CZ" sz="2400" smtClean="0"/>
              <a:t>“You have a good car, ….?</a:t>
            </a:r>
            <a:r>
              <a:rPr lang="en-US" sz="2400" smtClean="0"/>
              <a:t>”</a:t>
            </a:r>
            <a:r>
              <a:rPr lang="cs-CZ" sz="2400" smtClean="0"/>
              <a:t> “Yes, but it doesn´t look very expensive, ….?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cs-CZ" sz="2400" smtClean="0"/>
              <a:t>“You can do better than that, ….?</a:t>
            </a:r>
            <a:r>
              <a:rPr lang="en-US" sz="2400" smtClean="0"/>
              <a:t>”</a:t>
            </a:r>
            <a:r>
              <a:rPr lang="cs-CZ" sz="2400" smtClean="0"/>
              <a:t> “I´m sorry but I can´t do it much better, ….?</a:t>
            </a:r>
            <a:r>
              <a:rPr lang="en-US" sz="2400" smtClean="0"/>
              <a:t>”</a:t>
            </a:r>
            <a:endParaRPr lang="cs-CZ" sz="2400" smtClean="0"/>
          </a:p>
          <a:p>
            <a:pPr lvl="0"/>
            <a:r>
              <a:rPr lang="cs-CZ" sz="2400" smtClean="0"/>
              <a:t>“He is not an engineer, ….?</a:t>
            </a:r>
            <a:r>
              <a:rPr lang="en-US" sz="2400" smtClean="0"/>
              <a:t>”</a:t>
            </a:r>
            <a:r>
              <a:rPr lang="cs-CZ" sz="2400" smtClean="0"/>
              <a:t> “No, but he looks like one, ....?</a:t>
            </a:r>
            <a:r>
              <a:rPr lang="en-US" sz="2400" smtClean="0"/>
              <a:t>”</a:t>
            </a:r>
            <a:endParaRPr lang="cs-CZ" sz="2400"/>
          </a:p>
        </p:txBody>
      </p:sp>
    </p:spTree>
    <p:extLst>
      <p:ext uri="{BB962C8B-B14F-4D97-AF65-F5344CB8AC3E}">
        <p14:creationId xmlns:p14="http://schemas.microsoft.com/office/powerpoint/2010/main" val="95922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cs-CZ" altLang="en-US" sz="4000"/>
              <a:t>Complete </a:t>
            </a:r>
            <a:r>
              <a:rPr lang="cs-CZ" altLang="en-US" sz="4000" smtClean="0"/>
              <a:t>the question </a:t>
            </a:r>
            <a:r>
              <a:rPr lang="cs-CZ" altLang="en-US" sz="4000"/>
              <a:t>tags: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412776"/>
            <a:ext cx="9144000" cy="5184576"/>
          </a:xfrm>
        </p:spPr>
        <p:txBody>
          <a:bodyPr>
            <a:noAutofit/>
          </a:bodyPr>
          <a:lstStyle/>
          <a:p>
            <a:pPr lvl="0"/>
            <a:r>
              <a:rPr lang="en-US" sz="2200" smtClean="0"/>
              <a:t>“</a:t>
            </a:r>
            <a:r>
              <a:rPr lang="cs-CZ" sz="2200" smtClean="0"/>
              <a:t>They didn´t go home, </a:t>
            </a:r>
            <a:r>
              <a:rPr lang="cs-CZ" sz="2200" smtClean="0">
                <a:solidFill>
                  <a:schemeClr val="accent1"/>
                </a:solidFill>
              </a:rPr>
              <a:t>did they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</a:t>
            </a:r>
            <a:r>
              <a:rPr lang="en-US" sz="2200" smtClean="0"/>
              <a:t>“</a:t>
            </a:r>
            <a:r>
              <a:rPr lang="cs-CZ" sz="2200" smtClean="0"/>
              <a:t>No, they went shopping, </a:t>
            </a:r>
            <a:r>
              <a:rPr lang="cs-CZ" sz="2200" smtClean="0">
                <a:solidFill>
                  <a:schemeClr val="accent1"/>
                </a:solidFill>
              </a:rPr>
              <a:t>didn´t they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en-US" sz="2200" smtClean="0"/>
              <a:t>“</a:t>
            </a:r>
            <a:r>
              <a:rPr lang="cs-CZ" sz="2200" smtClean="0"/>
              <a:t>You won´t eat it all, </a:t>
            </a:r>
            <a:r>
              <a:rPr lang="cs-CZ" sz="2200" smtClean="0">
                <a:solidFill>
                  <a:schemeClr val="accent1"/>
                </a:solidFill>
              </a:rPr>
              <a:t>will you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</a:t>
            </a:r>
            <a:r>
              <a:rPr lang="en-US" sz="2200" smtClean="0"/>
              <a:t>“</a:t>
            </a:r>
            <a:r>
              <a:rPr lang="cs-CZ" sz="2200" smtClean="0"/>
              <a:t>No, but you will help me, </a:t>
            </a:r>
            <a:r>
              <a:rPr lang="cs-CZ" sz="2200" smtClean="0">
                <a:solidFill>
                  <a:schemeClr val="accent1"/>
                </a:solidFill>
              </a:rPr>
              <a:t>won´t you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cs-CZ" sz="2200" smtClean="0"/>
              <a:t>“You haven´t finished it yet, </a:t>
            </a:r>
            <a:r>
              <a:rPr lang="cs-CZ" sz="2200" smtClean="0">
                <a:solidFill>
                  <a:schemeClr val="accent1"/>
                </a:solidFill>
              </a:rPr>
              <a:t>have you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</a:t>
            </a:r>
            <a:r>
              <a:rPr lang="en-US" sz="2200" smtClean="0"/>
              <a:t>“</a:t>
            </a:r>
            <a:r>
              <a:rPr lang="cs-CZ" sz="2200" smtClean="0"/>
              <a:t>No, but I´ve done most of it, </a:t>
            </a:r>
            <a:r>
              <a:rPr lang="cs-CZ" sz="2200" smtClean="0">
                <a:solidFill>
                  <a:schemeClr val="accent1"/>
                </a:solidFill>
              </a:rPr>
              <a:t>haven´t I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en-US" sz="2200" smtClean="0"/>
              <a:t>“</a:t>
            </a:r>
            <a:r>
              <a:rPr lang="cs-CZ" sz="2200" smtClean="0"/>
              <a:t>She learnt a lot there, </a:t>
            </a:r>
            <a:r>
              <a:rPr lang="cs-CZ" sz="2200" smtClean="0">
                <a:solidFill>
                  <a:schemeClr val="accent1"/>
                </a:solidFill>
              </a:rPr>
              <a:t>didn´t she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</a:t>
            </a:r>
            <a:r>
              <a:rPr lang="en-US" sz="2200" smtClean="0"/>
              <a:t>“</a:t>
            </a:r>
            <a:r>
              <a:rPr lang="cs-CZ" sz="2200" smtClean="0"/>
              <a:t>Yes, but she didn´t learn enough, </a:t>
            </a:r>
            <a:r>
              <a:rPr lang="cs-CZ" sz="2200" smtClean="0">
                <a:solidFill>
                  <a:schemeClr val="accent1"/>
                </a:solidFill>
              </a:rPr>
              <a:t>did she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en-US" sz="2200" smtClean="0"/>
              <a:t>“</a:t>
            </a:r>
            <a:r>
              <a:rPr lang="cs-CZ" sz="2200" smtClean="0"/>
              <a:t>There are a lot of people, </a:t>
            </a:r>
            <a:r>
              <a:rPr lang="cs-CZ" sz="2200" smtClean="0">
                <a:solidFill>
                  <a:schemeClr val="accent1"/>
                </a:solidFill>
              </a:rPr>
              <a:t>aren´t there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</a:t>
            </a:r>
            <a:r>
              <a:rPr lang="en-US" sz="2200" smtClean="0"/>
              <a:t>“</a:t>
            </a:r>
            <a:r>
              <a:rPr lang="cs-CZ" sz="2200" smtClean="0"/>
              <a:t>Yes, but there are not too many, </a:t>
            </a:r>
            <a:r>
              <a:rPr lang="cs-CZ" sz="2200" smtClean="0">
                <a:solidFill>
                  <a:schemeClr val="accent1"/>
                </a:solidFill>
              </a:rPr>
              <a:t>are there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cs-CZ" sz="2200" smtClean="0"/>
              <a:t>“You have a good car, </a:t>
            </a:r>
            <a:r>
              <a:rPr lang="cs-CZ" sz="2200" smtClean="0">
                <a:solidFill>
                  <a:schemeClr val="accent1"/>
                </a:solidFill>
              </a:rPr>
              <a:t>don´t you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“Yes, but it doesn´t look very expensive, </a:t>
            </a:r>
            <a:r>
              <a:rPr lang="cs-CZ" sz="2200" smtClean="0">
                <a:solidFill>
                  <a:schemeClr val="accent1"/>
                </a:solidFill>
              </a:rPr>
              <a:t>does it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cs-CZ" sz="2200" smtClean="0"/>
              <a:t>“You can do better than that, </a:t>
            </a:r>
            <a:r>
              <a:rPr lang="cs-CZ" sz="2200" smtClean="0">
                <a:solidFill>
                  <a:schemeClr val="accent1"/>
                </a:solidFill>
              </a:rPr>
              <a:t>can´t you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“I´m sorry but I can´t do it much better, </a:t>
            </a:r>
            <a:r>
              <a:rPr lang="cs-CZ" sz="2200" smtClean="0">
                <a:solidFill>
                  <a:schemeClr val="accent1"/>
                </a:solidFill>
              </a:rPr>
              <a:t>can I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 smtClean="0"/>
          </a:p>
          <a:p>
            <a:pPr lvl="0"/>
            <a:r>
              <a:rPr lang="cs-CZ" sz="2200" smtClean="0"/>
              <a:t>“He is not an engineer, </a:t>
            </a:r>
            <a:r>
              <a:rPr lang="en-US" sz="2200" smtClean="0">
                <a:solidFill>
                  <a:schemeClr val="accent1"/>
                </a:solidFill>
              </a:rPr>
              <a:t>is he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r>
              <a:rPr lang="cs-CZ" sz="2200" smtClean="0"/>
              <a:t> “No, but he looks like one, </a:t>
            </a:r>
            <a:r>
              <a:rPr lang="en-US" sz="2200" smtClean="0">
                <a:solidFill>
                  <a:schemeClr val="accent1"/>
                </a:solidFill>
              </a:rPr>
              <a:t>doesn</a:t>
            </a:r>
            <a:r>
              <a:rPr lang="cs-CZ" sz="2200" smtClean="0">
                <a:solidFill>
                  <a:schemeClr val="accent1"/>
                </a:solidFill>
              </a:rPr>
              <a:t>´</a:t>
            </a:r>
            <a:r>
              <a:rPr lang="en-US" sz="2200" smtClean="0">
                <a:solidFill>
                  <a:schemeClr val="accent1"/>
                </a:solidFill>
              </a:rPr>
              <a:t>t he</a:t>
            </a:r>
            <a:r>
              <a:rPr lang="cs-CZ" sz="2200" smtClean="0"/>
              <a:t>?</a:t>
            </a:r>
            <a:r>
              <a:rPr lang="en-US" sz="2200" smtClean="0"/>
              <a:t>”</a:t>
            </a:r>
            <a:endParaRPr lang="cs-CZ" sz="2200"/>
          </a:p>
        </p:txBody>
      </p:sp>
    </p:spTree>
    <p:extLst>
      <p:ext uri="{BB962C8B-B14F-4D97-AF65-F5344CB8AC3E}">
        <p14:creationId xmlns:p14="http://schemas.microsoft.com/office/powerpoint/2010/main" val="3331912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cs-CZ"/>
              <a:t>Pamatujete si na jméno mého bratra a jména mých přátel?</a:t>
            </a:r>
          </a:p>
          <a:p>
            <a:pPr lvl="0"/>
            <a:r>
              <a:rPr lang="cs-CZ"/>
              <a:t>Whose family is this?</a:t>
            </a:r>
          </a:p>
          <a:p>
            <a:pPr lvl="0"/>
            <a:r>
              <a:rPr lang="cs-CZ"/>
              <a:t>Angela má světlé vlasy a hezký obličej.</a:t>
            </a:r>
          </a:p>
          <a:p>
            <a:pPr lvl="0"/>
            <a:r>
              <a:rPr lang="cs-CZ"/>
              <a:t>Můj bratranec má černé vlasy a žluté oči. Je to Dracula.</a:t>
            </a:r>
          </a:p>
          <a:p>
            <a:pPr lvl="0"/>
            <a:r>
              <a:rPr lang="cs-CZ"/>
              <a:t>There is a market on Saturday.</a:t>
            </a:r>
          </a:p>
          <a:p>
            <a:pPr lvl="0"/>
            <a:r>
              <a:rPr lang="cs-CZ"/>
              <a:t>You can borrow books in the library.</a:t>
            </a:r>
          </a:p>
          <a:p>
            <a:pPr lvl="0"/>
            <a:r>
              <a:rPr lang="cs-CZ"/>
              <a:t>Blízko naší školy je supermarket.</a:t>
            </a:r>
          </a:p>
          <a:p>
            <a:pPr lvl="0"/>
            <a:r>
              <a:rPr lang="cs-CZ"/>
              <a:t>Okolo Příbrami je spousta kopců.</a:t>
            </a:r>
          </a:p>
          <a:p>
            <a:pPr lvl="0"/>
            <a:r>
              <a:rPr lang="cs-CZ"/>
              <a:t>There is a swimming pool in the centre of our town.</a:t>
            </a:r>
          </a:p>
          <a:p>
            <a:pPr lvl="0"/>
            <a:r>
              <a:rPr lang="cs-CZ"/>
              <a:t>V Praze je mnoho kaváren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76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Translate: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cs-CZ" smtClean="0">
                <a:solidFill>
                  <a:schemeClr val="accent1"/>
                </a:solidFill>
              </a:rPr>
              <a:t>Do you remember my brother´s and my friends´names?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Čí je to rodina?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>
                <a:solidFill>
                  <a:schemeClr val="accent1"/>
                </a:solidFill>
              </a:rPr>
              <a:t>Angela </a:t>
            </a:r>
            <a:r>
              <a:rPr lang="cs-CZ" smtClean="0">
                <a:solidFill>
                  <a:schemeClr val="accent1"/>
                </a:solidFill>
              </a:rPr>
              <a:t>has got fair hair and a nice face.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My cousin has got black hair and yellow eyes. He is Dracula</a:t>
            </a:r>
            <a:r>
              <a:rPr lang="cs-CZ">
                <a:solidFill>
                  <a:schemeClr val="accent1"/>
                </a:solidFill>
              </a:rPr>
              <a:t>.</a:t>
            </a: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V sobotu je trh.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Knihy si můžete půjčit v knihovně.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There is a supermarket near our school.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There are many hills round  Příbram.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Ve středu našeho města je plavecký bazén.</a:t>
            </a:r>
            <a:endParaRPr lang="cs-CZ">
              <a:solidFill>
                <a:schemeClr val="accent1"/>
              </a:solidFill>
            </a:endParaRPr>
          </a:p>
          <a:p>
            <a:pPr lvl="0"/>
            <a:r>
              <a:rPr lang="cs-CZ" smtClean="0">
                <a:solidFill>
                  <a:schemeClr val="accent1"/>
                </a:solidFill>
              </a:rPr>
              <a:t>There are many cafés in Prague.</a:t>
            </a:r>
            <a:endParaRPr lang="cs-CZ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20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/>
              <a:t>Answer</a:t>
            </a:r>
            <a:r>
              <a:rPr lang="cs-CZ" sz="4000" smtClean="0"/>
              <a:t>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What´s your favourite music</a:t>
            </a:r>
            <a:r>
              <a:rPr lang="cs-CZ" smtClean="0"/>
              <a:t>? Give examples.</a:t>
            </a:r>
            <a:endParaRPr lang="cs-CZ"/>
          </a:p>
          <a:p>
            <a:pPr lvl="0"/>
            <a:r>
              <a:rPr lang="cs-CZ"/>
              <a:t>What´s your favourite school subject</a:t>
            </a:r>
            <a:r>
              <a:rPr lang="cs-CZ" smtClean="0"/>
              <a:t>? Why?</a:t>
            </a:r>
            <a:endParaRPr lang="cs-CZ"/>
          </a:p>
          <a:p>
            <a:pPr lvl="0"/>
            <a:r>
              <a:rPr lang="cs-CZ"/>
              <a:t>Is there a museum in Příbram? What kind?</a:t>
            </a:r>
          </a:p>
          <a:p>
            <a:pPr lvl="0"/>
            <a:r>
              <a:rPr lang="cs-CZ"/>
              <a:t>What´s your hobby? </a:t>
            </a:r>
            <a:r>
              <a:rPr lang="cs-CZ" smtClean="0"/>
              <a:t>What´s best about it?</a:t>
            </a:r>
            <a:endParaRPr lang="cs-CZ"/>
          </a:p>
          <a:p>
            <a:pPr lvl="0"/>
            <a:r>
              <a:rPr lang="cs-CZ"/>
              <a:t>Who would you take with you to an isolated island and why?</a:t>
            </a:r>
          </a:p>
          <a:p>
            <a:pPr lvl="0"/>
            <a:r>
              <a:rPr lang="cs-CZ"/>
              <a:t>Who is more clever – </a:t>
            </a:r>
            <a:r>
              <a:rPr lang="cs-CZ" smtClean="0"/>
              <a:t>dogs or monkeys? </a:t>
            </a:r>
            <a:r>
              <a:rPr lang="cs-CZ"/>
              <a:t>Explain your opinion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649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Metodický list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971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cs-CZ" sz="2800" smtClean="0"/>
              <a:t>Žák:</a:t>
            </a:r>
          </a:p>
          <a:p>
            <a:r>
              <a:rPr lang="cs-CZ" sz="2800" smtClean="0"/>
              <a:t>doplní do vět vhodný slovesný čas (2, 4)</a:t>
            </a:r>
            <a:endParaRPr lang="cs-CZ" sz="2800"/>
          </a:p>
          <a:p>
            <a:r>
              <a:rPr lang="cs-CZ" sz="2800" smtClean="0"/>
              <a:t>vyjádří bud. čas (will / be going to) (6)</a:t>
            </a:r>
          </a:p>
          <a:p>
            <a:r>
              <a:rPr lang="cs-CZ" sz="2800" smtClean="0"/>
              <a:t>převede věty do záporu (8)</a:t>
            </a:r>
          </a:p>
          <a:p>
            <a:r>
              <a:rPr lang="cs-CZ" sz="2800"/>
              <a:t>převede oznamovací věty do otázek (ot. zjišťovací i doplňovací) (10)</a:t>
            </a:r>
          </a:p>
          <a:p>
            <a:r>
              <a:rPr lang="cs-CZ" sz="2800" smtClean="0"/>
              <a:t>přeloží do Aj, užije modální slovesa (12)</a:t>
            </a:r>
          </a:p>
          <a:p>
            <a:r>
              <a:rPr lang="cs-CZ" sz="2800" smtClean="0"/>
              <a:t>doplní tázací dovětky (14)</a:t>
            </a:r>
          </a:p>
          <a:p>
            <a:r>
              <a:rPr lang="cs-CZ" sz="2800"/>
              <a:t>zpětná vazba, čte a překládá (3, 5, 7, 9, 15)</a:t>
            </a:r>
          </a:p>
          <a:p>
            <a:r>
              <a:rPr lang="cs-CZ" sz="2800" smtClean="0"/>
              <a:t>přeloží </a:t>
            </a:r>
            <a:r>
              <a:rPr lang="cs-CZ" sz="2800" smtClean="0"/>
              <a:t>do Aj / Čj (16)</a:t>
            </a:r>
            <a:endParaRPr lang="cs-CZ" sz="2800"/>
          </a:p>
          <a:p>
            <a:r>
              <a:rPr lang="cs-CZ" sz="2800" smtClean="0"/>
              <a:t>řešení </a:t>
            </a:r>
            <a:r>
              <a:rPr lang="cs-CZ" sz="2800"/>
              <a:t>(11, </a:t>
            </a:r>
            <a:r>
              <a:rPr lang="cs-CZ" sz="2800" smtClean="0"/>
              <a:t>13, 17)</a:t>
            </a:r>
            <a:endParaRPr lang="cs-CZ" sz="2800"/>
          </a:p>
          <a:p>
            <a:r>
              <a:rPr lang="cs-CZ" sz="2800"/>
              <a:t>odpoví na otázky, podá bližší </a:t>
            </a:r>
            <a:r>
              <a:rPr lang="cs-CZ" sz="2800" smtClean="0"/>
              <a:t>informace, </a:t>
            </a:r>
            <a:r>
              <a:rPr lang="cs-CZ" sz="2800"/>
              <a:t>diskutuje (</a:t>
            </a:r>
            <a:r>
              <a:rPr lang="cs-CZ" sz="2800" smtClean="0"/>
              <a:t>18)</a:t>
            </a:r>
            <a:endParaRPr lang="cs-CZ" sz="2800"/>
          </a:p>
          <a:p>
            <a:r>
              <a:rPr lang="cs-CZ" sz="2800" smtClean="0"/>
              <a:t>hodnocení </a:t>
            </a:r>
            <a:r>
              <a:rPr lang="cs-CZ" sz="2800"/>
              <a:t>práce žáků, hodiny</a:t>
            </a:r>
            <a:endParaRPr lang="cs-CZ" sz="2800" smtClean="0"/>
          </a:p>
          <a:p>
            <a:endParaRPr lang="cs-CZ" sz="2800" smtClean="0"/>
          </a:p>
        </p:txBody>
      </p:sp>
    </p:spTree>
    <p:extLst>
      <p:ext uri="{BB962C8B-B14F-4D97-AF65-F5344CB8AC3E}">
        <p14:creationId xmlns:p14="http://schemas.microsoft.com/office/powerpoint/2010/main" val="33888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 dirty="0"/>
              <a:t>Complete the correct </a:t>
            </a:r>
            <a:r>
              <a:rPr lang="cs-CZ" altLang="en-US" sz="4000"/>
              <a:t>tense: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cs-CZ" smtClean="0"/>
              <a:t>What …… mother …… to </a:t>
            </a:r>
            <a:r>
              <a:rPr lang="cs-CZ"/>
              <a:t>make for dinner next Sunday?</a:t>
            </a:r>
          </a:p>
          <a:p>
            <a:pPr lvl="0"/>
            <a:r>
              <a:rPr lang="cs-CZ"/>
              <a:t>Be careful with that glass. </a:t>
            </a:r>
            <a:r>
              <a:rPr lang="cs-CZ" smtClean="0"/>
              <a:t>You …… </a:t>
            </a:r>
            <a:r>
              <a:rPr lang="cs-CZ"/>
              <a:t>break it!</a:t>
            </a:r>
          </a:p>
          <a:p>
            <a:pPr lvl="0"/>
            <a:r>
              <a:rPr lang="en-US" smtClean="0"/>
              <a:t>“</a:t>
            </a:r>
            <a:r>
              <a:rPr lang="cs-CZ" smtClean="0"/>
              <a:t>…… you …… to </a:t>
            </a:r>
            <a:r>
              <a:rPr lang="cs-CZ"/>
              <a:t>listen to the news on the radio</a:t>
            </a:r>
            <a:r>
              <a:rPr lang="cs-CZ" smtClean="0"/>
              <a:t>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No</a:t>
            </a:r>
            <a:r>
              <a:rPr lang="cs-CZ"/>
              <a:t>, </a:t>
            </a:r>
            <a:r>
              <a:rPr lang="cs-CZ" smtClean="0"/>
              <a:t>I …… to </a:t>
            </a:r>
            <a:r>
              <a:rPr lang="cs-CZ"/>
              <a:t>watch it on TV</a:t>
            </a:r>
            <a:r>
              <a:rPr lang="cs-CZ" smtClean="0"/>
              <a:t>.</a:t>
            </a:r>
            <a:r>
              <a:rPr lang="en-US" smtClean="0"/>
              <a:t>”</a:t>
            </a:r>
            <a:endParaRPr lang="cs-CZ"/>
          </a:p>
          <a:p>
            <a:pPr lvl="0"/>
            <a:r>
              <a:rPr lang="en-US" smtClean="0"/>
              <a:t>“</a:t>
            </a:r>
            <a:r>
              <a:rPr lang="cs-CZ" smtClean="0"/>
              <a:t>At </a:t>
            </a:r>
            <a:r>
              <a:rPr lang="cs-CZ"/>
              <a:t>what </a:t>
            </a:r>
            <a:r>
              <a:rPr lang="cs-CZ" smtClean="0"/>
              <a:t>time …… you …… to </a:t>
            </a:r>
            <a:r>
              <a:rPr lang="cs-CZ"/>
              <a:t>bed yesterday</a:t>
            </a:r>
            <a:r>
              <a:rPr lang="cs-CZ" smtClean="0"/>
              <a:t>?</a:t>
            </a:r>
            <a:r>
              <a:rPr lang="en-US" smtClean="0"/>
              <a:t>” “</a:t>
            </a:r>
            <a:r>
              <a:rPr lang="cs-CZ" smtClean="0"/>
              <a:t>I …… to </a:t>
            </a:r>
            <a:r>
              <a:rPr lang="cs-CZ"/>
              <a:t>bed at midnight</a:t>
            </a:r>
            <a:r>
              <a:rPr lang="cs-CZ" smtClean="0"/>
              <a:t>.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cs-CZ"/>
              <a:t>(go)</a:t>
            </a:r>
          </a:p>
          <a:p>
            <a:pPr lvl="0"/>
            <a:r>
              <a:rPr lang="en-US" smtClean="0"/>
              <a:t>“</a:t>
            </a:r>
            <a:r>
              <a:rPr lang="cs-CZ" smtClean="0"/>
              <a:t>Where …… your friend …… that </a:t>
            </a:r>
            <a:r>
              <a:rPr lang="cs-CZ"/>
              <a:t>book</a:t>
            </a:r>
            <a:r>
              <a:rPr lang="cs-CZ" smtClean="0"/>
              <a:t>?</a:t>
            </a:r>
            <a:r>
              <a:rPr lang="en-US" smtClean="0"/>
              <a:t>” “</a:t>
            </a:r>
            <a:r>
              <a:rPr lang="cs-CZ" smtClean="0"/>
              <a:t>He ……</a:t>
            </a:r>
            <a:r>
              <a:rPr lang="cs-CZ"/>
              <a:t>it at a shop in Prague</a:t>
            </a:r>
            <a:r>
              <a:rPr lang="cs-CZ" smtClean="0"/>
              <a:t>.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cs-CZ"/>
              <a:t>(buy)</a:t>
            </a:r>
          </a:p>
          <a:p>
            <a:pPr lvl="0"/>
            <a:r>
              <a:rPr lang="en-US" smtClean="0"/>
              <a:t>“</a:t>
            </a:r>
            <a:r>
              <a:rPr lang="cs-CZ" smtClean="0"/>
              <a:t>When …… you …… to </a:t>
            </a:r>
            <a:r>
              <a:rPr lang="cs-CZ"/>
              <a:t>him</a:t>
            </a:r>
            <a:r>
              <a:rPr lang="cs-CZ" smtClean="0"/>
              <a:t>?</a:t>
            </a:r>
            <a:r>
              <a:rPr lang="en-US" smtClean="0"/>
              <a:t>” “</a:t>
            </a:r>
            <a:r>
              <a:rPr lang="cs-CZ" smtClean="0"/>
              <a:t>I …… to </a:t>
            </a:r>
            <a:r>
              <a:rPr lang="cs-CZ"/>
              <a:t>him last Sunday</a:t>
            </a:r>
            <a:r>
              <a:rPr lang="cs-CZ" smtClean="0"/>
              <a:t>.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cs-CZ"/>
              <a:t>(speak)</a:t>
            </a:r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45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smtClean="0"/>
              <a:t>Zdroje:</a:t>
            </a:r>
            <a:endParaRPr lang="cs-CZ" sz="400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/>
              <a:t>autor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52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 dirty="0"/>
              <a:t>Complete the correct </a:t>
            </a:r>
            <a:r>
              <a:rPr lang="cs-CZ" altLang="en-US" sz="4000"/>
              <a:t>tense: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cs-CZ" smtClean="0"/>
              <a:t>What </a:t>
            </a:r>
            <a:r>
              <a:rPr lang="cs-CZ" smtClean="0">
                <a:solidFill>
                  <a:schemeClr val="accent1"/>
                </a:solidFill>
              </a:rPr>
              <a:t>is </a:t>
            </a:r>
            <a:r>
              <a:rPr lang="cs-CZ" smtClean="0"/>
              <a:t>mother </a:t>
            </a:r>
            <a:r>
              <a:rPr lang="cs-CZ" smtClean="0">
                <a:solidFill>
                  <a:schemeClr val="accent1"/>
                </a:solidFill>
              </a:rPr>
              <a:t>going </a:t>
            </a:r>
            <a:r>
              <a:rPr lang="cs-CZ" smtClean="0"/>
              <a:t>to </a:t>
            </a:r>
            <a:r>
              <a:rPr lang="cs-CZ"/>
              <a:t>make for dinner next Sunday?</a:t>
            </a:r>
          </a:p>
          <a:p>
            <a:pPr lvl="0"/>
            <a:r>
              <a:rPr lang="cs-CZ"/>
              <a:t>Be careful with that glass.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 going to</a:t>
            </a:r>
            <a:r>
              <a:rPr lang="cs-CZ" smtClean="0"/>
              <a:t> </a:t>
            </a:r>
            <a:r>
              <a:rPr lang="cs-CZ"/>
              <a:t>break it!</a:t>
            </a:r>
          </a:p>
          <a:p>
            <a:pPr lvl="0"/>
            <a:r>
              <a:rPr lang="cs-CZ" smtClean="0"/>
              <a:t>“</a:t>
            </a:r>
            <a:r>
              <a:rPr lang="cs-CZ" smtClean="0">
                <a:solidFill>
                  <a:schemeClr val="accent1"/>
                </a:solidFill>
              </a:rPr>
              <a:t>Are</a:t>
            </a:r>
            <a:r>
              <a:rPr lang="cs-CZ" smtClean="0"/>
              <a:t> you </a:t>
            </a:r>
            <a:r>
              <a:rPr lang="cs-CZ" smtClean="0">
                <a:solidFill>
                  <a:schemeClr val="accent1"/>
                </a:solidFill>
              </a:rPr>
              <a:t>going</a:t>
            </a:r>
            <a:r>
              <a:rPr lang="cs-CZ" smtClean="0"/>
              <a:t> to </a:t>
            </a:r>
            <a:r>
              <a:rPr lang="cs-CZ"/>
              <a:t>listen to the news on the radio</a:t>
            </a:r>
            <a:r>
              <a:rPr lang="cs-CZ" smtClean="0"/>
              <a:t>?</a:t>
            </a:r>
            <a:r>
              <a:rPr lang="cs-CZ"/>
              <a:t> 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No</a:t>
            </a:r>
            <a:r>
              <a:rPr lang="cs-CZ"/>
              <a:t>, </a:t>
            </a:r>
            <a:r>
              <a:rPr lang="cs-CZ" smtClean="0"/>
              <a:t>I</a:t>
            </a:r>
            <a:r>
              <a:rPr lang="cs-CZ" smtClean="0">
                <a:solidFill>
                  <a:schemeClr val="accent1"/>
                </a:solidFill>
              </a:rPr>
              <a:t>´m going </a:t>
            </a:r>
            <a:r>
              <a:rPr lang="cs-CZ" smtClean="0"/>
              <a:t>to </a:t>
            </a:r>
            <a:r>
              <a:rPr lang="cs-CZ"/>
              <a:t>watch it on TV</a:t>
            </a:r>
            <a:r>
              <a:rPr lang="cs-CZ" smtClean="0"/>
              <a:t>.</a:t>
            </a:r>
            <a:r>
              <a:rPr lang="en-US" smtClean="0"/>
              <a:t>”</a:t>
            </a:r>
            <a:endParaRPr lang="cs-CZ"/>
          </a:p>
          <a:p>
            <a:pPr lvl="0"/>
            <a:r>
              <a:rPr lang="cs-CZ" smtClean="0"/>
              <a:t>“At </a:t>
            </a:r>
            <a:r>
              <a:rPr lang="cs-CZ"/>
              <a:t>what </a:t>
            </a:r>
            <a:r>
              <a:rPr lang="cs-CZ" smtClean="0"/>
              <a:t>time </a:t>
            </a:r>
            <a:r>
              <a:rPr lang="cs-CZ" smtClean="0">
                <a:solidFill>
                  <a:schemeClr val="accent1"/>
                </a:solidFill>
              </a:rPr>
              <a:t>did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go</a:t>
            </a:r>
            <a:r>
              <a:rPr lang="cs-CZ" smtClean="0"/>
              <a:t> to </a:t>
            </a:r>
            <a:r>
              <a:rPr lang="cs-CZ"/>
              <a:t>bed yesterday</a:t>
            </a:r>
            <a:r>
              <a:rPr lang="cs-CZ" smtClean="0"/>
              <a:t>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went</a:t>
            </a:r>
            <a:r>
              <a:rPr lang="cs-CZ" smtClean="0"/>
              <a:t> to </a:t>
            </a:r>
            <a:r>
              <a:rPr lang="cs-CZ"/>
              <a:t>bed at midnight</a:t>
            </a:r>
            <a:r>
              <a:rPr lang="cs-CZ" smtClean="0"/>
              <a:t>.</a:t>
            </a:r>
            <a:r>
              <a:rPr lang="en-US" smtClean="0"/>
              <a:t>”</a:t>
            </a:r>
            <a:r>
              <a:rPr lang="cs-CZ" smtClean="0"/>
              <a:t> </a:t>
            </a:r>
          </a:p>
          <a:p>
            <a:pPr lvl="0"/>
            <a:r>
              <a:rPr lang="en-US" smtClean="0"/>
              <a:t>“</a:t>
            </a:r>
            <a:r>
              <a:rPr lang="cs-CZ" smtClean="0"/>
              <a:t>Where </a:t>
            </a:r>
            <a:r>
              <a:rPr lang="cs-CZ" smtClean="0">
                <a:solidFill>
                  <a:schemeClr val="accent1"/>
                </a:solidFill>
              </a:rPr>
              <a:t>has </a:t>
            </a:r>
            <a:r>
              <a:rPr lang="cs-CZ" smtClean="0"/>
              <a:t>your friend </a:t>
            </a:r>
            <a:r>
              <a:rPr lang="cs-CZ" smtClean="0">
                <a:solidFill>
                  <a:schemeClr val="accent1"/>
                </a:solidFill>
              </a:rPr>
              <a:t>bought </a:t>
            </a:r>
            <a:r>
              <a:rPr lang="cs-CZ" smtClean="0"/>
              <a:t>that </a:t>
            </a:r>
            <a:r>
              <a:rPr lang="cs-CZ"/>
              <a:t>book</a:t>
            </a:r>
            <a:r>
              <a:rPr lang="cs-CZ" smtClean="0"/>
              <a:t>?</a:t>
            </a:r>
            <a:r>
              <a:rPr lang="en-US" smtClean="0"/>
              <a:t>”</a:t>
            </a:r>
            <a:r>
              <a:rPr lang="cs-CZ" smtClean="0"/>
              <a:t> </a:t>
            </a:r>
            <a:r>
              <a:rPr lang="en-US" smtClean="0"/>
              <a:t>“</a:t>
            </a:r>
            <a:r>
              <a:rPr lang="cs-CZ" smtClean="0"/>
              <a:t>He </a:t>
            </a:r>
            <a:r>
              <a:rPr lang="cs-CZ" smtClean="0">
                <a:solidFill>
                  <a:schemeClr val="accent1"/>
                </a:solidFill>
              </a:rPr>
              <a:t>has bought </a:t>
            </a:r>
            <a:r>
              <a:rPr lang="cs-CZ" smtClean="0"/>
              <a:t>it </a:t>
            </a:r>
            <a:r>
              <a:rPr lang="cs-CZ"/>
              <a:t>at a shop in Prague</a:t>
            </a:r>
            <a:r>
              <a:rPr lang="cs-CZ" smtClean="0"/>
              <a:t>.</a:t>
            </a:r>
            <a:r>
              <a:rPr lang="en-US" smtClean="0"/>
              <a:t>”</a:t>
            </a:r>
            <a:r>
              <a:rPr lang="cs-CZ" smtClean="0"/>
              <a:t> </a:t>
            </a:r>
            <a:endParaRPr lang="cs-CZ"/>
          </a:p>
          <a:p>
            <a:pPr lvl="0"/>
            <a:r>
              <a:rPr lang="en-US" smtClean="0"/>
              <a:t>“</a:t>
            </a:r>
            <a:r>
              <a:rPr lang="cs-CZ" smtClean="0"/>
              <a:t>When </a:t>
            </a:r>
            <a:r>
              <a:rPr lang="cs-CZ" smtClean="0">
                <a:solidFill>
                  <a:schemeClr val="accent1"/>
                </a:solidFill>
              </a:rPr>
              <a:t>did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speak </a:t>
            </a:r>
            <a:r>
              <a:rPr lang="cs-CZ" smtClean="0"/>
              <a:t>to </a:t>
            </a:r>
            <a:r>
              <a:rPr lang="cs-CZ"/>
              <a:t>him</a:t>
            </a:r>
            <a:r>
              <a:rPr lang="cs-CZ" smtClean="0"/>
              <a:t>?</a:t>
            </a:r>
            <a:r>
              <a:rPr lang="en-US" smtClean="0"/>
              <a:t>” “</a:t>
            </a:r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spoke </a:t>
            </a:r>
            <a:r>
              <a:rPr lang="cs-CZ" smtClean="0"/>
              <a:t>to </a:t>
            </a:r>
            <a:r>
              <a:rPr lang="cs-CZ"/>
              <a:t>him last Sunday</a:t>
            </a:r>
            <a:r>
              <a:rPr lang="cs-CZ" smtClean="0"/>
              <a:t>.</a:t>
            </a:r>
            <a:r>
              <a:rPr lang="en-US" smtClean="0"/>
              <a:t>”</a:t>
            </a:r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223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altLang="en-US" sz="4000" dirty="0"/>
              <a:t>Put the verbs in </a:t>
            </a:r>
            <a:r>
              <a:rPr lang="cs-CZ" altLang="en-US" sz="4000"/>
              <a:t>brackets </a:t>
            </a:r>
            <a:br>
              <a:rPr lang="cs-CZ" altLang="en-US" sz="4000"/>
            </a:br>
            <a:r>
              <a:rPr lang="cs-CZ" altLang="en-US" sz="4000"/>
              <a:t>into </a:t>
            </a:r>
            <a:r>
              <a:rPr lang="cs-CZ" altLang="en-US" sz="4000" dirty="0"/>
              <a:t>the correct </a:t>
            </a:r>
            <a:r>
              <a:rPr lang="cs-CZ" altLang="en-US" sz="4000"/>
              <a:t>tense: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cs-CZ" smtClean="0"/>
              <a:t>I …… at </a:t>
            </a:r>
            <a:r>
              <a:rPr lang="cs-CZ"/>
              <a:t>seven o´clock every day. (get up)</a:t>
            </a:r>
          </a:p>
          <a:p>
            <a:pPr lvl="0"/>
            <a:r>
              <a:rPr lang="cs-CZ" smtClean="0"/>
              <a:t>He …… the </a:t>
            </a:r>
            <a:r>
              <a:rPr lang="cs-CZ"/>
              <a:t>guitar at the moment. (play)</a:t>
            </a:r>
          </a:p>
          <a:p>
            <a:pPr lvl="0"/>
            <a:r>
              <a:rPr lang="cs-CZ"/>
              <a:t>Sorry, </a:t>
            </a:r>
            <a:r>
              <a:rPr lang="cs-CZ" smtClean="0"/>
              <a:t>she …… a </a:t>
            </a:r>
            <a:r>
              <a:rPr lang="cs-CZ"/>
              <a:t>shower now. (have)</a:t>
            </a:r>
          </a:p>
          <a:p>
            <a:pPr lvl="0"/>
            <a:r>
              <a:rPr lang="cs-CZ" smtClean="0"/>
              <a:t>We …… to </a:t>
            </a:r>
            <a:r>
              <a:rPr lang="cs-CZ"/>
              <a:t>Prague tomorrow. (go)</a:t>
            </a:r>
          </a:p>
          <a:p>
            <a:pPr lvl="0"/>
            <a:r>
              <a:rPr lang="cs-CZ"/>
              <a:t>Our </a:t>
            </a:r>
            <a:r>
              <a:rPr lang="cs-CZ" smtClean="0"/>
              <a:t>aunt …… us </a:t>
            </a:r>
            <a:r>
              <a:rPr lang="cs-CZ"/>
              <a:t>last week. (visit)</a:t>
            </a:r>
          </a:p>
          <a:p>
            <a:pPr lvl="0"/>
            <a:r>
              <a:rPr lang="cs-CZ" smtClean="0"/>
              <a:t>They …… next </a:t>
            </a:r>
            <a:r>
              <a:rPr lang="cs-CZ"/>
              <a:t>Saturday. (leave)</a:t>
            </a:r>
          </a:p>
          <a:p>
            <a:pPr lvl="0"/>
            <a:r>
              <a:rPr lang="cs-CZ"/>
              <a:t>Excuse me. </a:t>
            </a:r>
            <a:r>
              <a:rPr lang="cs-CZ" smtClean="0"/>
              <a:t>You …… on </a:t>
            </a:r>
            <a:r>
              <a:rPr lang="cs-CZ"/>
              <a:t>my seat. (sit)</a:t>
            </a:r>
          </a:p>
          <a:p>
            <a:pPr lvl="0"/>
            <a:r>
              <a:rPr lang="cs-CZ"/>
              <a:t>My </a:t>
            </a:r>
            <a:r>
              <a:rPr lang="cs-CZ" smtClean="0"/>
              <a:t>brother …… TV </a:t>
            </a:r>
            <a:r>
              <a:rPr lang="cs-CZ"/>
              <a:t>every afternoon. (watch)</a:t>
            </a:r>
          </a:p>
          <a:p>
            <a:pPr marL="0" indent="0">
              <a:buNone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010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altLang="en-US" sz="4000" dirty="0"/>
              <a:t>Put the verbs in </a:t>
            </a:r>
            <a:r>
              <a:rPr lang="cs-CZ" altLang="en-US" sz="4000"/>
              <a:t>brackets </a:t>
            </a:r>
            <a:br>
              <a:rPr lang="cs-CZ" altLang="en-US" sz="4000"/>
            </a:br>
            <a:r>
              <a:rPr lang="cs-CZ" altLang="en-US" sz="4000"/>
              <a:t>into </a:t>
            </a:r>
            <a:r>
              <a:rPr lang="cs-CZ" altLang="en-US" sz="4000" dirty="0"/>
              <a:t>the correct </a:t>
            </a:r>
            <a:r>
              <a:rPr lang="cs-CZ" altLang="en-US" sz="4000"/>
              <a:t>tense: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 fontScale="92500"/>
          </a:bodyPr>
          <a:lstStyle/>
          <a:p>
            <a:pPr lvl="0"/>
            <a:r>
              <a:rPr lang="cs-CZ" smtClean="0"/>
              <a:t>I </a:t>
            </a:r>
            <a:r>
              <a:rPr lang="cs-CZ" smtClean="0">
                <a:solidFill>
                  <a:schemeClr val="accent1"/>
                </a:solidFill>
              </a:rPr>
              <a:t>get up </a:t>
            </a:r>
            <a:r>
              <a:rPr lang="cs-CZ" smtClean="0"/>
              <a:t>at </a:t>
            </a:r>
            <a:r>
              <a:rPr lang="cs-CZ"/>
              <a:t>seven o´clock every day. </a:t>
            </a:r>
            <a:endParaRPr lang="cs-CZ" smtClean="0"/>
          </a:p>
          <a:p>
            <a:pPr lvl="0"/>
            <a:r>
              <a:rPr lang="cs-CZ" smtClean="0"/>
              <a:t>He</a:t>
            </a:r>
            <a:r>
              <a:rPr lang="cs-CZ" smtClean="0">
                <a:solidFill>
                  <a:schemeClr val="accent1"/>
                </a:solidFill>
              </a:rPr>
              <a:t> is playing </a:t>
            </a:r>
            <a:r>
              <a:rPr lang="cs-CZ" smtClean="0"/>
              <a:t>the </a:t>
            </a:r>
            <a:r>
              <a:rPr lang="cs-CZ"/>
              <a:t>guitar at the moment. </a:t>
            </a:r>
          </a:p>
          <a:p>
            <a:pPr lvl="0"/>
            <a:r>
              <a:rPr lang="cs-CZ"/>
              <a:t>Sorry, </a:t>
            </a:r>
            <a:r>
              <a:rPr lang="cs-CZ" smtClean="0"/>
              <a:t>she </a:t>
            </a:r>
            <a:r>
              <a:rPr lang="cs-CZ" smtClean="0">
                <a:solidFill>
                  <a:schemeClr val="accent1"/>
                </a:solidFill>
              </a:rPr>
              <a:t>is having </a:t>
            </a:r>
            <a:r>
              <a:rPr lang="cs-CZ" smtClean="0"/>
              <a:t>a </a:t>
            </a:r>
            <a:r>
              <a:rPr lang="cs-CZ"/>
              <a:t>shower now. </a:t>
            </a:r>
          </a:p>
          <a:p>
            <a:pPr lvl="0"/>
            <a:r>
              <a:rPr lang="cs-CZ" smtClean="0"/>
              <a:t>We </a:t>
            </a:r>
            <a:r>
              <a:rPr lang="cs-CZ" smtClean="0">
                <a:solidFill>
                  <a:schemeClr val="accent1"/>
                </a:solidFill>
              </a:rPr>
              <a:t>are going </a:t>
            </a:r>
            <a:r>
              <a:rPr lang="cs-CZ" smtClean="0"/>
              <a:t>to </a:t>
            </a:r>
            <a:r>
              <a:rPr lang="cs-CZ"/>
              <a:t>Prague tomorrow. </a:t>
            </a:r>
            <a:endParaRPr lang="cs-CZ" smtClean="0"/>
          </a:p>
          <a:p>
            <a:pPr lvl="0"/>
            <a:r>
              <a:rPr lang="cs-CZ" smtClean="0"/>
              <a:t>Our aunt </a:t>
            </a:r>
            <a:r>
              <a:rPr lang="cs-CZ" smtClean="0">
                <a:solidFill>
                  <a:schemeClr val="accent1"/>
                </a:solidFill>
              </a:rPr>
              <a:t>visited </a:t>
            </a:r>
            <a:r>
              <a:rPr lang="cs-CZ" smtClean="0"/>
              <a:t>us </a:t>
            </a:r>
            <a:r>
              <a:rPr lang="cs-CZ"/>
              <a:t>last week</a:t>
            </a:r>
            <a:r>
              <a:rPr lang="cs-CZ" smtClean="0"/>
              <a:t>.</a:t>
            </a:r>
            <a:endParaRPr lang="cs-CZ"/>
          </a:p>
          <a:p>
            <a:pPr lvl="0"/>
            <a:r>
              <a:rPr lang="cs-CZ" smtClean="0"/>
              <a:t>They </a:t>
            </a:r>
            <a:r>
              <a:rPr lang="cs-CZ" smtClean="0">
                <a:solidFill>
                  <a:schemeClr val="accent1"/>
                </a:solidFill>
              </a:rPr>
              <a:t>are leaving / are going to leave </a:t>
            </a:r>
            <a:r>
              <a:rPr lang="cs-CZ" smtClean="0"/>
              <a:t>next </a:t>
            </a:r>
            <a:r>
              <a:rPr lang="cs-CZ"/>
              <a:t>Saturday. </a:t>
            </a:r>
            <a:endParaRPr lang="cs-CZ" smtClean="0"/>
          </a:p>
          <a:p>
            <a:pPr lvl="0"/>
            <a:r>
              <a:rPr lang="cs-CZ" smtClean="0"/>
              <a:t>Excuse </a:t>
            </a:r>
            <a:r>
              <a:rPr lang="cs-CZ"/>
              <a:t>me. </a:t>
            </a:r>
            <a:r>
              <a:rPr lang="cs-CZ" smtClean="0"/>
              <a:t>You </a:t>
            </a:r>
            <a:r>
              <a:rPr lang="cs-CZ" smtClean="0">
                <a:solidFill>
                  <a:schemeClr val="accent1"/>
                </a:solidFill>
              </a:rPr>
              <a:t>are sitting </a:t>
            </a:r>
            <a:r>
              <a:rPr lang="cs-CZ" smtClean="0"/>
              <a:t>on </a:t>
            </a:r>
            <a:r>
              <a:rPr lang="cs-CZ"/>
              <a:t>my seat. </a:t>
            </a:r>
            <a:endParaRPr lang="cs-CZ" smtClean="0"/>
          </a:p>
          <a:p>
            <a:pPr lvl="0"/>
            <a:r>
              <a:rPr lang="cs-CZ" smtClean="0"/>
              <a:t>My brother </a:t>
            </a:r>
            <a:r>
              <a:rPr lang="cs-CZ" smtClean="0">
                <a:solidFill>
                  <a:schemeClr val="accent1"/>
                </a:solidFill>
              </a:rPr>
              <a:t>watches </a:t>
            </a:r>
            <a:r>
              <a:rPr lang="cs-CZ" smtClean="0"/>
              <a:t>TV </a:t>
            </a:r>
            <a:r>
              <a:rPr lang="cs-CZ"/>
              <a:t>every afternoon. </a:t>
            </a:r>
          </a:p>
        </p:txBody>
      </p:sp>
    </p:spTree>
    <p:extLst>
      <p:ext uri="{BB962C8B-B14F-4D97-AF65-F5344CB8AC3E}">
        <p14:creationId xmlns:p14="http://schemas.microsoft.com/office/powerpoint/2010/main" val="68871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/>
              <a:t>Complete </a:t>
            </a:r>
            <a:r>
              <a:rPr lang="cs-CZ" altLang="en-US" sz="4000" i="1" smtClean="0"/>
              <a:t>be</a:t>
            </a:r>
            <a:r>
              <a:rPr lang="cs-CZ" altLang="en-US" sz="4000" smtClean="0"/>
              <a:t> </a:t>
            </a:r>
            <a:r>
              <a:rPr lang="cs-CZ" altLang="en-US" sz="4000" i="1" dirty="0"/>
              <a:t>going</a:t>
            </a:r>
            <a:r>
              <a:rPr lang="cs-CZ" altLang="en-US" sz="4000" dirty="0"/>
              <a:t> </a:t>
            </a:r>
            <a:r>
              <a:rPr lang="cs-CZ" altLang="en-US" sz="4000" i="1" dirty="0"/>
              <a:t>to</a:t>
            </a:r>
            <a:r>
              <a:rPr lang="cs-CZ" altLang="en-US" sz="4000" dirty="0"/>
              <a:t> or </a:t>
            </a:r>
            <a:r>
              <a:rPr lang="cs-CZ" altLang="en-US" sz="4000" i="1"/>
              <a:t>will</a:t>
            </a:r>
            <a:r>
              <a:rPr lang="cs-CZ" altLang="en-US" sz="4000"/>
              <a:t>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412776"/>
            <a:ext cx="8856984" cy="4525963"/>
          </a:xfrm>
        </p:spPr>
        <p:txBody>
          <a:bodyPr>
            <a:noAutofit/>
          </a:bodyPr>
          <a:lstStyle/>
          <a:p>
            <a:pPr lvl="0"/>
            <a:r>
              <a:rPr lang="cs-CZ" sz="3000"/>
              <a:t>This weekend </a:t>
            </a:r>
            <a:r>
              <a:rPr lang="cs-CZ" sz="3000" smtClean="0"/>
              <a:t>I ……… make </a:t>
            </a:r>
            <a:r>
              <a:rPr lang="cs-CZ" sz="3000"/>
              <a:t>a wardrobe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cs-CZ" sz="3000" smtClean="0"/>
              <a:t>for </a:t>
            </a:r>
            <a:r>
              <a:rPr lang="cs-CZ" sz="3000"/>
              <a:t>the bedroom.</a:t>
            </a:r>
          </a:p>
          <a:p>
            <a:pPr lvl="0"/>
            <a:r>
              <a:rPr lang="en-GB" sz="3000"/>
              <a:t>“Do you think </a:t>
            </a:r>
            <a:r>
              <a:rPr lang="en-GB" sz="3000" smtClean="0"/>
              <a:t>it</a:t>
            </a:r>
            <a:r>
              <a:rPr lang="cs-CZ" sz="3000" smtClean="0"/>
              <a:t> </a:t>
            </a:r>
            <a:r>
              <a:rPr lang="en-GB" sz="3000" smtClean="0"/>
              <a:t>………</a:t>
            </a:r>
            <a:r>
              <a:rPr lang="cs-CZ" sz="3000" smtClean="0"/>
              <a:t> </a:t>
            </a:r>
            <a:r>
              <a:rPr lang="en-GB" sz="3000" smtClean="0"/>
              <a:t>rain </a:t>
            </a:r>
            <a:r>
              <a:rPr lang="en-GB" sz="3000"/>
              <a:t>tonight?” “Yes, I think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en-GB" sz="3000" smtClean="0"/>
              <a:t>it</a:t>
            </a:r>
            <a:r>
              <a:rPr lang="cs-CZ" sz="3000" smtClean="0"/>
              <a:t> </a:t>
            </a:r>
            <a:r>
              <a:rPr lang="en-GB" sz="3000" smtClean="0"/>
              <a:t>…</a:t>
            </a:r>
            <a:r>
              <a:rPr lang="cs-CZ" sz="3000" smtClean="0"/>
              <a:t>...</a:t>
            </a:r>
            <a:r>
              <a:rPr lang="en-GB" sz="3000" smtClean="0"/>
              <a:t>…</a:t>
            </a:r>
            <a:r>
              <a:rPr lang="cs-CZ" sz="3000" smtClean="0"/>
              <a:t> </a:t>
            </a:r>
            <a:r>
              <a:rPr lang="en-GB" sz="3000" smtClean="0"/>
              <a:t>rain</a:t>
            </a:r>
            <a:r>
              <a:rPr lang="en-GB" sz="3000"/>
              <a:t>.”</a:t>
            </a:r>
            <a:endParaRPr lang="cs-CZ" sz="3000"/>
          </a:p>
          <a:p>
            <a:pPr lvl="0"/>
            <a:r>
              <a:rPr lang="cs-CZ" sz="3000"/>
              <a:t>The weatherman on TV </a:t>
            </a:r>
            <a:r>
              <a:rPr lang="cs-CZ" sz="3000" smtClean="0"/>
              <a:t>says </a:t>
            </a:r>
            <a:r>
              <a:rPr lang="cs-CZ" sz="3000"/>
              <a:t>that </a:t>
            </a:r>
            <a:r>
              <a:rPr lang="cs-CZ" sz="3000" smtClean="0"/>
              <a:t>it ……… rain </a:t>
            </a:r>
            <a:r>
              <a:rPr lang="cs-CZ" sz="3000"/>
              <a:t>tonight.</a:t>
            </a:r>
          </a:p>
          <a:p>
            <a:pPr lvl="0"/>
            <a:r>
              <a:rPr lang="cs-CZ" sz="3000" smtClean="0"/>
              <a:t>I ……… to </a:t>
            </a:r>
            <a:r>
              <a:rPr lang="cs-CZ" sz="3000"/>
              <a:t>the </a:t>
            </a:r>
            <a:r>
              <a:rPr lang="cs-CZ" sz="3000" smtClean="0"/>
              <a:t>post office</a:t>
            </a:r>
            <a:r>
              <a:rPr lang="cs-CZ" sz="3000"/>
              <a:t>. </a:t>
            </a:r>
            <a:r>
              <a:rPr lang="cs-CZ" sz="3000" smtClean="0"/>
              <a:t>I ……… be </a:t>
            </a:r>
            <a:r>
              <a:rPr lang="cs-CZ" sz="3000"/>
              <a:t>back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cs-CZ" sz="3000" smtClean="0"/>
              <a:t>in </a:t>
            </a:r>
            <a:r>
              <a:rPr lang="cs-CZ" sz="3000"/>
              <a:t>a minute.</a:t>
            </a:r>
          </a:p>
          <a:p>
            <a:pPr lvl="0"/>
            <a:r>
              <a:rPr lang="en-GB" sz="3000" smtClean="0"/>
              <a:t>Our daughter</a:t>
            </a:r>
            <a:r>
              <a:rPr lang="cs-CZ" sz="3000" smtClean="0"/>
              <a:t> </a:t>
            </a:r>
            <a:r>
              <a:rPr lang="en-GB" sz="3000" smtClean="0"/>
              <a:t>………</a:t>
            </a:r>
            <a:r>
              <a:rPr lang="cs-CZ" sz="3000" smtClean="0"/>
              <a:t> </a:t>
            </a:r>
            <a:r>
              <a:rPr lang="en-GB" sz="3000" smtClean="0"/>
              <a:t>have </a:t>
            </a:r>
            <a:r>
              <a:rPr lang="en-GB" sz="3000"/>
              <a:t>a baby in </a:t>
            </a:r>
            <a:r>
              <a:rPr lang="cs-CZ" sz="3000" smtClean="0"/>
              <a:t>June </a:t>
            </a:r>
            <a:r>
              <a:rPr lang="en-GB" sz="3000" smtClean="0"/>
              <a:t>or </a:t>
            </a:r>
            <a:r>
              <a:rPr lang="cs-CZ" sz="3000" smtClean="0"/>
              <a:t>July</a:t>
            </a:r>
            <a:r>
              <a:rPr lang="en-GB" sz="3000" smtClean="0"/>
              <a:t>.</a:t>
            </a:r>
            <a:endParaRPr lang="cs-CZ" sz="3000"/>
          </a:p>
          <a:p>
            <a:pPr lvl="0"/>
            <a:r>
              <a:rPr lang="en-GB" sz="3000"/>
              <a:t>Don’t worry, I promise </a:t>
            </a:r>
            <a:r>
              <a:rPr lang="en-GB" sz="3000" smtClean="0"/>
              <a:t>I</a:t>
            </a:r>
            <a:r>
              <a:rPr lang="cs-CZ" sz="3000" smtClean="0"/>
              <a:t> </a:t>
            </a:r>
            <a:r>
              <a:rPr lang="en-GB" sz="3000" smtClean="0"/>
              <a:t>………</a:t>
            </a:r>
            <a:r>
              <a:rPr lang="cs-CZ" sz="3000" smtClean="0"/>
              <a:t> </a:t>
            </a:r>
            <a:r>
              <a:rPr lang="en-GB" sz="3000" smtClean="0"/>
              <a:t>pay </a:t>
            </a:r>
            <a:r>
              <a:rPr lang="en-GB" sz="3000"/>
              <a:t>you back soon.</a:t>
            </a:r>
            <a:endParaRPr lang="cs-CZ" sz="3000"/>
          </a:p>
          <a:p>
            <a:endParaRPr lang="cs-CZ" sz="3000"/>
          </a:p>
        </p:txBody>
      </p:sp>
    </p:spTree>
    <p:extLst>
      <p:ext uri="{BB962C8B-B14F-4D97-AF65-F5344CB8AC3E}">
        <p14:creationId xmlns:p14="http://schemas.microsoft.com/office/powerpoint/2010/main" val="177473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/>
              <a:t>Complete </a:t>
            </a:r>
            <a:r>
              <a:rPr lang="cs-CZ" altLang="en-US" sz="4000" i="1"/>
              <a:t>be</a:t>
            </a:r>
            <a:r>
              <a:rPr lang="cs-CZ" altLang="en-US" sz="4000"/>
              <a:t> </a:t>
            </a:r>
            <a:r>
              <a:rPr lang="cs-CZ" altLang="en-US" sz="4000" i="1"/>
              <a:t>going</a:t>
            </a:r>
            <a:r>
              <a:rPr lang="cs-CZ" altLang="en-US" sz="4000"/>
              <a:t> </a:t>
            </a:r>
            <a:r>
              <a:rPr lang="cs-CZ" altLang="en-US" sz="4000" i="1"/>
              <a:t>to</a:t>
            </a:r>
            <a:r>
              <a:rPr lang="cs-CZ" altLang="en-US" sz="4000"/>
              <a:t> or </a:t>
            </a:r>
            <a:r>
              <a:rPr lang="cs-CZ" altLang="en-US" sz="4000" i="1"/>
              <a:t>will</a:t>
            </a:r>
            <a:r>
              <a:rPr lang="cs-CZ" altLang="en-US" sz="4000"/>
              <a:t>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4525963"/>
          </a:xfrm>
        </p:spPr>
        <p:txBody>
          <a:bodyPr>
            <a:noAutofit/>
          </a:bodyPr>
          <a:lstStyle/>
          <a:p>
            <a:pPr lvl="0"/>
            <a:r>
              <a:rPr lang="cs-CZ" sz="3000"/>
              <a:t>This weekend </a:t>
            </a:r>
            <a:r>
              <a:rPr lang="cs-CZ" sz="3000" smtClean="0"/>
              <a:t>I</a:t>
            </a:r>
            <a:r>
              <a:rPr lang="cs-CZ" sz="3000" smtClean="0">
                <a:solidFill>
                  <a:schemeClr val="accent1"/>
                </a:solidFill>
              </a:rPr>
              <a:t>´</a:t>
            </a:r>
            <a:r>
              <a:rPr lang="en-US" sz="3000" smtClean="0">
                <a:solidFill>
                  <a:schemeClr val="accent1"/>
                </a:solidFill>
              </a:rPr>
              <a:t>m going to </a:t>
            </a:r>
            <a:r>
              <a:rPr lang="cs-CZ" sz="3000" smtClean="0"/>
              <a:t>make </a:t>
            </a:r>
            <a:r>
              <a:rPr lang="cs-CZ" sz="3000"/>
              <a:t>a wardrobe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cs-CZ" sz="3000" smtClean="0"/>
              <a:t>for </a:t>
            </a:r>
            <a:r>
              <a:rPr lang="cs-CZ" sz="3000"/>
              <a:t>the bedroom.</a:t>
            </a:r>
          </a:p>
          <a:p>
            <a:pPr lvl="0"/>
            <a:r>
              <a:rPr lang="en-GB" sz="3000"/>
              <a:t>“Do you think </a:t>
            </a:r>
            <a:r>
              <a:rPr lang="en-GB" sz="3000" smtClean="0"/>
              <a:t>it</a:t>
            </a:r>
            <a:r>
              <a:rPr lang="cs-CZ" sz="3000" smtClean="0"/>
              <a:t> </a:t>
            </a:r>
            <a:r>
              <a:rPr lang="cs-CZ" sz="3000" smtClean="0">
                <a:solidFill>
                  <a:schemeClr val="accent1"/>
                </a:solidFill>
              </a:rPr>
              <a:t>will</a:t>
            </a:r>
            <a:r>
              <a:rPr lang="cs-CZ" sz="3000" smtClean="0"/>
              <a:t> </a:t>
            </a:r>
            <a:r>
              <a:rPr lang="en-GB" sz="3000" smtClean="0"/>
              <a:t>rain </a:t>
            </a:r>
            <a:r>
              <a:rPr lang="en-GB" sz="3000"/>
              <a:t>tonight?” </a:t>
            </a:r>
            <a:r>
              <a:rPr lang="en-GB" sz="3000" smtClean="0"/>
              <a:t>“Yes, </a:t>
            </a:r>
            <a:r>
              <a:rPr lang="en-GB" sz="3000"/>
              <a:t>I think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en-GB" sz="3000" smtClean="0"/>
              <a:t>it</a:t>
            </a:r>
            <a:r>
              <a:rPr lang="cs-CZ" sz="3000" smtClean="0"/>
              <a:t> </a:t>
            </a:r>
            <a:r>
              <a:rPr lang="cs-CZ" sz="3000" smtClean="0">
                <a:solidFill>
                  <a:schemeClr val="accent1"/>
                </a:solidFill>
              </a:rPr>
              <a:t>will</a:t>
            </a:r>
            <a:r>
              <a:rPr lang="cs-CZ" sz="3000" smtClean="0"/>
              <a:t> </a:t>
            </a:r>
            <a:r>
              <a:rPr lang="en-GB" sz="3000" smtClean="0"/>
              <a:t>rain</a:t>
            </a:r>
            <a:r>
              <a:rPr lang="en-GB" sz="3000"/>
              <a:t>.”</a:t>
            </a:r>
            <a:endParaRPr lang="cs-CZ" sz="3000"/>
          </a:p>
          <a:p>
            <a:pPr lvl="0"/>
            <a:r>
              <a:rPr lang="cs-CZ" sz="3000"/>
              <a:t>The weatherman on TV </a:t>
            </a:r>
            <a:r>
              <a:rPr lang="cs-CZ" sz="3000" smtClean="0"/>
              <a:t>says </a:t>
            </a:r>
            <a:r>
              <a:rPr lang="cs-CZ" sz="3000"/>
              <a:t>that </a:t>
            </a:r>
            <a:r>
              <a:rPr lang="cs-CZ" sz="3000" smtClean="0"/>
              <a:t>it</a:t>
            </a:r>
            <a:r>
              <a:rPr lang="cs-CZ" sz="3000" smtClean="0">
                <a:solidFill>
                  <a:schemeClr val="accent1"/>
                </a:solidFill>
              </a:rPr>
              <a:t>´s going to</a:t>
            </a:r>
            <a:r>
              <a:rPr lang="cs-CZ" sz="3000" smtClean="0"/>
              <a:t> rain </a:t>
            </a:r>
            <a:r>
              <a:rPr lang="cs-CZ" sz="3000"/>
              <a:t>tonight.</a:t>
            </a:r>
          </a:p>
          <a:p>
            <a:pPr lvl="0"/>
            <a:r>
              <a:rPr lang="cs-CZ" sz="3000" smtClean="0"/>
              <a:t>I</a:t>
            </a:r>
            <a:r>
              <a:rPr lang="cs-CZ" sz="3000" smtClean="0">
                <a:solidFill>
                  <a:schemeClr val="accent1"/>
                </a:solidFill>
              </a:rPr>
              <a:t>´m going </a:t>
            </a:r>
            <a:r>
              <a:rPr lang="cs-CZ" sz="3000" smtClean="0"/>
              <a:t>to </a:t>
            </a:r>
            <a:r>
              <a:rPr lang="cs-CZ" sz="3000"/>
              <a:t>the </a:t>
            </a:r>
            <a:r>
              <a:rPr lang="cs-CZ" sz="3000" smtClean="0"/>
              <a:t>post office</a:t>
            </a:r>
            <a:r>
              <a:rPr lang="cs-CZ" sz="3000"/>
              <a:t>. </a:t>
            </a:r>
            <a:r>
              <a:rPr lang="cs-CZ" sz="3000" smtClean="0"/>
              <a:t>I </a:t>
            </a:r>
            <a:r>
              <a:rPr lang="cs-CZ" sz="3000" smtClean="0">
                <a:solidFill>
                  <a:schemeClr val="accent1"/>
                </a:solidFill>
              </a:rPr>
              <a:t>will</a:t>
            </a:r>
            <a:r>
              <a:rPr lang="cs-CZ" sz="3000" smtClean="0"/>
              <a:t> be </a:t>
            </a:r>
            <a:r>
              <a:rPr lang="cs-CZ" sz="3000"/>
              <a:t>back </a:t>
            </a:r>
            <a:r>
              <a:rPr lang="cs-CZ" sz="3000" smtClean="0"/>
              <a:t/>
            </a:r>
            <a:br>
              <a:rPr lang="cs-CZ" sz="3000" smtClean="0"/>
            </a:br>
            <a:r>
              <a:rPr lang="cs-CZ" sz="3000" smtClean="0"/>
              <a:t>in </a:t>
            </a:r>
            <a:r>
              <a:rPr lang="cs-CZ" sz="3000"/>
              <a:t>a minute.</a:t>
            </a:r>
          </a:p>
          <a:p>
            <a:pPr lvl="0"/>
            <a:r>
              <a:rPr lang="en-GB" sz="3000" smtClean="0"/>
              <a:t>Our daughter</a:t>
            </a:r>
            <a:r>
              <a:rPr lang="cs-CZ" sz="3000" smtClean="0"/>
              <a:t> </a:t>
            </a:r>
            <a:r>
              <a:rPr lang="cs-CZ" sz="3000" smtClean="0">
                <a:solidFill>
                  <a:schemeClr val="accent1"/>
                </a:solidFill>
              </a:rPr>
              <a:t>is going to</a:t>
            </a:r>
            <a:r>
              <a:rPr lang="cs-CZ" sz="3000" smtClean="0"/>
              <a:t> </a:t>
            </a:r>
            <a:r>
              <a:rPr lang="en-GB" sz="3000" smtClean="0"/>
              <a:t>have </a:t>
            </a:r>
            <a:r>
              <a:rPr lang="en-GB" sz="3000"/>
              <a:t>a baby in </a:t>
            </a:r>
            <a:r>
              <a:rPr lang="cs-CZ" sz="3000" smtClean="0"/>
              <a:t>June </a:t>
            </a:r>
            <a:r>
              <a:rPr lang="en-GB" sz="3000" smtClean="0"/>
              <a:t>or </a:t>
            </a:r>
            <a:r>
              <a:rPr lang="cs-CZ" sz="3000" smtClean="0"/>
              <a:t>July</a:t>
            </a:r>
            <a:r>
              <a:rPr lang="en-GB" sz="3000" smtClean="0"/>
              <a:t>.</a:t>
            </a:r>
            <a:endParaRPr lang="cs-CZ" sz="3000"/>
          </a:p>
          <a:p>
            <a:pPr lvl="0"/>
            <a:r>
              <a:rPr lang="en-GB" sz="3000"/>
              <a:t>Don’t worry, I promise </a:t>
            </a:r>
            <a:r>
              <a:rPr lang="en-GB" sz="3000" smtClean="0"/>
              <a:t>I</a:t>
            </a:r>
            <a:r>
              <a:rPr lang="cs-CZ" sz="3000" smtClean="0"/>
              <a:t> </a:t>
            </a:r>
            <a:r>
              <a:rPr lang="cs-CZ" sz="3000" smtClean="0">
                <a:solidFill>
                  <a:schemeClr val="accent1"/>
                </a:solidFill>
              </a:rPr>
              <a:t>will</a:t>
            </a:r>
            <a:r>
              <a:rPr lang="cs-CZ" sz="3000" smtClean="0"/>
              <a:t> </a:t>
            </a:r>
            <a:r>
              <a:rPr lang="en-GB" sz="3000" smtClean="0"/>
              <a:t>pay </a:t>
            </a:r>
            <a:r>
              <a:rPr lang="en-GB" sz="3000"/>
              <a:t>you back soon.</a:t>
            </a:r>
            <a:endParaRPr lang="cs-CZ" sz="3000"/>
          </a:p>
          <a:p>
            <a:endParaRPr lang="cs-CZ" sz="3000"/>
          </a:p>
        </p:txBody>
      </p:sp>
    </p:spTree>
    <p:extLst>
      <p:ext uri="{BB962C8B-B14F-4D97-AF65-F5344CB8AC3E}">
        <p14:creationId xmlns:p14="http://schemas.microsoft.com/office/powerpoint/2010/main" val="152766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 dirty="0"/>
              <a:t>Make these sentences </a:t>
            </a:r>
            <a:r>
              <a:rPr lang="cs-CZ" altLang="en-US" sz="4000"/>
              <a:t>negative: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I´m going to school.</a:t>
            </a:r>
          </a:p>
          <a:p>
            <a:pPr lvl="0"/>
            <a:r>
              <a:rPr lang="cs-CZ"/>
              <a:t>Sue lives in this street.</a:t>
            </a:r>
          </a:p>
          <a:p>
            <a:pPr lvl="0"/>
            <a:r>
              <a:rPr lang="cs-CZ"/>
              <a:t>We will help them.</a:t>
            </a:r>
          </a:p>
          <a:p>
            <a:pPr lvl="0"/>
            <a:r>
              <a:rPr lang="cs-CZ"/>
              <a:t>Students did their homework in the evening.</a:t>
            </a:r>
          </a:p>
          <a:p>
            <a:pPr lvl="0"/>
            <a:r>
              <a:rPr lang="cs-CZ"/>
              <a:t>Mark and Kate are good friends.</a:t>
            </a:r>
          </a:p>
          <a:p>
            <a:pPr lvl="0"/>
            <a:r>
              <a:rPr lang="cs-CZ"/>
              <a:t>They left yesterday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075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altLang="en-US" sz="4000" dirty="0"/>
              <a:t>Make these sentences </a:t>
            </a:r>
            <a:r>
              <a:rPr lang="cs-CZ" altLang="en-US" sz="4000"/>
              <a:t>negative:</a:t>
            </a:r>
            <a:endParaRPr lang="cs-CZ" altLang="en-US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I´m </a:t>
            </a:r>
            <a:r>
              <a:rPr lang="cs-CZ" smtClean="0">
                <a:solidFill>
                  <a:schemeClr val="accent1"/>
                </a:solidFill>
              </a:rPr>
              <a:t>not </a:t>
            </a:r>
            <a:r>
              <a:rPr lang="cs-CZ" smtClean="0"/>
              <a:t>going </a:t>
            </a:r>
            <a:r>
              <a:rPr lang="cs-CZ"/>
              <a:t>to school.</a:t>
            </a:r>
          </a:p>
          <a:p>
            <a:pPr lvl="0"/>
            <a:r>
              <a:rPr lang="cs-CZ"/>
              <a:t>Sue </a:t>
            </a:r>
            <a:r>
              <a:rPr lang="cs-CZ" smtClean="0">
                <a:solidFill>
                  <a:schemeClr val="accent1"/>
                </a:solidFill>
              </a:rPr>
              <a:t>doesn´t </a:t>
            </a:r>
            <a:r>
              <a:rPr lang="cs-CZ" smtClean="0"/>
              <a:t>live</a:t>
            </a:r>
            <a:r>
              <a:rPr lang="cs-CZ" strike="sngStrike" smtClean="0">
                <a:solidFill>
                  <a:schemeClr val="accent1"/>
                </a:solidFill>
              </a:rPr>
              <a:t>s</a:t>
            </a:r>
            <a:r>
              <a:rPr lang="cs-CZ" smtClean="0"/>
              <a:t> </a:t>
            </a:r>
            <a:r>
              <a:rPr lang="cs-CZ"/>
              <a:t>in this street.</a:t>
            </a:r>
          </a:p>
          <a:p>
            <a:pPr lvl="0"/>
            <a:r>
              <a:rPr lang="cs-CZ"/>
              <a:t>We </a:t>
            </a:r>
            <a:r>
              <a:rPr lang="cs-CZ" smtClean="0">
                <a:solidFill>
                  <a:schemeClr val="accent1"/>
                </a:solidFill>
              </a:rPr>
              <a:t>won´t</a:t>
            </a:r>
            <a:r>
              <a:rPr lang="cs-CZ" smtClean="0"/>
              <a:t> </a:t>
            </a:r>
            <a:r>
              <a:rPr lang="cs-CZ"/>
              <a:t>help them.</a:t>
            </a:r>
          </a:p>
          <a:p>
            <a:pPr lvl="0"/>
            <a:r>
              <a:rPr lang="cs-CZ"/>
              <a:t>Students </a:t>
            </a:r>
            <a:r>
              <a:rPr lang="cs-CZ" smtClean="0">
                <a:solidFill>
                  <a:schemeClr val="accent1"/>
                </a:solidFill>
              </a:rPr>
              <a:t>didn´t do</a:t>
            </a:r>
            <a:r>
              <a:rPr lang="cs-CZ" smtClean="0"/>
              <a:t> </a:t>
            </a:r>
            <a:r>
              <a:rPr lang="cs-CZ"/>
              <a:t>their homework in the evening.</a:t>
            </a:r>
          </a:p>
          <a:p>
            <a:pPr lvl="0"/>
            <a:r>
              <a:rPr lang="cs-CZ"/>
              <a:t>Mark and Kate </a:t>
            </a:r>
            <a:r>
              <a:rPr lang="cs-CZ" smtClean="0"/>
              <a:t>are</a:t>
            </a:r>
            <a:r>
              <a:rPr lang="cs-CZ" smtClean="0">
                <a:solidFill>
                  <a:schemeClr val="accent1"/>
                </a:solidFill>
              </a:rPr>
              <a:t>n´t</a:t>
            </a:r>
            <a:r>
              <a:rPr lang="cs-CZ" smtClean="0"/>
              <a:t> </a:t>
            </a:r>
            <a:r>
              <a:rPr lang="cs-CZ"/>
              <a:t>good friends.</a:t>
            </a:r>
          </a:p>
          <a:p>
            <a:pPr lvl="0"/>
            <a:r>
              <a:rPr lang="cs-CZ"/>
              <a:t>They </a:t>
            </a:r>
            <a:r>
              <a:rPr lang="cs-CZ" smtClean="0">
                <a:solidFill>
                  <a:schemeClr val="accent1"/>
                </a:solidFill>
              </a:rPr>
              <a:t>didn´t leave</a:t>
            </a:r>
            <a:r>
              <a:rPr lang="cs-CZ" smtClean="0"/>
              <a:t> </a:t>
            </a:r>
            <a:r>
              <a:rPr lang="cs-CZ"/>
              <a:t>yesterday</a:t>
            </a:r>
            <a:r>
              <a:rPr lang="cs-CZ" smtClean="0"/>
              <a:t>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74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Revision of the Year 7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Vlastní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Revision of the Year 7</Template>
  <TotalTime>107</TotalTime>
  <Words>1428</Words>
  <Application>Microsoft Office PowerPoint</Application>
  <PresentationFormat>Předvádění na obrazovce (4:3)</PresentationFormat>
  <Paragraphs>157</Paragraphs>
  <Slides>20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20</vt:i4>
      </vt:variant>
    </vt:vector>
  </HeadingPairs>
  <TitlesOfParts>
    <vt:vector size="21" baseType="lpstr">
      <vt:lpstr>Revision of the Year 7</vt:lpstr>
      <vt:lpstr>Prezentace aplikace PowerPoint</vt:lpstr>
      <vt:lpstr>Complete the correct tense:</vt:lpstr>
      <vt:lpstr>Complete the correct tense:</vt:lpstr>
      <vt:lpstr>Put the verbs in brackets  into the correct tense:</vt:lpstr>
      <vt:lpstr>Put the verbs in brackets  into the correct tense:</vt:lpstr>
      <vt:lpstr>Complete be going to or will:</vt:lpstr>
      <vt:lpstr>Complete be going to or will:</vt:lpstr>
      <vt:lpstr>Make these sentences negative:</vt:lpstr>
      <vt:lpstr>Make these sentences negative:</vt:lpstr>
      <vt:lpstr>Turn these statements into the questions:</vt:lpstr>
      <vt:lpstr>Turn these statements into the questions:</vt:lpstr>
      <vt:lpstr>Translate (modal verbs):</vt:lpstr>
      <vt:lpstr>Translate (modal verbs):</vt:lpstr>
      <vt:lpstr>Complete the question tags:</vt:lpstr>
      <vt:lpstr>Complete the question tags:</vt:lpstr>
      <vt:lpstr>Translate:</vt:lpstr>
      <vt:lpstr>Translate:</vt:lpstr>
      <vt:lpstr>Answer:</vt:lpstr>
      <vt:lpstr>Metodický list</vt:lpstr>
      <vt:lpstr>Zdroje:</vt:lpstr>
    </vt:vector>
  </TitlesOfParts>
  <Company>Základní škola 28.října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ZŠ</dc:creator>
  <cp:lastModifiedBy>ZŠ</cp:lastModifiedBy>
  <cp:revision>13</cp:revision>
  <dcterms:created xsi:type="dcterms:W3CDTF">2012-01-04T16:40:10Z</dcterms:created>
  <dcterms:modified xsi:type="dcterms:W3CDTF">2012-06-24T15:07:22Z</dcterms:modified>
</cp:coreProperties>
</file>