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1" r:id="rId3"/>
    <p:sldId id="262" r:id="rId4"/>
    <p:sldId id="256" r:id="rId5"/>
    <p:sldId id="263" r:id="rId6"/>
    <p:sldId id="257" r:id="rId7"/>
    <p:sldId id="258" r:id="rId8"/>
    <p:sldId id="259" r:id="rId9"/>
    <p:sldId id="260" r:id="rId10"/>
    <p:sldId id="269" r:id="rId11"/>
    <p:sldId id="266" r:id="rId12"/>
    <p:sldId id="267" r:id="rId13"/>
    <p:sldId id="270" r:id="rId14"/>
    <p:sldId id="26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A8_41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Revision of the Year 7</a:t>
            </a:r>
            <a:b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 </a:t>
            </a:r>
            <a: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(Present Tenses, Past Simple, Comparison, Countability, Some /Any)</a:t>
            </a:r>
            <a:b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0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The translated </a:t>
            </a:r>
            <a:r>
              <a:rPr lang="cs-CZ" sz="4000" smtClean="0"/>
              <a:t>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Lucy je vyšší než já.</a:t>
            </a:r>
          </a:p>
          <a:p>
            <a:pPr algn="just"/>
            <a:r>
              <a:rPr lang="cs-CZ" smtClean="0">
                <a:solidFill>
                  <a:schemeClr val="accent1"/>
                </a:solidFill>
              </a:rPr>
              <a:t>Myslím, že Mary je přitažlivější než Jackie.</a:t>
            </a:r>
          </a:p>
          <a:p>
            <a:pPr algn="just"/>
            <a:r>
              <a:rPr lang="cs-CZ" smtClean="0">
                <a:solidFill>
                  <a:schemeClr val="accent1"/>
                </a:solidFill>
              </a:rPr>
              <a:t>Frank je nejchytřejší kluk v naší třídě.</a:t>
            </a:r>
          </a:p>
          <a:p>
            <a:pPr algn="just"/>
            <a:r>
              <a:rPr lang="cs-CZ" smtClean="0">
                <a:solidFill>
                  <a:schemeClr val="accent1"/>
                </a:solidFill>
              </a:rPr>
              <a:t>Tohle je můj nejlepší přítel.</a:t>
            </a:r>
          </a:p>
          <a:p>
            <a:pPr algn="just"/>
            <a:r>
              <a:rPr lang="cs-CZ" smtClean="0">
                <a:solidFill>
                  <a:schemeClr val="accent1"/>
                </a:solidFill>
              </a:rPr>
              <a:t>Tohle musí být nejdražší oblek v obchodě.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17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flowers (countability):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3828113"/>
              </p:ext>
            </p:extLst>
          </p:nvPr>
        </p:nvGraphicFramePr>
        <p:xfrm>
          <a:off x="467544" y="1412776"/>
          <a:ext cx="82296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586864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28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Complete the center of the flower with the category and put two other examples in the petals:</a:t>
                      </a:r>
                      <a:endParaRPr kumimoji="0" lang="cs-CZ" altLang="en-US" sz="28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2"/>
            <a:ext cx="325755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24943"/>
            <a:ext cx="325755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115616" y="3356992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some apples</a:t>
            </a:r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2707887" y="386104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two sausages</a:t>
            </a:r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2721633" y="4869160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many coins</a:t>
            </a:r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1799586" y="5007659"/>
            <a:ext cx="922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mtClean="0"/>
              <a:t>a potato</a:t>
            </a:r>
            <a:endParaRPr lang="cs-CZ"/>
          </a:p>
        </p:txBody>
      </p:sp>
      <p:sp>
        <p:nvSpPr>
          <p:cNvPr id="9" name="TextovéPole 8"/>
          <p:cNvSpPr txBox="1"/>
          <p:nvPr/>
        </p:nvSpPr>
        <p:spPr>
          <a:xfrm>
            <a:off x="5984751" y="486916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some milk</a:t>
            </a:r>
            <a:endParaRPr lang="cs-CZ"/>
          </a:p>
        </p:txBody>
      </p:sp>
      <p:sp>
        <p:nvSpPr>
          <p:cNvPr id="10" name="TextovéPole 9"/>
          <p:cNvSpPr txBox="1"/>
          <p:nvPr/>
        </p:nvSpPr>
        <p:spPr>
          <a:xfrm>
            <a:off x="4860032" y="439655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/>
              <a:t>little oil</a:t>
            </a:r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6154694" y="307554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much bread</a:t>
            </a:r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738774" y="4869159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mtClean="0"/>
              <a:t>no cheese</a:t>
            </a:r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1784232" y="418421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countable</a:t>
            </a:r>
            <a:endParaRPr lang="cs-CZ">
              <a:solidFill>
                <a:schemeClr val="accent1"/>
              </a:solidFill>
            </a:endParaRPr>
          </a:p>
        </p:txBody>
      </p:sp>
      <p:sp>
        <p:nvSpPr>
          <p:cNvPr id="14" name="TextovéPole 13"/>
          <p:cNvSpPr txBox="1"/>
          <p:nvPr/>
        </p:nvSpPr>
        <p:spPr>
          <a:xfrm>
            <a:off x="5722646" y="4184213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uncountable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7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/>
              <a:t>Complete the table (some / any):</a:t>
            </a:r>
            <a:endParaRPr lang="cs-CZ" altLang="en-US" sz="40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5740090"/>
              </p:ext>
            </p:extLst>
          </p:nvPr>
        </p:nvGraphicFramePr>
        <p:xfrm>
          <a:off x="457200" y="1600200"/>
          <a:ext cx="8229600" cy="4542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84218">
                <a:tc>
                  <a:txBody>
                    <a:bodyPr/>
                    <a:lstStyle/>
                    <a:p>
                      <a:pPr algn="ctr"/>
                      <a:endParaRPr lang="cs-CZ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>
                          <a:solidFill>
                            <a:schemeClr val="tx1"/>
                          </a:solidFill>
                        </a:rPr>
                        <a:t>any</a:t>
                      </a:r>
                      <a:endParaRPr lang="cs-CZ" sz="28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884218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affirmative sentences</a:t>
                      </a:r>
                      <a:endParaRPr lang="cs-CZ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 anchor="ctr"/>
                </a:tc>
              </a:tr>
              <a:tr h="884218"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Is there .…. cheese in the fridge?</a:t>
                      </a:r>
                      <a:endParaRPr lang="cs-CZ" sz="2800"/>
                    </a:p>
                  </a:txBody>
                  <a:tcPr anchor="ctr"/>
                </a:tc>
              </a:tr>
              <a:tr h="884218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We need ……. sugar for the cake.</a:t>
                      </a:r>
                      <a:endParaRPr lang="cs-CZ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 anchor="ctr"/>
                </a:tc>
              </a:tr>
              <a:tr h="884218">
                <a:tc>
                  <a:txBody>
                    <a:bodyPr/>
                    <a:lstStyle/>
                    <a:p>
                      <a:pPr algn="ctr"/>
                      <a:endParaRPr lang="cs-CZ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He hasn´t got ….. pets.</a:t>
                      </a:r>
                      <a:endParaRPr lang="cs-CZ" sz="280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907704" y="1772816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>
                <a:solidFill>
                  <a:srgbClr val="FFC000"/>
                </a:solidFill>
              </a:rPr>
              <a:t>some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5148064" y="2420888"/>
            <a:ext cx="3024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800" smtClean="0">
                <a:solidFill>
                  <a:schemeClr val="accent1"/>
                </a:solidFill>
              </a:rPr>
              <a:t>negative  sentences and questions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27584" y="3374995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There is some cheese in the fridge.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940152" y="324998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any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993977" y="422108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some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535996" y="4329102"/>
            <a:ext cx="4248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We don´t need / Do we need any sugar for the cake. / ?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769841" y="544522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He has got some pets.</a:t>
            </a:r>
            <a:endParaRPr lang="cs-CZ" sz="2800">
              <a:solidFill>
                <a:schemeClr val="accent1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6888359" y="5311690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smtClean="0">
                <a:solidFill>
                  <a:schemeClr val="accent1"/>
                </a:solidFill>
              </a:rPr>
              <a:t>any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9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Metodický list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4006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Žák: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vytvoří otázky k daným odpovědím, aplikuje znalost přít. časů (list 2)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doplní tvar vybraného slovesa v min. č. prostém; 3 skupiny, každá zpracuje 1 text (3)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vyhledá v textu slovesa v min. č. prostém, vytvoří jeho základní tvar </a:t>
            </a:r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sz="2400" smtClean="0">
                <a:latin typeface="Times New Roman" pitchFamily="18" charset="0"/>
                <a:cs typeface="Times New Roman" pitchFamily="18" charset="0"/>
              </a:rPr>
            </a:br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minulé příčestí (6)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tvoří tvar komparativu / superlativu adjektiva v závorce (8)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zpětná </a:t>
            </a:r>
            <a:r>
              <a:rPr lang="cs-CZ" sz="2400">
                <a:latin typeface="Times New Roman" pitchFamily="18" charset="0"/>
                <a:cs typeface="Times New Roman" pitchFamily="18" charset="0"/>
              </a:rPr>
              <a:t>vazba, </a:t>
            </a:r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čte, překládá (3, 5, 7, 9); ad 7 – modře tvary min. č., růžově tvary, které se opakují 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ověří překlad (10)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aplikuje znalost počitatelnosti – květinám doplní střed – kategorie C / U dle indicií, do volných políček doplní další příklady (11)</a:t>
            </a: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doplní tabulku – zájm. some / any, užití (typ vět), příklady (12)</a:t>
            </a:r>
            <a:endParaRPr lang="cs-CZ" sz="2400">
              <a:latin typeface="Times New Roman" pitchFamily="18" charset="0"/>
              <a:cs typeface="Times New Roman" pitchFamily="18" charset="0"/>
            </a:endParaRPr>
          </a:p>
          <a:p>
            <a:r>
              <a:rPr lang="cs-CZ" sz="2400" smtClean="0">
                <a:latin typeface="Times New Roman" pitchFamily="18" charset="0"/>
                <a:cs typeface="Times New Roman" pitchFamily="18" charset="0"/>
              </a:rPr>
              <a:t>hodnocení </a:t>
            </a:r>
            <a:r>
              <a:rPr lang="cs-CZ" sz="2400">
                <a:latin typeface="Times New Roman" pitchFamily="18" charset="0"/>
                <a:cs typeface="Times New Roman" pitchFamily="18" charset="0"/>
              </a:rPr>
              <a:t>práce žáků, hodiny</a:t>
            </a:r>
            <a:endParaRPr lang="cs-CZ" sz="2400" smtClean="0">
              <a:latin typeface="Times New Roman" pitchFamily="18" charset="0"/>
              <a:cs typeface="Times New Roman" pitchFamily="18" charset="0"/>
            </a:endParaRPr>
          </a:p>
          <a:p>
            <a:endParaRPr lang="cs-CZ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66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52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5197" y="188640"/>
            <a:ext cx="8928992" cy="1143000"/>
          </a:xfrm>
        </p:spPr>
        <p:txBody>
          <a:bodyPr>
            <a:noAutofit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the questions to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dialogue (present tenses):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____? Mary Parker.</a:t>
            </a:r>
          </a:p>
          <a:p>
            <a:pPr lvl="0"/>
            <a:r>
              <a:rPr lang="cs-CZ"/>
              <a:t>____? Sixteen.</a:t>
            </a:r>
          </a:p>
          <a:p>
            <a:pPr lvl="0"/>
            <a:r>
              <a:rPr lang="cs-CZ"/>
              <a:t>____? 6</a:t>
            </a:r>
            <a:r>
              <a:rPr lang="cs-CZ" baseline="30000"/>
              <a:t>th </a:t>
            </a:r>
            <a:r>
              <a:rPr lang="cs-CZ"/>
              <a:t>October.</a:t>
            </a:r>
          </a:p>
          <a:p>
            <a:pPr lvl="0"/>
            <a:r>
              <a:rPr lang="cs-CZ"/>
              <a:t>____? In London.</a:t>
            </a:r>
          </a:p>
          <a:p>
            <a:pPr lvl="0"/>
            <a:r>
              <a:rPr lang="cs-CZ"/>
              <a:t>____? 26 Oxford Street, London.</a:t>
            </a:r>
          </a:p>
          <a:p>
            <a:pPr lvl="0"/>
            <a:r>
              <a:rPr lang="cs-CZ"/>
              <a:t>____? 875 </a:t>
            </a:r>
            <a:r>
              <a:rPr lang="cs-CZ" smtClean="0"/>
              <a:t>692 014.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400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the questions to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dialogue (present tenses):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>
              <a:buNone/>
            </a:pPr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52596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cs-CZ" sz="3200"/>
              <a:t>Mary Parker.</a:t>
            </a:r>
          </a:p>
          <a:p>
            <a:pPr marL="0" lvl="0" indent="0">
              <a:buNone/>
            </a:pPr>
            <a:r>
              <a:rPr lang="cs-CZ" sz="3200"/>
              <a:t>Sixteen.</a:t>
            </a:r>
          </a:p>
          <a:p>
            <a:pPr marL="0" lvl="0" indent="0">
              <a:buNone/>
            </a:pPr>
            <a:r>
              <a:rPr lang="cs-CZ" sz="3200"/>
              <a:t>6</a:t>
            </a:r>
            <a:r>
              <a:rPr lang="cs-CZ" sz="3200" baseline="30000"/>
              <a:t>th </a:t>
            </a:r>
            <a:r>
              <a:rPr lang="cs-CZ" sz="3200"/>
              <a:t>October.</a:t>
            </a:r>
          </a:p>
          <a:p>
            <a:pPr marL="0" lvl="0" indent="0">
              <a:buNone/>
            </a:pPr>
            <a:r>
              <a:rPr lang="cs-CZ" sz="3200"/>
              <a:t>In London.</a:t>
            </a:r>
          </a:p>
          <a:p>
            <a:pPr marL="0" lvl="0" indent="0">
              <a:buNone/>
            </a:pPr>
            <a:r>
              <a:rPr lang="cs-CZ" sz="3200"/>
              <a:t>26 Oxford Street, London.</a:t>
            </a:r>
          </a:p>
          <a:p>
            <a:pPr marL="0" lvl="0" indent="0">
              <a:buNone/>
            </a:pPr>
            <a:r>
              <a:rPr lang="cs-CZ" sz="3200"/>
              <a:t>875 692 014.</a:t>
            </a:r>
          </a:p>
          <a:p>
            <a:pPr marL="0" indent="0">
              <a:buNone/>
            </a:pPr>
            <a:endParaRPr lang="cs-CZ" sz="3200"/>
          </a:p>
        </p:txBody>
      </p:sp>
      <p:sp>
        <p:nvSpPr>
          <p:cNvPr id="4" name="TextovéPole 3"/>
          <p:cNvSpPr txBox="1"/>
          <p:nvPr/>
        </p:nvSpPr>
        <p:spPr>
          <a:xfrm>
            <a:off x="827584" y="1555208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What´s your name?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007604" y="2149449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How old are you?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395536" y="2734224"/>
            <a:ext cx="4068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When is your birthday?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742846" y="3318999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Where do you live?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23675" y="3921161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What´s your address?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695683" y="4522109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What´s your phone </a:t>
            </a:r>
            <a:br>
              <a:rPr lang="cs-CZ" sz="3200" smtClean="0">
                <a:solidFill>
                  <a:schemeClr val="accent1"/>
                </a:solidFill>
              </a:rPr>
            </a:br>
            <a:r>
              <a:rPr lang="cs-CZ" sz="3200" smtClean="0">
                <a:solidFill>
                  <a:schemeClr val="accent1"/>
                </a:solidFill>
              </a:rPr>
              <a:t>number?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8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in the right form of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verbs </a:t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(past simple):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84576"/>
          </a:xfrm>
        </p:spPr>
        <p:txBody>
          <a:bodyPr>
            <a:normAutofit fontScale="62500" lnSpcReduction="20000"/>
          </a:bodyPr>
          <a:lstStyle/>
          <a:p>
            <a:r>
              <a:rPr lang="cs-CZ"/>
              <a:t>Four–year–old Mark Harris from Bristol </a:t>
            </a:r>
            <a:r>
              <a:rPr lang="cs-CZ" smtClean="0"/>
              <a:t>______ 60 </a:t>
            </a:r>
            <a:r>
              <a:rPr lang="cs-CZ"/>
              <a:t>feet from a bridge into the River Avon. The river carried him towards a waterfall </a:t>
            </a:r>
            <a:r>
              <a:rPr lang="cs-CZ" smtClean="0"/>
              <a:t>and _______ him </a:t>
            </a:r>
            <a:r>
              <a:rPr lang="cs-CZ"/>
              <a:t>onto some rocks. Fortunately, three older </a:t>
            </a:r>
            <a:r>
              <a:rPr lang="cs-CZ" smtClean="0"/>
              <a:t>boys ______ Mark</a:t>
            </a:r>
            <a:r>
              <a:rPr lang="cs-CZ"/>
              <a:t>. They quickly pulled him out </a:t>
            </a:r>
            <a:r>
              <a:rPr lang="cs-CZ" smtClean="0"/>
              <a:t>and _______ the </a:t>
            </a:r>
            <a:r>
              <a:rPr lang="cs-CZ"/>
              <a:t>police</a:t>
            </a:r>
            <a:r>
              <a:rPr lang="cs-CZ" smtClean="0"/>
              <a:t>.</a:t>
            </a:r>
            <a:br>
              <a:rPr lang="cs-CZ" smtClean="0"/>
            </a:br>
            <a:r>
              <a:rPr lang="cs-CZ" smtClean="0"/>
              <a:t/>
            </a:r>
            <a:br>
              <a:rPr lang="cs-CZ" smtClean="0"/>
            </a:br>
            <a:endParaRPr lang="cs-CZ"/>
          </a:p>
          <a:p>
            <a:r>
              <a:rPr lang="cs-CZ"/>
              <a:t>An American jet </a:t>
            </a:r>
            <a:r>
              <a:rPr lang="cs-CZ" smtClean="0"/>
              <a:t>pilot _______ from </a:t>
            </a:r>
            <a:r>
              <a:rPr lang="cs-CZ"/>
              <a:t>Fort Worth, but the </a:t>
            </a:r>
            <a:r>
              <a:rPr lang="cs-CZ" smtClean="0"/>
              <a:t>engines ______ wrong</a:t>
            </a:r>
            <a:r>
              <a:rPr lang="cs-CZ"/>
              <a:t>. The pilot ejected, but the plane didn´t crash. The </a:t>
            </a:r>
            <a:r>
              <a:rPr lang="cs-CZ" smtClean="0"/>
              <a:t>engines _______ working </a:t>
            </a:r>
            <a:r>
              <a:rPr lang="cs-CZ"/>
              <a:t>again. The jet </a:t>
            </a:r>
            <a:r>
              <a:rPr lang="cs-CZ" smtClean="0"/>
              <a:t>______ for </a:t>
            </a:r>
            <a:r>
              <a:rPr lang="cs-CZ"/>
              <a:t>more than one hour over three states. Finally it crashed near Lincoln, Nebraska. It </a:t>
            </a:r>
            <a:r>
              <a:rPr lang="cs-CZ" smtClean="0"/>
              <a:t>______ some </a:t>
            </a:r>
            <a:r>
              <a:rPr lang="cs-CZ"/>
              <a:t>trees in a field. Fortunately no one was hurt</a:t>
            </a:r>
            <a:r>
              <a:rPr lang="cs-CZ" smtClean="0"/>
              <a:t>.</a:t>
            </a:r>
            <a:br>
              <a:rPr lang="cs-CZ" smtClean="0"/>
            </a:br>
            <a:r>
              <a:rPr lang="cs-CZ" smtClean="0"/>
              <a:t/>
            </a:r>
            <a:br>
              <a:rPr lang="cs-CZ" smtClean="0"/>
            </a:br>
            <a:endParaRPr lang="cs-CZ"/>
          </a:p>
          <a:p>
            <a:r>
              <a:rPr lang="cs-CZ"/>
              <a:t>Twelve–year–old Thomas Gregory from London is the youngest person to swim the English Channel. </a:t>
            </a:r>
            <a:r>
              <a:rPr lang="cs-CZ" smtClean="0"/>
              <a:t>He ______ the </a:t>
            </a:r>
            <a:r>
              <a:rPr lang="cs-CZ"/>
              <a:t>31 miles in just 11 hours 55 minutes. </a:t>
            </a:r>
            <a:r>
              <a:rPr lang="cs-CZ" smtClean="0"/>
              <a:t>He ________ </a:t>
            </a:r>
            <a:r>
              <a:rPr lang="cs-CZ"/>
              <a:t>hot tomato soup because </a:t>
            </a:r>
            <a:r>
              <a:rPr lang="cs-CZ" smtClean="0"/>
              <a:t>he _______ so </a:t>
            </a:r>
            <a:r>
              <a:rPr lang="cs-CZ"/>
              <a:t>cold in the water. Often he </a:t>
            </a:r>
            <a:r>
              <a:rPr lang="cs-CZ" smtClean="0"/>
              <a:t>_______ not </a:t>
            </a:r>
            <a:r>
              <a:rPr lang="cs-CZ"/>
              <a:t>see anything and that was the worst thing. He was very pleased when he finally arrived on the beach in France</a:t>
            </a:r>
            <a:r>
              <a:rPr lang="cs-CZ" smtClean="0"/>
              <a:t>.</a:t>
            </a:r>
            <a:endParaRPr lang="cs-CZ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252964"/>
              </p:ext>
            </p:extLst>
          </p:nvPr>
        </p:nvGraphicFramePr>
        <p:xfrm>
          <a:off x="1043608" y="2492896"/>
          <a:ext cx="302433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43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cs-CZ" sz="2400" b="1" kern="120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fall, ring, see, throw</a:t>
                      </a:r>
                      <a:endParaRPr lang="cs-CZ" sz="2400">
                        <a:solidFill>
                          <a:schemeClr val="accent6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066909"/>
              </p:ext>
            </p:extLst>
          </p:nvPr>
        </p:nvGraphicFramePr>
        <p:xfrm>
          <a:off x="1043608" y="4221088"/>
          <a:ext cx="374441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400" b="1" kern="120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begin, fly, go, hit, take off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509590"/>
              </p:ext>
            </p:extLst>
          </p:nvPr>
        </p:nvGraphicFramePr>
        <p:xfrm>
          <a:off x="1043608" y="6021288"/>
          <a:ext cx="3120008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008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2400" b="1" kern="1200" smtClean="0">
                          <a:solidFill>
                            <a:schemeClr val="accent6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can, drink, feel, swim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167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Fill in the right form of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verbs</a:t>
            </a:r>
            <a:b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simple): </a:t>
            </a:r>
            <a:endParaRPr lang="cs-CZ" sz="40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84576"/>
          </a:xfrm>
        </p:spPr>
        <p:txBody>
          <a:bodyPr>
            <a:noAutofit/>
          </a:bodyPr>
          <a:lstStyle/>
          <a:p>
            <a:r>
              <a:rPr lang="cs-CZ" sz="2000"/>
              <a:t>Four–year–old Mark Harris from Bristol </a:t>
            </a:r>
            <a:r>
              <a:rPr lang="cs-CZ" sz="2000" smtClean="0">
                <a:solidFill>
                  <a:schemeClr val="accent1"/>
                </a:solidFill>
              </a:rPr>
              <a:t>fell </a:t>
            </a:r>
            <a:r>
              <a:rPr lang="cs-CZ" sz="2000" smtClean="0"/>
              <a:t>60 </a:t>
            </a:r>
            <a:r>
              <a:rPr lang="cs-CZ" sz="2000"/>
              <a:t>feet from a bridge into the River Avon. The river carried him towards a waterfall </a:t>
            </a:r>
            <a:r>
              <a:rPr lang="cs-CZ" sz="2000" smtClean="0"/>
              <a:t>and </a:t>
            </a:r>
            <a:r>
              <a:rPr lang="cs-CZ" sz="2000" smtClean="0">
                <a:solidFill>
                  <a:schemeClr val="accent1"/>
                </a:solidFill>
              </a:rPr>
              <a:t>threw </a:t>
            </a:r>
            <a:r>
              <a:rPr lang="cs-CZ" sz="2000" smtClean="0"/>
              <a:t>him </a:t>
            </a:r>
            <a:r>
              <a:rPr lang="cs-CZ" sz="2000"/>
              <a:t>onto some rocks. Fortunately, three older </a:t>
            </a:r>
            <a:r>
              <a:rPr lang="cs-CZ" sz="2000" smtClean="0"/>
              <a:t>boys</a:t>
            </a:r>
            <a:r>
              <a:rPr lang="cs-CZ" sz="2000" smtClean="0">
                <a:solidFill>
                  <a:schemeClr val="accent1"/>
                </a:solidFill>
              </a:rPr>
              <a:t> saw </a:t>
            </a:r>
            <a:r>
              <a:rPr lang="cs-CZ" sz="2000" smtClean="0"/>
              <a:t>Mark</a:t>
            </a:r>
            <a:r>
              <a:rPr lang="cs-CZ" sz="2000"/>
              <a:t>. They quickly pulled him out </a:t>
            </a:r>
            <a:r>
              <a:rPr lang="cs-CZ" sz="2000" smtClean="0"/>
              <a:t>and </a:t>
            </a:r>
            <a:r>
              <a:rPr lang="cs-CZ" sz="2000" smtClean="0">
                <a:solidFill>
                  <a:schemeClr val="accent1"/>
                </a:solidFill>
              </a:rPr>
              <a:t>rang </a:t>
            </a:r>
            <a:r>
              <a:rPr lang="cs-CZ" sz="2000" smtClean="0"/>
              <a:t>the </a:t>
            </a:r>
            <a:r>
              <a:rPr lang="cs-CZ" sz="2000"/>
              <a:t>police</a:t>
            </a:r>
            <a:r>
              <a:rPr lang="cs-CZ" sz="2000" smtClean="0"/>
              <a:t>.</a:t>
            </a:r>
            <a:br>
              <a:rPr lang="cs-CZ" sz="2000" smtClean="0"/>
            </a:br>
            <a:endParaRPr lang="cs-CZ" sz="2000"/>
          </a:p>
          <a:p>
            <a:r>
              <a:rPr lang="cs-CZ" sz="2000"/>
              <a:t>An American jet </a:t>
            </a:r>
            <a:r>
              <a:rPr lang="cs-CZ" sz="2000" smtClean="0"/>
              <a:t>pilot</a:t>
            </a:r>
            <a:r>
              <a:rPr lang="cs-CZ" sz="2000" smtClean="0">
                <a:solidFill>
                  <a:schemeClr val="accent1"/>
                </a:solidFill>
              </a:rPr>
              <a:t> took off </a:t>
            </a:r>
            <a:r>
              <a:rPr lang="cs-CZ" sz="2000" smtClean="0"/>
              <a:t>from </a:t>
            </a:r>
            <a:r>
              <a:rPr lang="cs-CZ" sz="2000"/>
              <a:t>Fort Worth, but the </a:t>
            </a:r>
            <a:r>
              <a:rPr lang="cs-CZ" sz="2000" smtClean="0"/>
              <a:t>engines</a:t>
            </a:r>
            <a:r>
              <a:rPr lang="cs-CZ" sz="2000" smtClean="0">
                <a:solidFill>
                  <a:schemeClr val="accent1"/>
                </a:solidFill>
              </a:rPr>
              <a:t> went </a:t>
            </a:r>
            <a:r>
              <a:rPr lang="cs-CZ" sz="2000" smtClean="0"/>
              <a:t>wrong</a:t>
            </a:r>
            <a:r>
              <a:rPr lang="cs-CZ" sz="2000"/>
              <a:t>. The pilot ejected, but the plane didn´t crash. The </a:t>
            </a:r>
            <a:r>
              <a:rPr lang="cs-CZ" sz="2000" smtClean="0"/>
              <a:t>engines</a:t>
            </a:r>
            <a:r>
              <a:rPr lang="cs-CZ" sz="2000" smtClean="0">
                <a:solidFill>
                  <a:schemeClr val="accent1"/>
                </a:solidFill>
              </a:rPr>
              <a:t> began </a:t>
            </a:r>
            <a:r>
              <a:rPr lang="cs-CZ" sz="2000" smtClean="0"/>
              <a:t>working </a:t>
            </a:r>
            <a:r>
              <a:rPr lang="cs-CZ" sz="2000"/>
              <a:t>again. The jet </a:t>
            </a:r>
            <a:r>
              <a:rPr lang="cs-CZ" sz="2000" smtClean="0">
                <a:solidFill>
                  <a:schemeClr val="accent1"/>
                </a:solidFill>
              </a:rPr>
              <a:t>flew </a:t>
            </a:r>
            <a:r>
              <a:rPr lang="cs-CZ" sz="2000" smtClean="0"/>
              <a:t>for </a:t>
            </a:r>
            <a:r>
              <a:rPr lang="cs-CZ" sz="2000"/>
              <a:t>more than one hour over three states. Finally it crashed near Lincoln, Nebraska. It </a:t>
            </a:r>
            <a:r>
              <a:rPr lang="cs-CZ" sz="2000" smtClean="0">
                <a:solidFill>
                  <a:schemeClr val="accent1"/>
                </a:solidFill>
              </a:rPr>
              <a:t>hit </a:t>
            </a:r>
            <a:r>
              <a:rPr lang="cs-CZ" sz="2000" smtClean="0"/>
              <a:t>some </a:t>
            </a:r>
            <a:r>
              <a:rPr lang="cs-CZ" sz="2000"/>
              <a:t>trees in a field. Fortunately no one was hurt</a:t>
            </a:r>
            <a:r>
              <a:rPr lang="cs-CZ" sz="2000" smtClean="0"/>
              <a:t>.</a:t>
            </a:r>
            <a:br>
              <a:rPr lang="cs-CZ" sz="2000" smtClean="0"/>
            </a:br>
            <a:endParaRPr lang="cs-CZ" sz="2000" smtClean="0"/>
          </a:p>
          <a:p>
            <a:r>
              <a:rPr lang="cs-CZ" sz="2000" smtClean="0"/>
              <a:t>Twelve–year–old Thomas Gregory from London is the youngest person to swim the English Channel. He </a:t>
            </a:r>
            <a:r>
              <a:rPr lang="cs-CZ" sz="2000" smtClean="0">
                <a:solidFill>
                  <a:schemeClr val="accent1"/>
                </a:solidFill>
              </a:rPr>
              <a:t>swam </a:t>
            </a:r>
            <a:r>
              <a:rPr lang="cs-CZ" sz="2000" smtClean="0"/>
              <a:t>the 31 miles in just 11 hours 55 minutes. He</a:t>
            </a:r>
            <a:r>
              <a:rPr lang="cs-CZ" sz="2000" smtClean="0">
                <a:solidFill>
                  <a:schemeClr val="accent1"/>
                </a:solidFill>
              </a:rPr>
              <a:t> drank </a:t>
            </a:r>
            <a:r>
              <a:rPr lang="cs-CZ" sz="2000" smtClean="0"/>
              <a:t>hot tomato soup because he</a:t>
            </a:r>
            <a:r>
              <a:rPr lang="cs-CZ" sz="2000" smtClean="0">
                <a:solidFill>
                  <a:schemeClr val="accent1"/>
                </a:solidFill>
              </a:rPr>
              <a:t> felt </a:t>
            </a:r>
            <a:r>
              <a:rPr lang="cs-CZ" sz="2000" smtClean="0"/>
              <a:t>so cold in the water. Often he </a:t>
            </a:r>
            <a:r>
              <a:rPr lang="cs-CZ" sz="2000" smtClean="0">
                <a:solidFill>
                  <a:schemeClr val="accent1"/>
                </a:solidFill>
              </a:rPr>
              <a:t>could </a:t>
            </a:r>
            <a:r>
              <a:rPr lang="cs-CZ" sz="2000" smtClean="0"/>
              <a:t>not see anything and that was the worst thing. He was very pleased when he finally arrived on the beach in France.</a:t>
            </a:r>
            <a:endParaRPr lang="cs-CZ" sz="2000"/>
          </a:p>
        </p:txBody>
      </p:sp>
    </p:spTree>
    <p:extLst>
      <p:ext uri="{BB962C8B-B14F-4D97-AF65-F5344CB8AC3E}">
        <p14:creationId xmlns:p14="http://schemas.microsoft.com/office/powerpoint/2010/main" val="46858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verbs in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simple, 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their present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participle form: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cs-CZ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cs-CZ"/>
              <a:t>A small man went to the cinema, bought a ticket and walked in, but after two or three minutes he came, bought a second ticket and then went in again. A few minutes later he came out again and bought a third ticket. Two or three minutes after that he came out for the third time and asked for another ticket. But the girl asked him: “Why are you buying all these tickets? Are you meeting more friends in the cinema all the time?“ “No, I´m not doing that,“ the small man said. “But a big woman always stops me at the door and tears my ticket up.“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178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Find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verbs in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simple, 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their present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</a:t>
            </a:r>
            <a:r>
              <a:rPr lang="cs-CZ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past </a:t>
            </a:r>
            <a:r>
              <a:rPr lang="cs-CZ" altLang="en-US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participle form:</a:t>
            </a:r>
            <a: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cs-CZ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cs-CZ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2592287"/>
          </a:xfrm>
        </p:spPr>
        <p:txBody>
          <a:bodyPr>
            <a:normAutofit fontScale="85000" lnSpcReduction="10000"/>
          </a:bodyPr>
          <a:lstStyle/>
          <a:p>
            <a:r>
              <a:rPr lang="cs-CZ" sz="2200"/>
              <a:t>A small man </a:t>
            </a:r>
            <a:r>
              <a:rPr lang="cs-CZ">
                <a:solidFill>
                  <a:schemeClr val="accent1"/>
                </a:solidFill>
              </a:rPr>
              <a:t>went</a:t>
            </a:r>
            <a:r>
              <a:rPr lang="cs-CZ"/>
              <a:t> </a:t>
            </a:r>
            <a:r>
              <a:rPr lang="cs-CZ" sz="2200"/>
              <a:t>to the cinema, </a:t>
            </a:r>
            <a:r>
              <a:rPr lang="cs-CZ">
                <a:solidFill>
                  <a:schemeClr val="accent1"/>
                </a:solidFill>
              </a:rPr>
              <a:t>bought </a:t>
            </a:r>
            <a:r>
              <a:rPr lang="cs-CZ" sz="2200"/>
              <a:t>a ticket and </a:t>
            </a:r>
            <a:r>
              <a:rPr lang="cs-CZ">
                <a:solidFill>
                  <a:schemeClr val="accent1"/>
                </a:solidFill>
              </a:rPr>
              <a:t>walked </a:t>
            </a:r>
            <a:r>
              <a:rPr lang="cs-CZ" sz="2200"/>
              <a:t>in, but after two or three minutes he </a:t>
            </a:r>
            <a:r>
              <a:rPr lang="cs-CZ">
                <a:solidFill>
                  <a:schemeClr val="accent1"/>
                </a:solidFill>
              </a:rPr>
              <a:t>came</a:t>
            </a:r>
            <a:r>
              <a:rPr lang="cs-CZ"/>
              <a:t>, </a:t>
            </a:r>
            <a:r>
              <a:rPr lang="cs-CZ">
                <a:solidFill>
                  <a:srgbClr val="FF00FF"/>
                </a:solidFill>
              </a:rPr>
              <a:t>bought</a:t>
            </a:r>
            <a:r>
              <a:rPr lang="cs-CZ"/>
              <a:t> </a:t>
            </a:r>
            <a:r>
              <a:rPr lang="cs-CZ" sz="2200"/>
              <a:t>a second ticket and then </a:t>
            </a:r>
            <a:r>
              <a:rPr lang="cs-CZ">
                <a:solidFill>
                  <a:srgbClr val="FF00FF"/>
                </a:solidFill>
              </a:rPr>
              <a:t>went</a:t>
            </a:r>
            <a:r>
              <a:rPr lang="cs-CZ"/>
              <a:t> </a:t>
            </a:r>
            <a:r>
              <a:rPr lang="cs-CZ" sz="2200"/>
              <a:t>in again. A few minutes later he </a:t>
            </a:r>
            <a:r>
              <a:rPr lang="cs-CZ">
                <a:solidFill>
                  <a:srgbClr val="FF00FF"/>
                </a:solidFill>
              </a:rPr>
              <a:t>came</a:t>
            </a:r>
            <a:r>
              <a:rPr lang="cs-CZ"/>
              <a:t> </a:t>
            </a:r>
            <a:r>
              <a:rPr lang="cs-CZ" sz="2200"/>
              <a:t>out again and </a:t>
            </a:r>
            <a:r>
              <a:rPr lang="cs-CZ">
                <a:solidFill>
                  <a:srgbClr val="FF00FF"/>
                </a:solidFill>
              </a:rPr>
              <a:t>bought</a:t>
            </a:r>
            <a:r>
              <a:rPr lang="cs-CZ"/>
              <a:t> </a:t>
            </a:r>
            <a:r>
              <a:rPr lang="cs-CZ" sz="2200"/>
              <a:t>a third ticket. Two or three minutes after that he </a:t>
            </a:r>
            <a:r>
              <a:rPr lang="cs-CZ">
                <a:solidFill>
                  <a:srgbClr val="FF00FF"/>
                </a:solidFill>
              </a:rPr>
              <a:t>came</a:t>
            </a:r>
            <a:r>
              <a:rPr lang="cs-CZ"/>
              <a:t> </a:t>
            </a:r>
            <a:r>
              <a:rPr lang="cs-CZ" sz="2200"/>
              <a:t>out for the third time and </a:t>
            </a:r>
            <a:r>
              <a:rPr lang="cs-CZ">
                <a:solidFill>
                  <a:schemeClr val="accent1"/>
                </a:solidFill>
              </a:rPr>
              <a:t>asked </a:t>
            </a:r>
            <a:r>
              <a:rPr lang="cs-CZ" sz="2200"/>
              <a:t>for another ticket. But the girl </a:t>
            </a:r>
            <a:r>
              <a:rPr lang="cs-CZ">
                <a:solidFill>
                  <a:srgbClr val="FF00FF"/>
                </a:solidFill>
              </a:rPr>
              <a:t>asked</a:t>
            </a:r>
            <a:r>
              <a:rPr lang="cs-CZ"/>
              <a:t> </a:t>
            </a:r>
            <a:r>
              <a:rPr lang="cs-CZ" sz="2200"/>
              <a:t>him: “Why are you buying all these tickets? Are you meeting more friends in the cinema all the time?“ “No, I´m not doing that,“ the small man </a:t>
            </a:r>
            <a:r>
              <a:rPr lang="cs-CZ">
                <a:solidFill>
                  <a:schemeClr val="accent1"/>
                </a:solidFill>
              </a:rPr>
              <a:t>said</a:t>
            </a:r>
            <a:r>
              <a:rPr lang="cs-CZ"/>
              <a:t>. </a:t>
            </a:r>
            <a:r>
              <a:rPr lang="cs-CZ" sz="2200"/>
              <a:t>“But a big woman always stops me at the door and tears my ticket up.“</a:t>
            </a:r>
          </a:p>
          <a:p>
            <a:pPr marL="0" indent="0">
              <a:buNone/>
            </a:pP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953998"/>
              </p:ext>
            </p:extLst>
          </p:nvPr>
        </p:nvGraphicFramePr>
        <p:xfrm>
          <a:off x="1475656" y="3933056"/>
          <a:ext cx="609600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Present Simple</a:t>
                      </a:r>
                      <a:endParaRPr lang="cs-CZ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Past Simple</a:t>
                      </a:r>
                      <a:endParaRPr lang="cs-CZ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mtClean="0"/>
                        <a:t>Past Participle</a:t>
                      </a:r>
                      <a:endParaRPr lang="cs-CZ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go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went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gone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buy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bought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bought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walk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walked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walked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come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came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came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ask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asked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asked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say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tx1"/>
                          </a:solidFill>
                        </a:rPr>
                        <a:t>said</a:t>
                      </a:r>
                      <a:endParaRPr lang="cs-CZ" sz="2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000" smtClean="0">
                          <a:solidFill>
                            <a:schemeClr val="accent1"/>
                          </a:solidFill>
                        </a:rPr>
                        <a:t>said</a:t>
                      </a:r>
                      <a:endParaRPr lang="cs-CZ" sz="200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6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5949"/>
            <a:ext cx="9144000" cy="1498178"/>
          </a:xfrm>
        </p:spPr>
        <p:txBody>
          <a:bodyPr>
            <a:normAutofit fontScale="90000"/>
          </a:bodyPr>
          <a:lstStyle/>
          <a:p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sentences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comparative or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superlative form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adjectives:</a:t>
            </a:r>
            <a:endParaRPr lang="cs-CZ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Lucy </a:t>
            </a:r>
            <a:r>
              <a:rPr lang="cs-CZ" smtClean="0"/>
              <a:t>is ……… than </a:t>
            </a:r>
            <a:r>
              <a:rPr lang="cs-CZ"/>
              <a:t>me. (tall)</a:t>
            </a:r>
          </a:p>
          <a:p>
            <a:pPr lvl="0"/>
            <a:r>
              <a:rPr lang="cs-CZ"/>
              <a:t>I think Mary </a:t>
            </a:r>
            <a:r>
              <a:rPr lang="cs-CZ" smtClean="0"/>
              <a:t>is ……… than </a:t>
            </a:r>
            <a:r>
              <a:rPr lang="cs-CZ"/>
              <a:t>Jackie. (attractive)</a:t>
            </a:r>
          </a:p>
          <a:p>
            <a:pPr lvl="0"/>
            <a:r>
              <a:rPr lang="cs-CZ"/>
              <a:t>Frank </a:t>
            </a:r>
            <a:r>
              <a:rPr lang="cs-CZ" smtClean="0"/>
              <a:t>is ……… boy </a:t>
            </a:r>
            <a:r>
              <a:rPr lang="cs-CZ"/>
              <a:t>in our class. (clever)</a:t>
            </a:r>
          </a:p>
          <a:p>
            <a:pPr lvl="0"/>
            <a:r>
              <a:rPr lang="cs-CZ"/>
              <a:t>This is </a:t>
            </a:r>
            <a:r>
              <a:rPr lang="cs-CZ" smtClean="0"/>
              <a:t>……… friend of mine. </a:t>
            </a:r>
            <a:r>
              <a:rPr lang="cs-CZ"/>
              <a:t>(good)</a:t>
            </a:r>
          </a:p>
          <a:p>
            <a:pPr lvl="0"/>
            <a:r>
              <a:rPr lang="cs-CZ"/>
              <a:t>It must </a:t>
            </a:r>
            <a:r>
              <a:rPr lang="cs-CZ" smtClean="0"/>
              <a:t>be ……… suit </a:t>
            </a:r>
            <a:r>
              <a:rPr lang="cs-CZ"/>
              <a:t>in the shop. (expensive)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75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5949"/>
            <a:ext cx="9144000" cy="1498178"/>
          </a:xfrm>
        </p:spPr>
        <p:txBody>
          <a:bodyPr>
            <a:normAutofit fontScale="90000"/>
          </a:bodyPr>
          <a:lstStyle/>
          <a:p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Complete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sentences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comparative or </a:t>
            </a:r>
            <a:r>
              <a:rPr lang="cs-CZ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cs-CZ" alt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superlative </a:t>
            </a:r>
            <a:r>
              <a:rPr lang="cs-CZ" altLang="en-US" sz="4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 of the adjectives:</a:t>
            </a:r>
            <a:endParaRPr lang="cs-CZ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Lucy </a:t>
            </a:r>
            <a:r>
              <a:rPr lang="cs-CZ" smtClean="0"/>
              <a:t>is </a:t>
            </a:r>
            <a:r>
              <a:rPr lang="cs-CZ" smtClean="0">
                <a:solidFill>
                  <a:schemeClr val="accent1"/>
                </a:solidFill>
              </a:rPr>
              <a:t>taller </a:t>
            </a:r>
            <a:r>
              <a:rPr lang="cs-CZ" smtClean="0"/>
              <a:t>than </a:t>
            </a:r>
            <a:r>
              <a:rPr lang="cs-CZ"/>
              <a:t>me. </a:t>
            </a:r>
            <a:endParaRPr lang="cs-CZ" smtClean="0"/>
          </a:p>
          <a:p>
            <a:pPr lvl="0"/>
            <a:r>
              <a:rPr lang="cs-CZ" smtClean="0"/>
              <a:t>I </a:t>
            </a:r>
            <a:r>
              <a:rPr lang="cs-CZ"/>
              <a:t>think Mary </a:t>
            </a:r>
            <a:r>
              <a:rPr lang="cs-CZ" smtClean="0"/>
              <a:t>is </a:t>
            </a:r>
            <a:r>
              <a:rPr lang="cs-CZ" smtClean="0">
                <a:solidFill>
                  <a:schemeClr val="accent1"/>
                </a:solidFill>
              </a:rPr>
              <a:t>more attractive </a:t>
            </a:r>
            <a:r>
              <a:rPr lang="cs-CZ" smtClean="0"/>
              <a:t>than </a:t>
            </a:r>
            <a:r>
              <a:rPr lang="cs-CZ"/>
              <a:t>Jackie. </a:t>
            </a:r>
            <a:endParaRPr lang="cs-CZ" smtClean="0"/>
          </a:p>
          <a:p>
            <a:pPr lvl="0"/>
            <a:r>
              <a:rPr lang="cs-CZ" smtClean="0"/>
              <a:t>Frank is </a:t>
            </a:r>
            <a:r>
              <a:rPr lang="cs-CZ" smtClean="0">
                <a:solidFill>
                  <a:schemeClr val="accent1"/>
                </a:solidFill>
              </a:rPr>
              <a:t>the most clever </a:t>
            </a:r>
            <a:r>
              <a:rPr lang="cs-CZ" smtClean="0"/>
              <a:t>boy </a:t>
            </a:r>
            <a:r>
              <a:rPr lang="cs-CZ"/>
              <a:t>in our class. </a:t>
            </a:r>
            <a:endParaRPr lang="cs-CZ" smtClean="0"/>
          </a:p>
          <a:p>
            <a:pPr lvl="0"/>
            <a:r>
              <a:rPr lang="cs-CZ" smtClean="0"/>
              <a:t>This </a:t>
            </a:r>
            <a:r>
              <a:rPr lang="cs-CZ"/>
              <a:t>is </a:t>
            </a:r>
            <a:r>
              <a:rPr lang="cs-CZ" smtClean="0">
                <a:solidFill>
                  <a:schemeClr val="accent1"/>
                </a:solidFill>
              </a:rPr>
              <a:t>the best </a:t>
            </a:r>
            <a:r>
              <a:rPr lang="cs-CZ" smtClean="0"/>
              <a:t>friend of mine.</a:t>
            </a:r>
          </a:p>
          <a:p>
            <a:pPr lvl="0"/>
            <a:r>
              <a:rPr lang="cs-CZ" smtClean="0"/>
              <a:t>It </a:t>
            </a:r>
            <a:r>
              <a:rPr lang="cs-CZ"/>
              <a:t>must </a:t>
            </a:r>
            <a:r>
              <a:rPr lang="cs-CZ" smtClean="0"/>
              <a:t>be </a:t>
            </a:r>
            <a:r>
              <a:rPr lang="cs-CZ" smtClean="0">
                <a:solidFill>
                  <a:schemeClr val="accent1"/>
                </a:solidFill>
              </a:rPr>
              <a:t>the most expensive </a:t>
            </a:r>
            <a:r>
              <a:rPr lang="cs-CZ" smtClean="0"/>
              <a:t>suit </a:t>
            </a:r>
            <a:r>
              <a:rPr lang="cs-CZ"/>
              <a:t>in the shop. </a:t>
            </a:r>
          </a:p>
          <a:p>
            <a:pPr marL="0" indent="0">
              <a:buNone/>
            </a:pP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049363"/>
              </p:ext>
            </p:extLst>
          </p:nvPr>
        </p:nvGraphicFramePr>
        <p:xfrm>
          <a:off x="683568" y="5373216"/>
          <a:ext cx="6096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Now translate the sentences:</a:t>
                      </a:r>
                      <a:endParaRPr kumimoji="0" lang="cs-CZ" sz="32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79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271</TotalTime>
  <Words>821</Words>
  <Application>Microsoft Office PowerPoint</Application>
  <PresentationFormat>Předvádění na obrazovce (4:3)</PresentationFormat>
  <Paragraphs>117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Welcome</vt:lpstr>
      <vt:lpstr>Prezentace aplikace PowerPoint</vt:lpstr>
      <vt:lpstr>Write the questions to complete  the dialogue (present tenses):</vt:lpstr>
      <vt:lpstr>Write the questions to complete  the dialogue (present tenses):</vt:lpstr>
      <vt:lpstr>Fill in the right form of the verbs  (past simple):</vt:lpstr>
      <vt:lpstr>Fill in the right form of the verbs (past simple): </vt:lpstr>
      <vt:lpstr>Find the verbs in past simple, write their present simple and past participle form: </vt:lpstr>
      <vt:lpstr>Find the verbs in past simple, write their present simple and past participle form: </vt:lpstr>
      <vt:lpstr>Complete the sentences with the comparative or the superlative form of the adjectives:</vt:lpstr>
      <vt:lpstr>Complete the sentences with the comparative or the superlative form of the adjectives:</vt:lpstr>
      <vt:lpstr>The translated sentences:</vt:lpstr>
      <vt:lpstr>Complete the flowers (countability):</vt:lpstr>
      <vt:lpstr>Complete the table (some / any):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17</cp:revision>
  <dcterms:created xsi:type="dcterms:W3CDTF">2012-01-02T14:32:30Z</dcterms:created>
  <dcterms:modified xsi:type="dcterms:W3CDTF">2012-06-24T14:19:11Z</dcterms:modified>
</cp:coreProperties>
</file>