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67" r:id="rId5"/>
    <p:sldId id="258" r:id="rId6"/>
    <p:sldId id="259" r:id="rId7"/>
    <p:sldId id="260" r:id="rId8"/>
    <p:sldId id="261" r:id="rId9"/>
    <p:sldId id="266" r:id="rId10"/>
    <p:sldId id="263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D6D1-9FCA-4B63-9B3D-7659B78D4CF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0DC0-6D43-4159-8A8E-95AF57532C0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D6D1-9FCA-4B63-9B3D-7659B78D4CF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0DC0-6D43-4159-8A8E-95AF57532C0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D6D1-9FCA-4B63-9B3D-7659B78D4CF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0DC0-6D43-4159-8A8E-95AF57532C0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D6D1-9FCA-4B63-9B3D-7659B78D4CF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0DC0-6D43-4159-8A8E-95AF57532C0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D6D1-9FCA-4B63-9B3D-7659B78D4CF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0DC0-6D43-4159-8A8E-95AF57532C0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D6D1-9FCA-4B63-9B3D-7659B78D4CF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0DC0-6D43-4159-8A8E-95AF57532C0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D6D1-9FCA-4B63-9B3D-7659B78D4CF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0DC0-6D43-4159-8A8E-95AF57532C0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D6D1-9FCA-4B63-9B3D-7659B78D4CF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0DC0-6D43-4159-8A8E-95AF57532C0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D6D1-9FCA-4B63-9B3D-7659B78D4CF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0DC0-6D43-4159-8A8E-95AF57532C0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D6D1-9FCA-4B63-9B3D-7659B78D4CF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0DC0-6D43-4159-8A8E-95AF57532C0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D6D1-9FCA-4B63-9B3D-7659B78D4CF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20DC0-6D43-4159-8A8E-95AF57532C0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D8D6D1-9FCA-4B63-9B3D-7659B78D4CF7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8AF20DC0-6D43-4159-8A8E-95AF57532C0C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A9_49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věty, zařazuje </a:t>
            </a:r>
            <a:r>
              <a:rPr lang="cs-CZ" sz="1800">
                <a:solidFill>
                  <a:prstClr val="black"/>
                </a:solidFill>
              </a:rPr>
              <a:t>do slovní zásoby neznámé výrazy</a:t>
            </a:r>
            <a:r>
              <a:rPr lang="cs-CZ" sz="1800" smtClean="0">
                <a:solidFill>
                  <a:prstClr val="black"/>
                </a:solidFill>
              </a:rPr>
              <a:t> 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Use of  English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Batelková, 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039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archiv autora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796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Underline the possible word / words: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506916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/>
              <a:t>Karel Gott is very famous / favourite / popular.</a:t>
            </a:r>
          </a:p>
          <a:p>
            <a:pPr marL="514350" indent="-514350">
              <a:buFont typeface="+mj-lt"/>
              <a:buAutoNum type="arabicPeriod"/>
            </a:pPr>
            <a:r>
              <a:rPr lang="cs-CZ" i="1" smtClean="0"/>
              <a:t>Unique 2</a:t>
            </a:r>
            <a:r>
              <a:rPr lang="cs-CZ" smtClean="0"/>
              <a:t> have already released / recorded / replayed their new video.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Mozart is a very famous songwriter / conductor / composer.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I have to google music / notes / lyrics to that song. I don´t understand it.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Every Tuesday I sing in a band / an orchestra / </a:t>
            </a:r>
            <a:br>
              <a:rPr lang="cs-CZ" smtClean="0"/>
            </a:br>
            <a:r>
              <a:rPr lang="cs-CZ" smtClean="0"/>
              <a:t>a choir.</a:t>
            </a:r>
          </a:p>
        </p:txBody>
      </p:sp>
    </p:spTree>
    <p:extLst>
      <p:ext uri="{BB962C8B-B14F-4D97-AF65-F5344CB8AC3E}">
        <p14:creationId xmlns:p14="http://schemas.microsoft.com/office/powerpoint/2010/main" val="204067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Underline the possible word / words: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506916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/>
              <a:t>Karel Gott is very </a:t>
            </a:r>
            <a:r>
              <a:rPr lang="cs-CZ" u="sng">
                <a:solidFill>
                  <a:schemeClr val="accent1"/>
                </a:solidFill>
              </a:rPr>
              <a:t>famous</a:t>
            </a:r>
            <a:r>
              <a:rPr lang="cs-CZ"/>
              <a:t> / favourite / </a:t>
            </a:r>
            <a:r>
              <a:rPr lang="cs-CZ" u="sng">
                <a:solidFill>
                  <a:schemeClr val="accent1"/>
                </a:solidFill>
              </a:rPr>
              <a:t>popular</a:t>
            </a:r>
            <a:r>
              <a:rPr lang="cs-CZ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cs-CZ" i="1" smtClean="0"/>
              <a:t>Unique 2</a:t>
            </a:r>
            <a:r>
              <a:rPr lang="cs-CZ" smtClean="0"/>
              <a:t> have already </a:t>
            </a:r>
            <a:r>
              <a:rPr lang="cs-CZ" u="sng" smtClean="0">
                <a:solidFill>
                  <a:schemeClr val="accent1"/>
                </a:solidFill>
              </a:rPr>
              <a:t>released</a:t>
            </a:r>
            <a:r>
              <a:rPr lang="cs-CZ" smtClean="0"/>
              <a:t> / </a:t>
            </a:r>
            <a:r>
              <a:rPr lang="cs-CZ" u="sng" smtClean="0">
                <a:solidFill>
                  <a:schemeClr val="accent1"/>
                </a:solidFill>
              </a:rPr>
              <a:t>recorded</a:t>
            </a:r>
            <a:r>
              <a:rPr lang="cs-CZ" smtClean="0"/>
              <a:t> / replayed their new video.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Mozart is a very famous songwriter / conductor / </a:t>
            </a:r>
            <a:r>
              <a:rPr lang="cs-CZ" u="sng">
                <a:solidFill>
                  <a:schemeClr val="accent1"/>
                </a:solidFill>
              </a:rPr>
              <a:t>composer</a:t>
            </a:r>
            <a:r>
              <a:rPr lang="cs-CZ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 have to google music / notes / </a:t>
            </a:r>
            <a:r>
              <a:rPr lang="cs-CZ" u="sng" smtClean="0">
                <a:solidFill>
                  <a:schemeClr val="accent1"/>
                </a:solidFill>
              </a:rPr>
              <a:t>lyrics</a:t>
            </a:r>
            <a:r>
              <a:rPr lang="cs-CZ" smtClean="0"/>
              <a:t> to that song. I don´t understand it.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Every Tuesday I sing in </a:t>
            </a:r>
            <a:r>
              <a:rPr lang="cs-CZ" u="sng" smtClean="0">
                <a:solidFill>
                  <a:schemeClr val="accent1"/>
                </a:solidFill>
              </a:rPr>
              <a:t>a band </a:t>
            </a:r>
            <a:r>
              <a:rPr lang="cs-CZ" smtClean="0"/>
              <a:t>/ an orchestra / </a:t>
            </a:r>
            <a:br>
              <a:rPr lang="cs-CZ" smtClean="0"/>
            </a:br>
            <a:r>
              <a:rPr lang="cs-CZ" u="sng" smtClean="0">
                <a:solidFill>
                  <a:schemeClr val="accent1"/>
                </a:solidFill>
              </a:rPr>
              <a:t>a choir</a:t>
            </a:r>
            <a:r>
              <a:rPr lang="cs-CZ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024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 too / me neither / I do / I don´t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r>
              <a:rPr lang="cs-CZ" smtClean="0"/>
              <a:t>We use:</a:t>
            </a:r>
          </a:p>
          <a:p>
            <a:pPr lvl="1"/>
            <a:r>
              <a:rPr lang="cs-CZ" smtClean="0">
                <a:solidFill>
                  <a:schemeClr val="accent1"/>
                </a:solidFill>
              </a:rPr>
              <a:t>Me too. </a:t>
            </a:r>
            <a:r>
              <a:rPr lang="cs-CZ" smtClean="0"/>
              <a:t>to agree with a positive statement (já také)</a:t>
            </a:r>
          </a:p>
          <a:p>
            <a:pPr lvl="1"/>
            <a:r>
              <a:rPr lang="cs-CZ">
                <a:solidFill>
                  <a:schemeClr val="accent1"/>
                </a:solidFill>
              </a:rPr>
              <a:t>Me </a:t>
            </a:r>
            <a:r>
              <a:rPr lang="cs-CZ" smtClean="0">
                <a:solidFill>
                  <a:schemeClr val="accent1"/>
                </a:solidFill>
              </a:rPr>
              <a:t>neither.</a:t>
            </a:r>
            <a:r>
              <a:rPr lang="cs-CZ" smtClean="0"/>
              <a:t> </a:t>
            </a:r>
            <a:r>
              <a:rPr lang="cs-CZ"/>
              <a:t>to agree with </a:t>
            </a:r>
            <a:r>
              <a:rPr lang="cs-CZ"/>
              <a:t>a </a:t>
            </a:r>
            <a:r>
              <a:rPr lang="cs-CZ" smtClean="0"/>
              <a:t>negative statement (já také ne, ani já ne)</a:t>
            </a:r>
            <a:endParaRPr lang="cs-CZ"/>
          </a:p>
          <a:p>
            <a:pPr lvl="0">
              <a:buClr>
                <a:srgbClr val="00272B"/>
              </a:buClr>
            </a:pPr>
            <a:r>
              <a:rPr lang="cs-CZ">
                <a:solidFill>
                  <a:prstClr val="black"/>
                </a:solidFill>
              </a:rPr>
              <a:t>We </a:t>
            </a:r>
            <a:r>
              <a:rPr lang="cs-CZ" smtClean="0">
                <a:solidFill>
                  <a:prstClr val="black"/>
                </a:solidFill>
              </a:rPr>
              <a:t>reply:</a:t>
            </a:r>
            <a:endParaRPr lang="cs-CZ">
              <a:solidFill>
                <a:prstClr val="black"/>
              </a:solidFill>
            </a:endParaRPr>
          </a:p>
          <a:p>
            <a:pPr lvl="1"/>
            <a:r>
              <a:rPr lang="cs-CZ" smtClean="0">
                <a:solidFill>
                  <a:schemeClr val="accent1"/>
                </a:solidFill>
              </a:rPr>
              <a:t>I do. / I can. / I am. / I will. / I did. / I have. … </a:t>
            </a:r>
            <a:br>
              <a:rPr lang="cs-CZ" smtClean="0">
                <a:solidFill>
                  <a:schemeClr val="accent1"/>
                </a:solidFill>
              </a:rPr>
            </a:br>
            <a:r>
              <a:rPr lang="cs-CZ" smtClean="0"/>
              <a:t>to disagree </a:t>
            </a:r>
            <a:r>
              <a:rPr lang="cs-CZ"/>
              <a:t>with a </a:t>
            </a:r>
            <a:r>
              <a:rPr lang="cs-CZ"/>
              <a:t>negative </a:t>
            </a:r>
            <a:r>
              <a:rPr lang="cs-CZ" smtClean="0"/>
              <a:t>statement (ale já ano)</a:t>
            </a:r>
            <a:endParaRPr lang="cs-CZ"/>
          </a:p>
          <a:p>
            <a:pPr lvl="1"/>
            <a:r>
              <a:rPr lang="cs-CZ">
                <a:solidFill>
                  <a:schemeClr val="accent1"/>
                </a:solidFill>
              </a:rPr>
              <a:t>I </a:t>
            </a:r>
            <a:r>
              <a:rPr lang="cs-CZ" smtClean="0">
                <a:solidFill>
                  <a:schemeClr val="accent1"/>
                </a:solidFill>
              </a:rPr>
              <a:t>don´t. </a:t>
            </a:r>
            <a:r>
              <a:rPr lang="cs-CZ">
                <a:solidFill>
                  <a:schemeClr val="accent1"/>
                </a:solidFill>
              </a:rPr>
              <a:t>/ </a:t>
            </a:r>
            <a:r>
              <a:rPr lang="cs-CZ">
                <a:solidFill>
                  <a:schemeClr val="accent1"/>
                </a:solidFill>
              </a:rPr>
              <a:t>I </a:t>
            </a:r>
            <a:r>
              <a:rPr lang="cs-CZ" smtClean="0">
                <a:solidFill>
                  <a:schemeClr val="accent1"/>
                </a:solidFill>
              </a:rPr>
              <a:t>can´t. </a:t>
            </a:r>
            <a:r>
              <a:rPr lang="cs-CZ">
                <a:solidFill>
                  <a:schemeClr val="accent1"/>
                </a:solidFill>
              </a:rPr>
              <a:t>/ </a:t>
            </a:r>
            <a:r>
              <a:rPr lang="cs-CZ" smtClean="0">
                <a:solidFill>
                  <a:schemeClr val="accent1"/>
                </a:solidFill>
              </a:rPr>
              <a:t>I´m not. </a:t>
            </a:r>
            <a:r>
              <a:rPr lang="cs-CZ">
                <a:solidFill>
                  <a:schemeClr val="accent1"/>
                </a:solidFill>
              </a:rPr>
              <a:t>/ </a:t>
            </a:r>
            <a:r>
              <a:rPr lang="cs-CZ">
                <a:solidFill>
                  <a:schemeClr val="accent1"/>
                </a:solidFill>
              </a:rPr>
              <a:t>I </a:t>
            </a:r>
            <a:r>
              <a:rPr lang="cs-CZ" smtClean="0">
                <a:solidFill>
                  <a:schemeClr val="accent1"/>
                </a:solidFill>
              </a:rPr>
              <a:t>won´t. </a:t>
            </a:r>
            <a:r>
              <a:rPr lang="cs-CZ">
                <a:solidFill>
                  <a:schemeClr val="accent1"/>
                </a:solidFill>
              </a:rPr>
              <a:t>/ </a:t>
            </a:r>
            <a:r>
              <a:rPr lang="cs-CZ">
                <a:solidFill>
                  <a:schemeClr val="accent1"/>
                </a:solidFill>
              </a:rPr>
              <a:t>I </a:t>
            </a:r>
            <a:r>
              <a:rPr lang="cs-CZ" smtClean="0">
                <a:solidFill>
                  <a:schemeClr val="accent1"/>
                </a:solidFill>
              </a:rPr>
              <a:t>didn´t. </a:t>
            </a:r>
            <a:r>
              <a:rPr lang="cs-CZ">
                <a:solidFill>
                  <a:schemeClr val="accent1"/>
                </a:solidFill>
              </a:rPr>
              <a:t>/ </a:t>
            </a:r>
            <a:r>
              <a:rPr lang="cs-CZ">
                <a:solidFill>
                  <a:schemeClr val="accent1"/>
                </a:solidFill>
              </a:rPr>
              <a:t>I </a:t>
            </a:r>
            <a:r>
              <a:rPr lang="cs-CZ" smtClean="0">
                <a:solidFill>
                  <a:schemeClr val="accent1"/>
                </a:solidFill>
              </a:rPr>
              <a:t>haven´t. </a:t>
            </a:r>
            <a:r>
              <a:rPr lang="cs-CZ">
                <a:solidFill>
                  <a:schemeClr val="accent1"/>
                </a:solidFill>
              </a:rPr>
              <a:t>… </a:t>
            </a:r>
            <a:br>
              <a:rPr lang="cs-CZ">
                <a:solidFill>
                  <a:schemeClr val="accent1"/>
                </a:solidFill>
              </a:rPr>
            </a:br>
            <a:r>
              <a:rPr lang="cs-CZ"/>
              <a:t>to disagree with </a:t>
            </a:r>
            <a:r>
              <a:rPr lang="cs-CZ"/>
              <a:t>a </a:t>
            </a:r>
            <a:r>
              <a:rPr lang="cs-CZ" smtClean="0"/>
              <a:t>positive statement (ale já ne)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119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smtClean="0"/>
              <a:t>Complete with </a:t>
            </a:r>
            <a:r>
              <a:rPr lang="cs-CZ" sz="4000" i="1" smtClean="0"/>
              <a:t>too / neither / do / don´t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/>
              <a:t>“I’ m not cold.” “Me ___. I have a </a:t>
            </a:r>
            <a:r>
              <a:rPr lang="en-US" smtClean="0"/>
              <a:t>woo</a:t>
            </a:r>
            <a:r>
              <a:rPr lang="cs-CZ" smtClean="0"/>
              <a:t>l</a:t>
            </a:r>
            <a:r>
              <a:rPr lang="en-US" smtClean="0"/>
              <a:t>len </a:t>
            </a:r>
            <a:r>
              <a:rPr lang="en-US"/>
              <a:t>jumper on.”</a:t>
            </a:r>
            <a:endParaRPr lang="cs-CZ"/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“I don’ t know anybody in this room.” “Nevermind. I ___. I’ ll introduce you.”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</a:t>
            </a:r>
            <a:r>
              <a:rPr lang="en-US"/>
              <a:t>We haven’t seen that film yet.” “Me ___.”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“I like your new T-shirt.” “Really? I ___. It’ s too loose</a:t>
            </a:r>
            <a:r>
              <a:rPr lang="en-US"/>
              <a:t>.” </a:t>
            </a: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</a:t>
            </a:r>
            <a:r>
              <a:rPr lang="en-US"/>
              <a:t>I’ d like to drink something.” “Me ___, I’ m very thirsty.”</a:t>
            </a:r>
          </a:p>
          <a:p>
            <a:pPr marL="514350" indent="-514350">
              <a:buFont typeface="+mj-lt"/>
              <a:buAutoNum type="arabicPeriod"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3129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smtClean="0"/>
              <a:t>Complete with </a:t>
            </a:r>
            <a:r>
              <a:rPr lang="cs-CZ" sz="4000" i="1" smtClean="0"/>
              <a:t>too / neither / do / don</a:t>
            </a:r>
            <a:r>
              <a:rPr lang="en-US" sz="4000" i="1" smtClean="0"/>
              <a:t>’</a:t>
            </a:r>
            <a:r>
              <a:rPr lang="cs-CZ" sz="4000" i="1" smtClean="0"/>
              <a:t>t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Autofit/>
          </a:bodyPr>
          <a:lstStyle/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/>
              <a:t>“I’ m not cold.” “Me </a:t>
            </a:r>
            <a:r>
              <a:rPr lang="en-US">
                <a:solidFill>
                  <a:schemeClr val="accent1"/>
                </a:solidFill>
              </a:rPr>
              <a:t>neither</a:t>
            </a:r>
            <a:r>
              <a:rPr lang="en-US"/>
              <a:t>. I have a </a:t>
            </a:r>
            <a:r>
              <a:rPr lang="en-US" smtClean="0"/>
              <a:t>woo</a:t>
            </a:r>
            <a:r>
              <a:rPr lang="cs-CZ" smtClean="0"/>
              <a:t>l</a:t>
            </a:r>
            <a:r>
              <a:rPr lang="en-US" smtClean="0"/>
              <a:t>len </a:t>
            </a:r>
            <a:r>
              <a:rPr lang="en-US"/>
              <a:t>jumper on</a:t>
            </a:r>
            <a:r>
              <a:rPr lang="en-US" smtClean="0"/>
              <a:t>.”</a:t>
            </a:r>
            <a:endParaRPr lang="cs-CZ" smtClean="0"/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smtClean="0"/>
              <a:t>“I don’ t know anybody in this room.” “Nevermind. I </a:t>
            </a:r>
            <a:r>
              <a:rPr lang="en-US" smtClean="0">
                <a:solidFill>
                  <a:schemeClr val="accent1"/>
                </a:solidFill>
              </a:rPr>
              <a:t>do</a:t>
            </a:r>
            <a:r>
              <a:rPr lang="en-US" smtClean="0"/>
              <a:t>. I’ ll introduce you.”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/>
              <a:t>“We haven’t seen that film yet.” “Me </a:t>
            </a:r>
            <a:r>
              <a:rPr lang="en-US">
                <a:solidFill>
                  <a:schemeClr val="accent1"/>
                </a:solidFill>
              </a:rPr>
              <a:t>neither</a:t>
            </a:r>
            <a:r>
              <a:rPr lang="en-US"/>
              <a:t>.”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/>
              <a:t>“I like your new T-shirt.” “Really? I </a:t>
            </a:r>
            <a:r>
              <a:rPr lang="en-US">
                <a:solidFill>
                  <a:schemeClr val="accent1"/>
                </a:solidFill>
              </a:rPr>
              <a:t>don’t</a:t>
            </a:r>
            <a:r>
              <a:rPr lang="en-US"/>
              <a:t>. It’ s too loose.”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smtClean="0"/>
              <a:t>“I’ d like to drink something.” “Me </a:t>
            </a:r>
            <a:r>
              <a:rPr lang="en-US" smtClean="0">
                <a:solidFill>
                  <a:schemeClr val="accent1"/>
                </a:solidFill>
              </a:rPr>
              <a:t>too</a:t>
            </a:r>
            <a:r>
              <a:rPr lang="en-US" smtClean="0"/>
              <a:t>, I’ m very thirsty.”</a:t>
            </a:r>
          </a:p>
          <a:p>
            <a:pPr marL="514350" indent="-514350">
              <a:buFont typeface="+mj-lt"/>
              <a:buAutoNum type="arabicPeriod"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943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Complete the short responses: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mtClean="0"/>
              <a:t>“I met a famous actress yesterday.” </a:t>
            </a:r>
            <a:br>
              <a:rPr lang="en-US" smtClean="0"/>
            </a:br>
            <a:r>
              <a:rPr lang="en-US" smtClean="0"/>
              <a:t>“___? Whom?”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“I’ ve visited Egypt many times.”</a:t>
            </a:r>
            <a:br>
              <a:rPr lang="en-US" smtClean="0"/>
            </a:br>
            <a:r>
              <a:rPr lang="en-US" smtClean="0"/>
              <a:t>“___? It’ s my first time.”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“She works in a hospital.” “___? So do I!”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“Those are my grandparents.”</a:t>
            </a:r>
            <a:br>
              <a:rPr lang="en-US" smtClean="0"/>
            </a:br>
            <a:r>
              <a:rPr lang="en-US" smtClean="0"/>
              <a:t>“___? They look young.”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“You’ ll be promoted soon.”</a:t>
            </a:r>
            <a:br>
              <a:rPr lang="en-US" smtClean="0"/>
            </a:br>
            <a:r>
              <a:rPr lang="en-US" smtClean="0"/>
              <a:t>“___? What a surprise!”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478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Complete the short responses: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2514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mtClean="0"/>
              <a:t>“I met a famous actress yesterday.” </a:t>
            </a:r>
            <a:br>
              <a:rPr lang="en-US" smtClean="0"/>
            </a:br>
            <a:r>
              <a:rPr lang="en-US" smtClean="0"/>
              <a:t>“</a:t>
            </a:r>
            <a:r>
              <a:rPr lang="en-US" smtClean="0">
                <a:solidFill>
                  <a:schemeClr val="accent1"/>
                </a:solidFill>
              </a:rPr>
              <a:t>Did you</a:t>
            </a:r>
            <a:r>
              <a:rPr lang="en-US" smtClean="0"/>
              <a:t>? Whom?”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“I’ ve visited Egypt many times.”</a:t>
            </a:r>
            <a:br>
              <a:rPr lang="en-US" smtClean="0"/>
            </a:br>
            <a:r>
              <a:rPr lang="en-US" smtClean="0"/>
              <a:t>“</a:t>
            </a:r>
            <a:r>
              <a:rPr lang="en-US" smtClean="0">
                <a:solidFill>
                  <a:schemeClr val="accent1"/>
                </a:solidFill>
              </a:rPr>
              <a:t>Have you</a:t>
            </a:r>
            <a:r>
              <a:rPr lang="en-US" smtClean="0"/>
              <a:t>? It’ s my first time.”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“She works in a hospital.” “</a:t>
            </a:r>
            <a:r>
              <a:rPr lang="en-US" smtClean="0">
                <a:solidFill>
                  <a:schemeClr val="accent1"/>
                </a:solidFill>
              </a:rPr>
              <a:t>Does she</a:t>
            </a:r>
            <a:r>
              <a:rPr lang="en-US" smtClean="0"/>
              <a:t>? So do I!”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“Those are my grandparents.”</a:t>
            </a:r>
            <a:br>
              <a:rPr lang="en-US" smtClean="0"/>
            </a:br>
            <a:r>
              <a:rPr lang="en-US" smtClean="0"/>
              <a:t>“</a:t>
            </a:r>
            <a:r>
              <a:rPr lang="en-US" smtClean="0">
                <a:solidFill>
                  <a:schemeClr val="accent1"/>
                </a:solidFill>
              </a:rPr>
              <a:t>Are they</a:t>
            </a:r>
            <a:r>
              <a:rPr lang="en-US" smtClean="0"/>
              <a:t>? They look young.”</a:t>
            </a:r>
          </a:p>
          <a:p>
            <a:pPr marL="514350" indent="-514350">
              <a:buFont typeface="+mj-lt"/>
              <a:buAutoNum type="arabicPeriod"/>
            </a:pPr>
            <a:r>
              <a:rPr lang="en-US" smtClean="0"/>
              <a:t>“You’ ll be promoted soon.”</a:t>
            </a:r>
            <a:br>
              <a:rPr lang="en-US" smtClean="0"/>
            </a:br>
            <a:r>
              <a:rPr lang="en-US" smtClean="0"/>
              <a:t>“</a:t>
            </a:r>
            <a:r>
              <a:rPr lang="en-US" smtClean="0">
                <a:solidFill>
                  <a:schemeClr val="accent1"/>
                </a:solidFill>
              </a:rPr>
              <a:t>Will I</a:t>
            </a:r>
            <a:r>
              <a:rPr lang="en-US" smtClean="0"/>
              <a:t>? What a surprise!”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104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035" y="1340768"/>
            <a:ext cx="8856984" cy="4997152"/>
          </a:xfrm>
        </p:spPr>
        <p:txBody>
          <a:bodyPr>
            <a:noAutofit/>
          </a:bodyPr>
          <a:lstStyle/>
          <a:p>
            <a:r>
              <a:rPr lang="cs-CZ" sz="2900" dirty="0" smtClean="0"/>
              <a:t>Vhodný výběr slova – žák zvolí ve větě vhodný výraz. Vybírá ze slov s podobným významem.(</a:t>
            </a:r>
            <a:r>
              <a:rPr lang="cs-CZ" sz="2900" smtClean="0"/>
              <a:t>2-3</a:t>
            </a:r>
            <a:r>
              <a:rPr lang="cs-CZ" sz="2900" smtClean="0"/>
              <a:t>)</a:t>
            </a:r>
          </a:p>
          <a:p>
            <a:r>
              <a:rPr lang="cs-CZ" sz="2900" smtClean="0"/>
              <a:t>Dovětek </a:t>
            </a:r>
            <a:r>
              <a:rPr lang="cs-CZ" sz="2900"/>
              <a:t>typu neither, too, do</a:t>
            </a:r>
            <a:r>
              <a:rPr lang="cs-CZ" sz="2900"/>
              <a:t>, </a:t>
            </a:r>
            <a:r>
              <a:rPr lang="cs-CZ" sz="2900" smtClean="0"/>
              <a:t>don´t – žák si uvědomí užití, význam. (4)</a:t>
            </a:r>
            <a:endParaRPr lang="cs-CZ" sz="2900" dirty="0" smtClean="0"/>
          </a:p>
          <a:p>
            <a:r>
              <a:rPr lang="cs-CZ" sz="2900" dirty="0" smtClean="0"/>
              <a:t>Tázací dovětky – dle kmenové věty žák doplní vhodný typ a tvar </a:t>
            </a:r>
            <a:r>
              <a:rPr lang="cs-CZ" sz="2900" smtClean="0"/>
              <a:t>dovětku</a:t>
            </a:r>
            <a:r>
              <a:rPr lang="cs-CZ" sz="2900" smtClean="0"/>
              <a:t>.(5)</a:t>
            </a:r>
            <a:endParaRPr lang="cs-CZ" sz="2900" dirty="0" smtClean="0"/>
          </a:p>
          <a:p>
            <a:r>
              <a:rPr lang="cs-CZ" sz="2900" dirty="0" smtClean="0"/>
              <a:t>Kladné a záporné přitakání – do vět žák volí správný dovětek typu </a:t>
            </a:r>
            <a:r>
              <a:rPr lang="cs-CZ" sz="2900" dirty="0" err="1"/>
              <a:t>n</a:t>
            </a:r>
            <a:r>
              <a:rPr lang="cs-CZ" sz="2900" dirty="0" err="1" smtClean="0"/>
              <a:t>either</a:t>
            </a:r>
            <a:r>
              <a:rPr lang="cs-CZ" sz="2900" dirty="0" smtClean="0"/>
              <a:t>, </a:t>
            </a:r>
            <a:r>
              <a:rPr lang="cs-CZ" sz="2900" dirty="0" err="1" smtClean="0"/>
              <a:t>too</a:t>
            </a:r>
            <a:r>
              <a:rPr lang="cs-CZ" sz="2900" dirty="0" smtClean="0"/>
              <a:t>, do, </a:t>
            </a:r>
            <a:r>
              <a:rPr lang="cs-CZ" sz="2900" dirty="0" err="1" smtClean="0"/>
              <a:t>don´t</a:t>
            </a:r>
            <a:r>
              <a:rPr lang="cs-CZ" sz="2900" dirty="0" smtClean="0"/>
              <a:t>.</a:t>
            </a:r>
            <a:r>
              <a:rPr lang="cs-CZ" sz="2900" smtClean="0"/>
              <a:t/>
            </a:r>
            <a:br>
              <a:rPr lang="cs-CZ" sz="2900" smtClean="0"/>
            </a:br>
            <a:r>
              <a:rPr lang="cs-CZ" sz="2900" smtClean="0"/>
              <a:t>(6)</a:t>
            </a:r>
            <a:endParaRPr lang="cs-CZ" sz="2900" dirty="0" smtClean="0"/>
          </a:p>
          <a:p>
            <a:r>
              <a:rPr lang="cs-CZ" sz="2900" dirty="0" smtClean="0"/>
              <a:t>Doplnění správné odpovědi – žák doplní myšlenku věty ,,opravdu?´´ </a:t>
            </a:r>
            <a:r>
              <a:rPr lang="cs-CZ" sz="2900" smtClean="0"/>
              <a:t>správným gramatickým výrazem</a:t>
            </a:r>
            <a:r>
              <a:rPr lang="cs-CZ" sz="2900" smtClean="0"/>
              <a:t>.(7-8)</a:t>
            </a:r>
            <a:endParaRPr lang="cs-CZ" sz="2900" dirty="0"/>
          </a:p>
        </p:txBody>
      </p:sp>
    </p:spTree>
    <p:extLst>
      <p:ext uri="{BB962C8B-B14F-4D97-AF65-F5344CB8AC3E}">
        <p14:creationId xmlns:p14="http://schemas.microsoft.com/office/powerpoint/2010/main" val="230730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133</TotalTime>
  <Words>539</Words>
  <Application>Microsoft Office PowerPoint</Application>
  <PresentationFormat>Předvádění na obrazovce (4:3)</PresentationFormat>
  <Paragraphs>55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Underline the possible word / words:</vt:lpstr>
      <vt:lpstr>Underline the possible word / words:</vt:lpstr>
      <vt:lpstr>Me too / me neither / I do / I don´t</vt:lpstr>
      <vt:lpstr>Complete with too / neither / do / don´t:</vt:lpstr>
      <vt:lpstr>Complete with too / neither / do / don’t:</vt:lpstr>
      <vt:lpstr>Complete the short responses:</vt:lpstr>
      <vt:lpstr>Complete the short responses: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Underline the possible word / words:</dc:title>
  <dc:creator>ZŠ</dc:creator>
  <cp:lastModifiedBy>ZŠ</cp:lastModifiedBy>
  <cp:revision>16</cp:revision>
  <dcterms:created xsi:type="dcterms:W3CDTF">2012-02-03T07:43:51Z</dcterms:created>
  <dcterms:modified xsi:type="dcterms:W3CDTF">2012-06-27T16:44:21Z</dcterms:modified>
</cp:coreProperties>
</file>