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0" r:id="rId4"/>
    <p:sldId id="261" r:id="rId5"/>
    <p:sldId id="257" r:id="rId6"/>
    <p:sldId id="258" r:id="rId7"/>
    <p:sldId id="263" r:id="rId8"/>
    <p:sldId id="25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1A2E-2BDE-429A-AB93-E3762567DD45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721AF32C-DFD9-4FDD-AB26-934C7BA3250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 dirty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A9_53</a:t>
            </a:r>
            <a:r>
              <a:rPr lang="en-US" sz="1800" dirty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 dirty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dirty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dirty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dirty="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 dirty="0">
                <a:solidFill>
                  <a:prstClr val="black"/>
                </a:solidFill>
              </a:rPr>
            </a:br>
            <a:r>
              <a:rPr lang="cs-CZ" sz="1800" dirty="0">
                <a:solidFill>
                  <a:prstClr val="black"/>
                </a:solidFill>
              </a:rPr>
              <a:t>Vzdělávací obor: </a:t>
            </a:r>
            <a:r>
              <a:rPr lang="cs-CZ" sz="1800" dirty="0" smtClean="0">
                <a:solidFill>
                  <a:prstClr val="black"/>
                </a:solidFill>
              </a:rPr>
              <a:t>Anglický jazyk</a:t>
            </a:r>
            <a:r>
              <a:rPr lang="cs-CZ" sz="1800" dirty="0">
                <a:solidFill>
                  <a:prstClr val="black"/>
                </a:solidFill>
              </a:rPr>
              <a:t/>
            </a:r>
            <a:br>
              <a:rPr lang="cs-CZ" sz="1800" dirty="0">
                <a:solidFill>
                  <a:prstClr val="black"/>
                </a:solidFill>
              </a:rPr>
            </a:br>
            <a:r>
              <a:rPr lang="cs-CZ" sz="1800" dirty="0">
                <a:solidFill>
                  <a:prstClr val="black"/>
                </a:solidFill>
              </a:rPr>
              <a:t> </a:t>
            </a:r>
            <a:r>
              <a:rPr lang="cs-CZ" sz="1800" dirty="0" smtClean="0">
                <a:solidFill>
                  <a:prstClr val="black"/>
                </a:solidFill>
              </a:rPr>
              <a:t>Tematický okruh:</a:t>
            </a:r>
            <a:r>
              <a:rPr lang="cs-CZ" sz="1800" dirty="0">
                <a:solidFill>
                  <a:srgbClr val="FF0000"/>
                </a:solidFill>
              </a:rPr>
              <a:t> </a:t>
            </a:r>
            <a:r>
              <a:rPr lang="cs-CZ" sz="1800" dirty="0" smtClean="0">
                <a:solidFill>
                  <a:schemeClr val="tx1"/>
                </a:solidFill>
              </a:rPr>
              <a:t>Komunikace na dané téma ,,rodina‘‘. Rozšiřování slovní zásoby – způsobová slovesa. </a:t>
            </a:r>
            <a:endParaRPr lang="cs-CZ" sz="1800" dirty="0" smtClean="0">
              <a:solidFill>
                <a:prstClr val="black"/>
              </a:solidFill>
            </a:endParaRPr>
          </a:p>
          <a:p>
            <a:r>
              <a:rPr lang="cs-CZ" sz="1800" dirty="0" smtClean="0">
                <a:solidFill>
                  <a:prstClr val="black"/>
                </a:solidFill>
              </a:rPr>
              <a:t>Téma: </a:t>
            </a:r>
            <a:r>
              <a:rPr lang="cs-CZ" sz="2400" dirty="0" err="1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Conversation</a:t>
            </a:r>
            <a:r>
              <a:rPr lang="cs-CZ" sz="24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 </a:t>
            </a:r>
            <a:r>
              <a:rPr lang="cs-CZ" sz="2400" dirty="0" err="1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Topics</a:t>
            </a: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 dirty="0" err="1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</a:t>
            </a:r>
            <a:r>
              <a:rPr lang="en-US" sz="2000" dirty="0" err="1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en-US" sz="20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 </a:t>
            </a:r>
            <a:br>
              <a:rPr lang="en-US" sz="20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dirty="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dirty="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21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Discuss: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cs-CZ" smtClean="0"/>
              <a:t>What can parents do to make their children obedient, polite, tolerant for others?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What can parents do to prevent their children becoming vain, selfish and conceited?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80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Fill in the correct word derived from the words in brackets: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As your children move towards … (depend), it is important to make sure that they understand what decent values are. To  prevent children from becoming … (spoil) and … (greed), you should not indulge them too much. They should be taught to be polite from an early age. Children should be scolded for bad … (behave), which will be an … (effect) way of helping them to distinguish right from wrong. You need to reward your children when they do things well but you must be … (care) not to overdo it or they may become … (conceit).</a:t>
            </a: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149135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Fill in the correct word derived from the words in brackets: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As your children move towards </a:t>
            </a:r>
            <a:r>
              <a:rPr lang="cs-CZ" sz="2800" smtClean="0">
                <a:solidFill>
                  <a:schemeClr val="accent1"/>
                </a:solidFill>
              </a:rPr>
              <a:t>independence</a:t>
            </a:r>
            <a:r>
              <a:rPr lang="cs-CZ" sz="2800" smtClean="0"/>
              <a:t>, it is important to make sure that they understand what decent values are. To  prevent children from becoming </a:t>
            </a:r>
            <a:r>
              <a:rPr lang="cs-CZ" sz="2800" smtClean="0">
                <a:solidFill>
                  <a:schemeClr val="accent1"/>
                </a:solidFill>
              </a:rPr>
              <a:t>spoiled</a:t>
            </a:r>
            <a:r>
              <a:rPr lang="cs-CZ" sz="2800" smtClean="0"/>
              <a:t> and </a:t>
            </a:r>
            <a:r>
              <a:rPr lang="cs-CZ" sz="2800" smtClean="0">
                <a:solidFill>
                  <a:schemeClr val="accent1"/>
                </a:solidFill>
              </a:rPr>
              <a:t>greedy</a:t>
            </a:r>
            <a:r>
              <a:rPr lang="cs-CZ" sz="2800" smtClean="0"/>
              <a:t>,</a:t>
            </a:r>
            <a:r>
              <a:rPr lang="cs-CZ" sz="2800" smtClean="0">
                <a:solidFill>
                  <a:schemeClr val="accent1"/>
                </a:solidFill>
              </a:rPr>
              <a:t> </a:t>
            </a:r>
            <a:r>
              <a:rPr lang="cs-CZ" sz="2800" smtClean="0"/>
              <a:t>you should not indulge them too much. They should be taught to be polite from an early age. Children should be scolded for bad </a:t>
            </a:r>
            <a:r>
              <a:rPr lang="cs-CZ" sz="2800" smtClean="0">
                <a:solidFill>
                  <a:schemeClr val="accent1"/>
                </a:solidFill>
              </a:rPr>
              <a:t>behaviour</a:t>
            </a:r>
            <a:r>
              <a:rPr lang="cs-CZ" sz="2800" smtClean="0"/>
              <a:t>, which will be an </a:t>
            </a:r>
            <a:r>
              <a:rPr lang="cs-CZ" sz="2800" smtClean="0">
                <a:solidFill>
                  <a:schemeClr val="accent1"/>
                </a:solidFill>
              </a:rPr>
              <a:t>effective </a:t>
            </a:r>
            <a:r>
              <a:rPr lang="cs-CZ" sz="2800" smtClean="0"/>
              <a:t>way of helping them to distinguish right from wrong. You need to reward your children when they do things well but you must be </a:t>
            </a:r>
            <a:r>
              <a:rPr lang="cs-CZ" sz="2800" smtClean="0">
                <a:solidFill>
                  <a:schemeClr val="accent1"/>
                </a:solidFill>
              </a:rPr>
              <a:t>careful </a:t>
            </a:r>
            <a:r>
              <a:rPr lang="cs-CZ" sz="2800" smtClean="0"/>
              <a:t>not to overdo it or they may become </a:t>
            </a:r>
            <a:r>
              <a:rPr lang="cs-CZ" sz="2800" smtClean="0">
                <a:solidFill>
                  <a:schemeClr val="accent1"/>
                </a:solidFill>
              </a:rPr>
              <a:t>conceited</a:t>
            </a:r>
            <a:r>
              <a:rPr lang="cs-CZ" sz="2800" smtClean="0"/>
              <a:t>.</a:t>
            </a: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196958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Make sentences to illustrate </a:t>
            </a:r>
            <a:br>
              <a:rPr lang="cs-CZ" sz="4000" smtClean="0"/>
            </a:br>
            <a:r>
              <a:rPr lang="cs-CZ" sz="4000" smtClean="0"/>
              <a:t>the meaning of these words: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e.g. </a:t>
            </a:r>
            <a:r>
              <a:rPr lang="cs-CZ" i="1" smtClean="0"/>
              <a:t>generous – Generous people like sharing 			their things with the others.</a:t>
            </a:r>
          </a:p>
          <a:p>
            <a:pPr marL="0" indent="0">
              <a:buNone/>
            </a:pPr>
            <a:r>
              <a:rPr lang="cs-CZ" smtClean="0"/>
              <a:t>pessimistic</a:t>
            </a:r>
          </a:p>
          <a:p>
            <a:pPr marL="0" indent="0">
              <a:buNone/>
            </a:pPr>
            <a:r>
              <a:rPr lang="cs-CZ" smtClean="0"/>
              <a:t>obedient</a:t>
            </a:r>
          </a:p>
          <a:p>
            <a:pPr marL="0" indent="0">
              <a:buNone/>
            </a:pPr>
            <a:r>
              <a:rPr lang="cs-CZ" smtClean="0"/>
              <a:t>honest</a:t>
            </a:r>
          </a:p>
          <a:p>
            <a:pPr marL="0" indent="0">
              <a:buNone/>
            </a:pPr>
            <a:r>
              <a:rPr lang="cs-CZ" smtClean="0"/>
              <a:t>greedy</a:t>
            </a:r>
          </a:p>
          <a:p>
            <a:pPr marL="0" indent="0">
              <a:buNone/>
            </a:pPr>
            <a:r>
              <a:rPr lang="cs-CZ" smtClean="0"/>
              <a:t>impatient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2035280" y="2708920"/>
            <a:ext cx="7108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Pessimistic people see the world in black.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691679" y="3293695"/>
            <a:ext cx="7452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Obedient kids always do what they are told.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691679" y="387847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Honest men keep their word.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475656" y="4463245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You want more and more, you are greedy.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756281" y="5048020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Wait till the time is right, don´t be impatient!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99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Discuss in pairs / small groups: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cs-CZ" smtClean="0"/>
              <a:t>What qualities</a:t>
            </a:r>
            <a:r>
              <a:rPr lang="cs-CZ" smtClean="0">
                <a:solidFill>
                  <a:srgbClr val="FF0000"/>
                </a:solidFill>
              </a:rPr>
              <a:t> </a:t>
            </a:r>
            <a:r>
              <a:rPr lang="cs-CZ" smtClean="0"/>
              <a:t>do you prefer on other people? Why?</a:t>
            </a:r>
          </a:p>
          <a:p>
            <a:pPr marL="514350" indent="-514350">
              <a:buFont typeface="+mj-lt"/>
              <a:buAutoNum type="alphaLcParenR"/>
            </a:pPr>
            <a:r>
              <a:rPr lang="cs-CZ" smtClean="0"/>
              <a:t>What </a:t>
            </a:r>
            <a:r>
              <a:rPr lang="cs-CZ"/>
              <a:t>qualities</a:t>
            </a:r>
            <a:r>
              <a:rPr lang="cs-CZ">
                <a:solidFill>
                  <a:srgbClr val="FF0000"/>
                </a:solidFill>
              </a:rPr>
              <a:t> </a:t>
            </a:r>
            <a:r>
              <a:rPr lang="cs-CZ" smtClean="0"/>
              <a:t>do </a:t>
            </a:r>
            <a:r>
              <a:rPr lang="cs-CZ"/>
              <a:t>you </a:t>
            </a:r>
            <a:r>
              <a:rPr lang="cs-CZ" smtClean="0"/>
              <a:t>hate? Give reasons.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505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Práce se slovy, čtení s porozuměním, výklad slov – forma výkladového slovníku.</a:t>
            </a:r>
          </a:p>
          <a:p>
            <a:r>
              <a:rPr lang="cs-CZ" dirty="0" smtClean="0"/>
              <a:t>Úvodní komunikace na téma ,,Vztahy rodičů a dětí, porozumění si, konflikty.´´(2)</a:t>
            </a:r>
          </a:p>
          <a:p>
            <a:r>
              <a:rPr lang="cs-CZ" dirty="0" smtClean="0"/>
              <a:t>Doplnění textu – žák čte a doplňuje text vhodnými slovy ze závorky, tvoří správný tvar daného slova.(3-4)</a:t>
            </a:r>
          </a:p>
          <a:p>
            <a:r>
              <a:rPr lang="cs-CZ" dirty="0" smtClean="0"/>
              <a:t>Rozšiřování slovní zásoby přídavných jmen – vlastnosti – žák větou vysvětluje význam slova.(5)</a:t>
            </a:r>
          </a:p>
          <a:p>
            <a:r>
              <a:rPr lang="cs-CZ" dirty="0" smtClean="0"/>
              <a:t>Komunikace – žák ve dvojici diskutuje na </a:t>
            </a:r>
            <a:r>
              <a:rPr lang="cs-CZ" smtClean="0"/>
              <a:t>dané téma ,,Kladné </a:t>
            </a:r>
            <a:r>
              <a:rPr lang="cs-CZ" dirty="0" smtClean="0"/>
              <a:t>a záporné vlastnosti </a:t>
            </a:r>
            <a:r>
              <a:rPr lang="cs-CZ" smtClean="0"/>
              <a:t>lidí.´´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879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61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65</TotalTime>
  <Words>462</Words>
  <Application>Microsoft Office PowerPoint</Application>
  <PresentationFormat>Předvádění na obrazovce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Discuss:</vt:lpstr>
      <vt:lpstr>Fill in the correct word derived from the words in brackets:</vt:lpstr>
      <vt:lpstr>Fill in the correct word derived from the words in brackets:</vt:lpstr>
      <vt:lpstr>Make sentences to illustrate  the meaning of these words:</vt:lpstr>
      <vt:lpstr>Discuss in pairs / small groups: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Discuss:</dc:title>
  <dc:creator>ZŠ</dc:creator>
  <cp:lastModifiedBy>Zeměpis</cp:lastModifiedBy>
  <cp:revision>12</cp:revision>
  <dcterms:created xsi:type="dcterms:W3CDTF">2012-02-11T20:21:22Z</dcterms:created>
  <dcterms:modified xsi:type="dcterms:W3CDTF">2012-06-24T09:47:19Z</dcterms:modified>
</cp:coreProperties>
</file>