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63" r:id="rId5"/>
    <p:sldId id="258" r:id="rId6"/>
    <p:sldId id="259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CC99"/>
    <a:srgbClr val="BC6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31FAD-B661-4B46-878A-8DF26AF12BA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3076365-D453-4623-8C1F-16D584F0E2EA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BAT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A9_50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Text Analysis I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9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dirty="0" err="1" smtClean="0">
                <a:solidFill>
                  <a:prstClr val="black"/>
                </a:solidFill>
              </a:rPr>
              <a:t>Autor</a:t>
            </a:r>
            <a:r>
              <a:rPr lang="en-US" sz="1200" dirty="0" smtClean="0">
                <a:solidFill>
                  <a:prstClr val="black"/>
                </a:solidFill>
              </a:rPr>
              <a:t>: Mgr. </a:t>
            </a:r>
            <a:r>
              <a:rPr lang="cs-CZ" sz="1200">
                <a:solidFill>
                  <a:prstClr val="black"/>
                </a:solidFill>
              </a:rPr>
              <a:t>J</a:t>
            </a:r>
            <a:r>
              <a:rPr lang="cs-CZ" sz="1200" smtClean="0">
                <a:solidFill>
                  <a:prstClr val="black"/>
                </a:solidFill>
              </a:rPr>
              <a:t>ana  </a:t>
            </a:r>
            <a:r>
              <a:rPr lang="cs-CZ" sz="1200" smtClean="0">
                <a:solidFill>
                  <a:prstClr val="black"/>
                </a:solidFill>
              </a:rPr>
              <a:t>Batelková, </a:t>
            </a:r>
            <a:r>
              <a:rPr lang="cs-CZ" sz="1200" smtClean="0">
                <a:solidFill>
                  <a:prstClr val="black"/>
                </a:solidFill>
              </a:rPr>
              <a:t>únor 2012</a:t>
            </a:r>
            <a:endParaRPr lang="en-US" sz="1200" dirty="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38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 to have for breakfast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smtClean="0"/>
              <a:t>The first meal of the day is breakfast. The traditional English breakfast is very big: bacon, eggs, sausages, tomatoes, mushrooms, baked beans and fried bread. But most people have it only on Sundays or when they stay in a hotel. Usually they have a light breakfast, for example a toast with jam, honey or marmalade, cereals with milk and sugar, fruit, yoghurt, orange juice, coffee or tea.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903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252" y="116632"/>
            <a:ext cx="91440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Find all the nouns and distinguish countable and uncountable ones: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9624401"/>
              </p:ext>
            </p:extLst>
          </p:nvPr>
        </p:nvGraphicFramePr>
        <p:xfrm>
          <a:off x="417091" y="1556792"/>
          <a:ext cx="8229600" cy="48884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countable</a:t>
                      </a:r>
                      <a:endParaRPr lang="cs-CZ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uncountable</a:t>
                      </a:r>
                      <a:endParaRPr lang="cs-CZ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sg.</a:t>
                      </a:r>
                      <a:endParaRPr lang="cs-CZ" sz="3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pl.</a:t>
                      </a:r>
                      <a:endParaRPr lang="cs-CZ" sz="3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30187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00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252" y="116632"/>
            <a:ext cx="91440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Find all the nouns and distinguish countable and uncountable ones: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8596343"/>
              </p:ext>
            </p:extLst>
          </p:nvPr>
        </p:nvGraphicFramePr>
        <p:xfrm>
          <a:off x="417091" y="1556792"/>
          <a:ext cx="8229600" cy="48884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countable</a:t>
                      </a:r>
                      <a:endParaRPr lang="cs-CZ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uncountable</a:t>
                      </a:r>
                      <a:endParaRPr lang="cs-CZ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sg.</a:t>
                      </a:r>
                      <a:endParaRPr lang="cs-CZ" sz="3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pl.</a:t>
                      </a:r>
                      <a:endParaRPr lang="cs-CZ" sz="3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730187">
                <a:tc>
                  <a:txBody>
                    <a:bodyPr/>
                    <a:lstStyle/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meal </a:t>
                      </a:r>
                      <a:br>
                        <a:rPr lang="cs-CZ" smtClean="0">
                          <a:solidFill>
                            <a:schemeClr val="accent1"/>
                          </a:solidFill>
                        </a:rPr>
                      </a:br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day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hotel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example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toast </a:t>
                      </a:r>
                    </a:p>
                    <a:p>
                      <a:endParaRPr lang="cs-CZ" smtClean="0">
                        <a:solidFill>
                          <a:schemeClr val="accent1"/>
                        </a:solidFill>
                      </a:endParaRPr>
                    </a:p>
                    <a:p>
                      <a:endParaRPr lang="cs-CZ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eggs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sausages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tomatoes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mushrooms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beans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people </a:t>
                      </a:r>
                    </a:p>
                    <a:p>
                      <a:endParaRPr lang="cs-CZ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breakfast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bacon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bread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jam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honey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marmalade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milk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sugar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juice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yoghurt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fruit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coffee </a:t>
                      </a:r>
                    </a:p>
                    <a:p>
                      <a:r>
                        <a:rPr lang="cs-CZ" smtClean="0">
                          <a:solidFill>
                            <a:schemeClr val="accent1"/>
                          </a:solidFill>
                        </a:rPr>
                        <a:t>tea</a:t>
                      </a:r>
                      <a:endParaRPr lang="cs-CZ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447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80" y="764704"/>
            <a:ext cx="91440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Match 2 countable and 2 uncountable nouns from the previous exercise </a:t>
            </a:r>
            <a:br>
              <a:rPr lang="cs-CZ" sz="4000" smtClean="0"/>
            </a:br>
            <a:r>
              <a:rPr lang="cs-CZ" sz="4000" smtClean="0"/>
              <a:t>with 2 suitable expressions </a:t>
            </a:r>
            <a:br>
              <a:rPr lang="cs-CZ" sz="4000" smtClean="0"/>
            </a:br>
            <a:r>
              <a:rPr lang="cs-CZ" sz="4000" smtClean="0"/>
              <a:t>and use them in sentences:</a:t>
            </a:r>
            <a:endParaRPr lang="cs-CZ" sz="400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661396"/>
              </p:ext>
            </p:extLst>
          </p:nvPr>
        </p:nvGraphicFramePr>
        <p:xfrm>
          <a:off x="1043607" y="3429000"/>
          <a:ext cx="612068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680"/>
              </a:tblGrid>
              <a:tr h="1368152">
                <a:tc>
                  <a:txBody>
                    <a:bodyPr/>
                    <a:lstStyle/>
                    <a:p>
                      <a:r>
                        <a:rPr lang="cs-CZ" sz="3600" b="0" smtClean="0">
                          <a:solidFill>
                            <a:schemeClr val="tx1"/>
                          </a:solidFill>
                        </a:rPr>
                        <a:t>many      much      little</a:t>
                      </a:r>
                      <a:r>
                        <a:rPr lang="cs-CZ" sz="3600" b="0" baseline="0" smtClean="0">
                          <a:solidFill>
                            <a:schemeClr val="tx1"/>
                          </a:solidFill>
                        </a:rPr>
                        <a:t>      few </a:t>
                      </a:r>
                    </a:p>
                    <a:p>
                      <a:endParaRPr lang="cs-CZ" sz="3600" b="0" baseline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cs-CZ" sz="3600" b="0" baseline="0" smtClean="0">
                          <a:solidFill>
                            <a:schemeClr val="tx1"/>
                          </a:solidFill>
                        </a:rPr>
                        <a:t>  </a:t>
                      </a:r>
                      <a:br>
                        <a:rPr lang="cs-CZ" sz="3600" b="0" baseline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cs-CZ" sz="3600" b="0" baseline="0" smtClean="0">
                          <a:solidFill>
                            <a:schemeClr val="tx1"/>
                          </a:solidFill>
                        </a:rPr>
                        <a:t>a      some      a little      a few</a:t>
                      </a:r>
                      <a:endParaRPr lang="cs-CZ" sz="3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Ovál 5"/>
          <p:cNvSpPr/>
          <p:nvPr/>
        </p:nvSpPr>
        <p:spPr>
          <a:xfrm>
            <a:off x="1043608" y="3409064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827583" y="5013176"/>
            <a:ext cx="864097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907704" y="5009444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394049" y="5018920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4345557" y="3409064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699792" y="3409064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562392" y="5013176"/>
            <a:ext cx="1493455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796136" y="3429000"/>
            <a:ext cx="1296144" cy="792088"/>
          </a:xfrm>
          <a:prstGeom prst="ellipse">
            <a:avLst/>
          </a:prstGeom>
          <a:solidFill>
            <a:schemeClr val="accent1">
              <a:tint val="100000"/>
              <a:shade val="100000"/>
              <a:hueMod val="100000"/>
              <a:satMod val="1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448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Transform the words: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You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may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change just one letter in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each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line. You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can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use as many lines as needed, but try to make the chain as short as possible. </a:t>
            </a:r>
          </a:p>
          <a:p>
            <a:pPr marL="0" indent="0">
              <a:buNone/>
            </a:pP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e.g. 	MAKE 	  HERD	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1.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LATE 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    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RISE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M</a:t>
            </a:r>
            <a:r>
              <a:rPr lang="cs-CZ" altLang="en-US" b="1" smtClean="0">
                <a:ln w="11430"/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KE			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2. FLY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DAM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  <a:r>
              <a:rPr lang="cs-CZ" altLang="en-US" b="1" smtClean="0">
                <a:ln w="11430"/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IKE			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3. CARS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    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DIRT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HI</a:t>
            </a:r>
            <a:r>
              <a:rPr lang="cs-CZ" altLang="en-US" b="1" smtClean="0">
                <a:ln w="11430"/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E			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4. NICE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    </a:t>
            </a:r>
            <a:r>
              <a:rPr lang="cs-CZ" altLang="en-US" smtClean="0">
                <a:ln w="11430"/>
                <a:latin typeface="+mj-lt"/>
                <a:ea typeface="+mj-ea"/>
                <a:cs typeface="+mj-cs"/>
              </a:rPr>
              <a:t>MALL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H</a:t>
            </a:r>
            <a:r>
              <a:rPr lang="cs-CZ" altLang="en-US" b="1" smtClean="0">
                <a:ln w="11430"/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RE			</a:t>
            </a:r>
            <a:b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HER</a:t>
            </a:r>
            <a:r>
              <a:rPr lang="cs-CZ" altLang="en-US" b="1" smtClean="0">
                <a:ln w="11430"/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D</a:t>
            </a:r>
            <a:endParaRPr lang="cs-CZ" altLang="en-US" b="1" dirty="0">
              <a:ln w="11430"/>
              <a:solidFill>
                <a:srgbClr val="FF0000"/>
              </a:soli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5" name="Přímá spojnice 4"/>
          <p:cNvCxnSpPr/>
          <p:nvPr/>
        </p:nvCxnSpPr>
        <p:spPr>
          <a:xfrm>
            <a:off x="539552" y="2852936"/>
            <a:ext cx="80648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2915816" y="314096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4860032" y="2924944"/>
            <a:ext cx="36004" cy="316835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>
            <a:off x="6710057" y="465313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>
            <a:off x="6805534" y="414908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>
            <a:off x="6481027" y="3641767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>
            <a:off x="6804248" y="314096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42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Solution: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29386"/>
              </p:ext>
            </p:extLst>
          </p:nvPr>
        </p:nvGraphicFramePr>
        <p:xfrm>
          <a:off x="3707904" y="1772816"/>
          <a:ext cx="2057400" cy="4061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7400"/>
              </a:tblGrid>
              <a:tr h="81221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221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221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221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221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827584" y="1688484"/>
            <a:ext cx="15841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cs-CZ" sz="3200"/>
              <a:t>LATE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rgbClr val="CC3300"/>
                </a:solidFill>
              </a:rPr>
              <a:t>F</a:t>
            </a:r>
            <a:r>
              <a:rPr lang="cs-CZ" sz="3200">
                <a:solidFill>
                  <a:schemeClr val="accent1"/>
                </a:solidFill>
              </a:rPr>
              <a:t>ATE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FA</a:t>
            </a:r>
            <a:r>
              <a:rPr lang="cs-CZ" sz="3200">
                <a:solidFill>
                  <a:srgbClr val="CC3300"/>
                </a:solidFill>
              </a:rPr>
              <a:t>C</a:t>
            </a:r>
            <a:r>
              <a:rPr lang="cs-CZ" sz="3200">
                <a:solidFill>
                  <a:schemeClr val="accent1"/>
                </a:solidFill>
              </a:rPr>
              <a:t>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rgbClr val="CC3300"/>
                </a:solidFill>
              </a:rPr>
              <a:t>R</a:t>
            </a:r>
            <a:r>
              <a:rPr lang="cs-CZ" sz="3200">
                <a:solidFill>
                  <a:schemeClr val="accent1"/>
                </a:solidFill>
              </a:rPr>
              <a:t>ACE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R</a:t>
            </a:r>
            <a:r>
              <a:rPr lang="cs-CZ" sz="3200">
                <a:solidFill>
                  <a:srgbClr val="CC3300"/>
                </a:solidFill>
              </a:rPr>
              <a:t>I</a:t>
            </a:r>
            <a:r>
              <a:rPr lang="cs-CZ" sz="3200">
                <a:solidFill>
                  <a:schemeClr val="accent1"/>
                </a:solidFill>
              </a:rPr>
              <a:t>CE</a:t>
            </a:r>
          </a:p>
          <a:p>
            <a:pPr>
              <a:lnSpc>
                <a:spcPct val="150000"/>
              </a:lnSpc>
            </a:pPr>
            <a:r>
              <a:rPr lang="cs-CZ" sz="3200" smtClean="0"/>
              <a:t>RISE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627784" y="1739203"/>
            <a:ext cx="15841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cs-CZ" sz="3200" smtClean="0"/>
              <a:t>FLY</a:t>
            </a:r>
            <a:endParaRPr lang="cs-CZ" sz="3200"/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F</a:t>
            </a:r>
            <a:r>
              <a:rPr lang="cs-CZ" sz="3200">
                <a:solidFill>
                  <a:srgbClr val="CC3300"/>
                </a:solidFill>
              </a:rPr>
              <a:t>R</a:t>
            </a:r>
            <a:r>
              <a:rPr lang="cs-CZ" sz="3200">
                <a:solidFill>
                  <a:schemeClr val="accent1"/>
                </a:solidFill>
              </a:rPr>
              <a:t>Y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rgbClr val="CC3300"/>
                </a:solidFill>
              </a:rPr>
              <a:t>D</a:t>
            </a:r>
            <a:r>
              <a:rPr lang="cs-CZ" sz="3200">
                <a:solidFill>
                  <a:schemeClr val="accent1"/>
                </a:solidFill>
              </a:rPr>
              <a:t>RY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D</a:t>
            </a:r>
            <a:r>
              <a:rPr lang="cs-CZ" sz="3200">
                <a:solidFill>
                  <a:srgbClr val="CC3300"/>
                </a:solidFill>
              </a:rPr>
              <a:t>A</a:t>
            </a:r>
            <a:r>
              <a:rPr lang="cs-CZ" sz="3200">
                <a:solidFill>
                  <a:schemeClr val="accent1"/>
                </a:solidFill>
              </a:rPr>
              <a:t>Y</a:t>
            </a:r>
          </a:p>
          <a:p>
            <a:pPr fontAlgn="ctr">
              <a:lnSpc>
                <a:spcPct val="150000"/>
              </a:lnSpc>
            </a:pPr>
            <a:r>
              <a:rPr lang="cs-CZ" sz="3200"/>
              <a:t>DAM</a:t>
            </a:r>
          </a:p>
          <a:p>
            <a:pPr>
              <a:lnSpc>
                <a:spcPct val="150000"/>
              </a:lnSpc>
            </a:pPr>
            <a:endParaRPr lang="cs-CZ" sz="3200"/>
          </a:p>
        </p:txBody>
      </p:sp>
      <p:sp>
        <p:nvSpPr>
          <p:cNvPr id="7" name="TextovéPole 6"/>
          <p:cNvSpPr txBox="1"/>
          <p:nvPr/>
        </p:nvSpPr>
        <p:spPr>
          <a:xfrm>
            <a:off x="4429764" y="1688484"/>
            <a:ext cx="18002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cs-CZ" sz="3200"/>
              <a:t>CARS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CAR</a:t>
            </a:r>
            <a:r>
              <a:rPr lang="cs-CZ" sz="3200">
                <a:solidFill>
                  <a:srgbClr val="CC3300"/>
                </a:solidFill>
              </a:rPr>
              <a:t>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rgbClr val="CC3300"/>
                </a:solidFill>
              </a:rPr>
              <a:t>D</a:t>
            </a:r>
            <a:r>
              <a:rPr lang="cs-CZ" sz="3200">
                <a:solidFill>
                  <a:schemeClr val="accent1"/>
                </a:solidFill>
              </a:rPr>
              <a:t>ARE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DAR</a:t>
            </a:r>
            <a:r>
              <a:rPr lang="cs-CZ" sz="3200">
                <a:solidFill>
                  <a:srgbClr val="CC3300"/>
                </a:solidFill>
              </a:rPr>
              <a:t>T</a:t>
            </a:r>
          </a:p>
          <a:p>
            <a:pPr fontAlgn="ctr">
              <a:lnSpc>
                <a:spcPct val="150000"/>
              </a:lnSpc>
            </a:pPr>
            <a:r>
              <a:rPr lang="cs-CZ" sz="3200"/>
              <a:t>DIRT</a:t>
            </a:r>
          </a:p>
          <a:p>
            <a:endParaRPr lang="cs-CZ" sz="3200"/>
          </a:p>
        </p:txBody>
      </p:sp>
      <p:sp>
        <p:nvSpPr>
          <p:cNvPr id="8" name="TextovéPole 7"/>
          <p:cNvSpPr txBox="1"/>
          <p:nvPr/>
        </p:nvSpPr>
        <p:spPr>
          <a:xfrm>
            <a:off x="6641026" y="1745037"/>
            <a:ext cx="18722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cs-CZ" sz="3200"/>
              <a:t>NICE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rgbClr val="CC3300"/>
                </a:solidFill>
              </a:rPr>
              <a:t>M</a:t>
            </a:r>
            <a:r>
              <a:rPr lang="cs-CZ" sz="3200">
                <a:solidFill>
                  <a:schemeClr val="accent1"/>
                </a:solidFill>
              </a:rPr>
              <a:t>ICE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MI</a:t>
            </a:r>
            <a:r>
              <a:rPr lang="cs-CZ" sz="3200">
                <a:solidFill>
                  <a:srgbClr val="CC3300"/>
                </a:solidFill>
              </a:rPr>
              <a:t>L</a:t>
            </a:r>
            <a:r>
              <a:rPr lang="cs-CZ" sz="3200">
                <a:solidFill>
                  <a:schemeClr val="accent1"/>
                </a:solidFill>
              </a:rPr>
              <a:t>E</a:t>
            </a:r>
          </a:p>
          <a:p>
            <a:pPr fontAlgn="ctr">
              <a:lnSpc>
                <a:spcPct val="150000"/>
              </a:lnSpc>
            </a:pPr>
            <a:r>
              <a:rPr lang="cs-CZ" sz="3200">
                <a:solidFill>
                  <a:schemeClr val="accent1"/>
                </a:solidFill>
              </a:rPr>
              <a:t>MIL</a:t>
            </a:r>
            <a:r>
              <a:rPr lang="cs-CZ" sz="3200">
                <a:solidFill>
                  <a:srgbClr val="CC3300"/>
                </a:solidFill>
              </a:rPr>
              <a:t>L</a:t>
            </a:r>
          </a:p>
          <a:p>
            <a:pPr fontAlgn="ctr">
              <a:lnSpc>
                <a:spcPct val="150000"/>
              </a:lnSpc>
            </a:pPr>
            <a:r>
              <a:rPr lang="cs-CZ" sz="3200"/>
              <a:t>MALL</a:t>
            </a:r>
          </a:p>
          <a:p>
            <a:pPr>
              <a:lnSpc>
                <a:spcPct val="150000"/>
              </a:lnSpc>
            </a:pP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409470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list: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Práce s textem – žák čte a překládá text, vyhledává klíčová slova – potraviny.(2)</a:t>
            </a:r>
          </a:p>
          <a:p>
            <a:r>
              <a:rPr lang="cs-CZ" dirty="0" smtClean="0"/>
              <a:t>Počitatelnost – žák zařazuje slova do sloupců, určuje číslo jednotné </a:t>
            </a:r>
            <a:r>
              <a:rPr lang="cs-CZ" dirty="0"/>
              <a:t>a</a:t>
            </a:r>
            <a:r>
              <a:rPr lang="cs-CZ" dirty="0" smtClean="0"/>
              <a:t> množné u počitatelných, vypisuje nepočitatelná podstatná jména.(3-4)</a:t>
            </a:r>
          </a:p>
          <a:p>
            <a:r>
              <a:rPr lang="cs-CZ" dirty="0" smtClean="0"/>
              <a:t>Slova ,,</a:t>
            </a:r>
            <a:r>
              <a:rPr lang="cs-CZ" dirty="0" err="1" smtClean="0"/>
              <a:t>mnoho´´a</a:t>
            </a:r>
            <a:r>
              <a:rPr lang="cs-CZ" dirty="0" smtClean="0"/>
              <a:t> ,,málo´´ u počitatelnosti – žák rozlišuje výrazy a přiřazuje k podstatným jménům.(5)</a:t>
            </a:r>
          </a:p>
          <a:p>
            <a:r>
              <a:rPr lang="cs-CZ" dirty="0" smtClean="0"/>
              <a:t>Práce se slovy – dle pokynu žák obměňuje hlásky ve slovech a tvoří nová slova. Tvoří řetěz slov.</a:t>
            </a:r>
            <a:br>
              <a:rPr lang="cs-CZ" dirty="0" smtClean="0"/>
            </a:br>
            <a:r>
              <a:rPr lang="cs-CZ" smtClean="0"/>
              <a:t>(6-7)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8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archiv autora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10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98</TotalTime>
  <Words>323</Words>
  <Application>Microsoft Office PowerPoint</Application>
  <PresentationFormat>Předvádění na obrazovce 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What to have for breakfast</vt:lpstr>
      <vt:lpstr>Find all the nouns and distinguish countable and uncountable ones:</vt:lpstr>
      <vt:lpstr>Find all the nouns and distinguish countable and uncountable ones:</vt:lpstr>
      <vt:lpstr>Match 2 countable and 2 uncountable nouns from the previous exercise  with 2 suitable expressions  and use them in sentences:</vt:lpstr>
      <vt:lpstr>Transform the words:</vt:lpstr>
      <vt:lpstr>Solution:</vt:lpstr>
      <vt:lpstr>Metodický list: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Zeměpis</cp:lastModifiedBy>
  <cp:revision>13</cp:revision>
  <dcterms:created xsi:type="dcterms:W3CDTF">2012-02-03T08:21:07Z</dcterms:created>
  <dcterms:modified xsi:type="dcterms:W3CDTF">2012-06-24T09:46:05Z</dcterms:modified>
</cp:coreProperties>
</file>