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4" r:id="rId2"/>
    <p:sldId id="256" r:id="rId3"/>
    <p:sldId id="257" r:id="rId4"/>
    <p:sldId id="258" r:id="rId5"/>
    <p:sldId id="263" r:id="rId6"/>
    <p:sldId id="259" r:id="rId7"/>
    <p:sldId id="260" r:id="rId8"/>
    <p:sldId id="261" r:id="rId9"/>
    <p:sldId id="265" r:id="rId10"/>
    <p:sldId id="262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726D-07A0-449B-91D8-8F30711612E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798-15FF-4BD5-83EA-3E3B4BCBCA74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726D-07A0-449B-91D8-8F30711612E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798-15FF-4BD5-83EA-3E3B4BCBCA7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726D-07A0-449B-91D8-8F30711612E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798-15FF-4BD5-83EA-3E3B4BCBCA7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726D-07A0-449B-91D8-8F30711612E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798-15FF-4BD5-83EA-3E3B4BCBCA7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726D-07A0-449B-91D8-8F30711612E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798-15FF-4BD5-83EA-3E3B4BCBCA74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726D-07A0-449B-91D8-8F30711612E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798-15FF-4BD5-83EA-3E3B4BCBCA7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726D-07A0-449B-91D8-8F30711612E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798-15FF-4BD5-83EA-3E3B4BCBCA7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726D-07A0-449B-91D8-8F30711612E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798-15FF-4BD5-83EA-3E3B4BCBCA7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726D-07A0-449B-91D8-8F30711612E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798-15FF-4BD5-83EA-3E3B4BCBCA7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726D-07A0-449B-91D8-8F30711612E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798-15FF-4BD5-83EA-3E3B4BCBCA7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726D-07A0-449B-91D8-8F30711612E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9F798-15FF-4BD5-83EA-3E3B4BCBCA74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7726D-07A0-449B-91D8-8F30711612E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BB79F798-15FF-4BD5-83EA-3E3B4BCBCA74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BAT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A9_48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věty, zařazuje </a:t>
            </a:r>
            <a:r>
              <a:rPr lang="cs-CZ" sz="1800">
                <a:solidFill>
                  <a:prstClr val="black"/>
                </a:solidFill>
              </a:rPr>
              <a:t>do slovní zásoby neznámé výrazy</a:t>
            </a:r>
            <a:r>
              <a:rPr lang="cs-CZ" sz="1800" smtClean="0">
                <a:solidFill>
                  <a:prstClr val="black"/>
                </a:solidFill>
              </a:rPr>
              <a:t> 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Everyday English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9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dirty="0" err="1" smtClean="0">
                <a:solidFill>
                  <a:prstClr val="black"/>
                </a:solidFill>
              </a:rPr>
              <a:t>Autor</a:t>
            </a:r>
            <a:r>
              <a:rPr lang="en-US" sz="1200" dirty="0" smtClean="0">
                <a:solidFill>
                  <a:prstClr val="black"/>
                </a:solidFill>
              </a:rPr>
              <a:t>: Mgr. </a:t>
            </a:r>
            <a:r>
              <a:rPr lang="cs-CZ" sz="1200">
                <a:solidFill>
                  <a:prstClr val="black"/>
                </a:solidFill>
              </a:rPr>
              <a:t>J</a:t>
            </a:r>
            <a:r>
              <a:rPr lang="cs-CZ" sz="1200" smtClean="0">
                <a:solidFill>
                  <a:prstClr val="black"/>
                </a:solidFill>
              </a:rPr>
              <a:t>ana  </a:t>
            </a:r>
            <a:r>
              <a:rPr lang="cs-CZ" sz="1200" smtClean="0">
                <a:solidFill>
                  <a:prstClr val="black"/>
                </a:solidFill>
              </a:rPr>
              <a:t>Batelková, </a:t>
            </a:r>
            <a:r>
              <a:rPr lang="cs-CZ" sz="1200" smtClean="0">
                <a:solidFill>
                  <a:prstClr val="black"/>
                </a:solidFill>
              </a:rPr>
              <a:t>únor 2012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974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smtClean="0"/>
              <a:t>archiv autora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241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07504" y="274638"/>
            <a:ext cx="9036496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Match the beginnings and the endings:</a:t>
            </a:r>
            <a:endParaRPr lang="cs-CZ" sz="400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09120"/>
          </a:xfrm>
        </p:spPr>
        <p:txBody>
          <a:bodyPr>
            <a:normAutofit/>
          </a:bodyPr>
          <a:lstStyle/>
          <a:p>
            <a:r>
              <a:rPr lang="cs-CZ" sz="3200" smtClean="0"/>
              <a:t>Can I have</a:t>
            </a:r>
          </a:p>
          <a:p>
            <a:r>
              <a:rPr lang="cs-CZ" sz="3200" smtClean="0"/>
              <a:t>Don´t make</a:t>
            </a:r>
          </a:p>
          <a:p>
            <a:r>
              <a:rPr lang="cs-CZ" sz="3200" smtClean="0"/>
              <a:t>What´s</a:t>
            </a:r>
          </a:p>
          <a:p>
            <a:r>
              <a:rPr lang="cs-CZ" sz="3200" smtClean="0"/>
              <a:t>That´s no</a:t>
            </a:r>
          </a:p>
          <a:p>
            <a:r>
              <a:rPr lang="cs-CZ" sz="3200" smtClean="0"/>
              <a:t>You aren´t allowed</a:t>
            </a:r>
          </a:p>
          <a:p>
            <a:r>
              <a:rPr lang="cs-CZ" sz="3200" smtClean="0"/>
              <a:t>It´s against</a:t>
            </a:r>
          </a:p>
          <a:p>
            <a:r>
              <a:rPr lang="cs-CZ" sz="3200"/>
              <a:t>I</a:t>
            </a:r>
            <a:r>
              <a:rPr lang="cs-CZ" sz="3200" smtClean="0"/>
              <a:t>´m afraid</a:t>
            </a:r>
          </a:p>
          <a:p>
            <a:r>
              <a:rPr lang="cs-CZ" sz="3200" smtClean="0"/>
              <a:t>I don´t care</a:t>
            </a:r>
            <a:endParaRPr lang="cs-CZ" sz="3200"/>
          </a:p>
        </p:txBody>
      </p:sp>
      <p:sp>
        <p:nvSpPr>
          <p:cNvPr id="7" name="Zástupný symbol pro obsah 6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81128"/>
          </a:xfrm>
        </p:spPr>
        <p:txBody>
          <a:bodyPr>
            <a:normAutofit/>
          </a:bodyPr>
          <a:lstStyle/>
          <a:p>
            <a:r>
              <a:rPr lang="cs-CZ" sz="3200" smtClean="0"/>
              <a:t>a fuss!</a:t>
            </a:r>
          </a:p>
          <a:p>
            <a:r>
              <a:rPr lang="cs-CZ" sz="3200" smtClean="0"/>
              <a:t>excuse.</a:t>
            </a:r>
          </a:p>
          <a:p>
            <a:r>
              <a:rPr lang="cs-CZ" sz="3200" smtClean="0"/>
              <a:t>to do that.</a:t>
            </a:r>
          </a:p>
          <a:p>
            <a:r>
              <a:rPr lang="cs-CZ" sz="3200" smtClean="0"/>
              <a:t>that I forgot.</a:t>
            </a:r>
          </a:p>
          <a:p>
            <a:r>
              <a:rPr lang="cs-CZ" sz="3200" smtClean="0"/>
              <a:t>a word with you?</a:t>
            </a:r>
          </a:p>
          <a:p>
            <a:r>
              <a:rPr lang="cs-CZ" sz="3200" smtClean="0"/>
              <a:t>up?</a:t>
            </a:r>
          </a:p>
          <a:p>
            <a:r>
              <a:rPr lang="cs-CZ" sz="3200" smtClean="0"/>
              <a:t>about the rules.</a:t>
            </a:r>
          </a:p>
          <a:p>
            <a:r>
              <a:rPr lang="cs-CZ" sz="3200" smtClean="0"/>
              <a:t>the rules.</a:t>
            </a:r>
            <a:endParaRPr lang="cs-CZ" sz="3200"/>
          </a:p>
        </p:txBody>
      </p:sp>
    </p:spTree>
    <p:extLst>
      <p:ext uri="{BB962C8B-B14F-4D97-AF65-F5344CB8AC3E}">
        <p14:creationId xmlns:p14="http://schemas.microsoft.com/office/powerpoint/2010/main" val="304697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92959" y="260648"/>
            <a:ext cx="8928992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Match the beginnings and the endings:</a:t>
            </a:r>
            <a:endParaRPr lang="cs-CZ" sz="400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770984" cy="4709120"/>
          </a:xfrm>
        </p:spPr>
        <p:txBody>
          <a:bodyPr>
            <a:norm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Can I have a </a:t>
            </a:r>
            <a:r>
              <a:rPr lang="cs-CZ" sz="3200">
                <a:solidFill>
                  <a:schemeClr val="accent1"/>
                </a:solidFill>
              </a:rPr>
              <a:t>word with you</a:t>
            </a:r>
            <a:r>
              <a:rPr lang="cs-CZ" sz="320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3200" smtClean="0">
                <a:solidFill>
                  <a:schemeClr val="accent1"/>
                </a:solidFill>
              </a:rPr>
              <a:t>Don´t make a </a:t>
            </a:r>
            <a:r>
              <a:rPr lang="cs-CZ" sz="3200">
                <a:solidFill>
                  <a:schemeClr val="accent1"/>
                </a:solidFill>
              </a:rPr>
              <a:t>fuss</a:t>
            </a:r>
            <a:r>
              <a:rPr lang="cs-CZ" sz="3200" smtClean="0">
                <a:solidFill>
                  <a:schemeClr val="accent1"/>
                </a:solidFill>
              </a:rPr>
              <a:t>!</a:t>
            </a:r>
          </a:p>
          <a:p>
            <a:r>
              <a:rPr lang="cs-CZ" sz="3200" smtClean="0">
                <a:solidFill>
                  <a:schemeClr val="accent1"/>
                </a:solidFill>
              </a:rPr>
              <a:t>What´s up?</a:t>
            </a:r>
          </a:p>
          <a:p>
            <a:r>
              <a:rPr lang="cs-CZ" sz="3200" smtClean="0">
                <a:solidFill>
                  <a:schemeClr val="accent1"/>
                </a:solidFill>
              </a:rPr>
              <a:t>That´s no excuse.</a:t>
            </a:r>
          </a:p>
          <a:p>
            <a:r>
              <a:rPr lang="cs-CZ" sz="3200" smtClean="0">
                <a:solidFill>
                  <a:schemeClr val="accent1"/>
                </a:solidFill>
              </a:rPr>
              <a:t>You aren´t allowed </a:t>
            </a:r>
            <a:r>
              <a:rPr lang="cs-CZ" sz="3200">
                <a:solidFill>
                  <a:schemeClr val="accent1"/>
                </a:solidFill>
              </a:rPr>
              <a:t>to do that</a:t>
            </a:r>
            <a:r>
              <a:rPr lang="cs-CZ" sz="320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3200" smtClean="0">
                <a:solidFill>
                  <a:schemeClr val="accent1"/>
                </a:solidFill>
              </a:rPr>
              <a:t>It´s against </a:t>
            </a:r>
            <a:r>
              <a:rPr lang="cs-CZ" sz="3200">
                <a:solidFill>
                  <a:schemeClr val="accent1"/>
                </a:solidFill>
              </a:rPr>
              <a:t>the rules</a:t>
            </a:r>
            <a:r>
              <a:rPr lang="cs-CZ" sz="320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3200">
                <a:solidFill>
                  <a:schemeClr val="accent1"/>
                </a:solidFill>
              </a:rPr>
              <a:t>I</a:t>
            </a:r>
            <a:r>
              <a:rPr lang="cs-CZ" sz="3200" smtClean="0">
                <a:solidFill>
                  <a:schemeClr val="accent1"/>
                </a:solidFill>
              </a:rPr>
              <a:t>´m afraid </a:t>
            </a:r>
            <a:r>
              <a:rPr lang="cs-CZ" sz="3200">
                <a:solidFill>
                  <a:schemeClr val="accent1"/>
                </a:solidFill>
              </a:rPr>
              <a:t>that I forgot.</a:t>
            </a:r>
          </a:p>
          <a:p>
            <a:r>
              <a:rPr lang="cs-CZ" sz="3200" smtClean="0">
                <a:solidFill>
                  <a:schemeClr val="accent1"/>
                </a:solidFill>
              </a:rPr>
              <a:t>I don´t care </a:t>
            </a:r>
            <a:r>
              <a:rPr lang="cs-CZ" sz="3200">
                <a:solidFill>
                  <a:schemeClr val="accent1"/>
                </a:solidFill>
              </a:rPr>
              <a:t>about the rules.</a:t>
            </a:r>
          </a:p>
        </p:txBody>
      </p:sp>
    </p:spTree>
    <p:extLst>
      <p:ext uri="{BB962C8B-B14F-4D97-AF65-F5344CB8AC3E}">
        <p14:creationId xmlns:p14="http://schemas.microsoft.com/office/powerpoint/2010/main" val="107839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17632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Complete the dialogue of  students (the previous sentences will help you):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340768"/>
            <a:ext cx="8856984" cy="5256584"/>
          </a:xfrm>
        </p:spPr>
        <p:txBody>
          <a:bodyPr/>
          <a:lstStyle/>
          <a:p>
            <a:pPr marL="0" indent="0">
              <a:buNone/>
            </a:pPr>
            <a:r>
              <a:rPr lang="cs-CZ" smtClean="0"/>
              <a:t>A: Can I have a … with you, please?</a:t>
            </a:r>
          </a:p>
          <a:p>
            <a:pPr marL="0" indent="0">
              <a:buNone/>
            </a:pPr>
            <a:r>
              <a:rPr lang="cs-CZ" smtClean="0"/>
              <a:t>B: Sure. What´s …?</a:t>
            </a:r>
          </a:p>
          <a:p>
            <a:pPr marL="0" indent="0">
              <a:buNone/>
            </a:pPr>
            <a:r>
              <a:rPr lang="cs-CZ" smtClean="0"/>
              <a:t>A: You´re not … to use your mobile here.</a:t>
            </a:r>
          </a:p>
          <a:p>
            <a:pPr marL="0" indent="0">
              <a:buNone/>
            </a:pPr>
            <a:r>
              <a:rPr lang="cs-CZ" smtClean="0"/>
              <a:t>B: I know, but it´s really important.</a:t>
            </a:r>
          </a:p>
          <a:p>
            <a:pPr marL="0" indent="0">
              <a:buNone/>
            </a:pPr>
            <a:r>
              <a:rPr lang="cs-CZ" smtClean="0"/>
              <a:t>A: That´s no …. It´s against the ….</a:t>
            </a:r>
          </a:p>
          <a:p>
            <a:pPr marL="0" indent="0">
              <a:buNone/>
            </a:pPr>
            <a:r>
              <a:rPr lang="cs-CZ" smtClean="0"/>
              <a:t>B: I don´t … about the rules.</a:t>
            </a:r>
          </a:p>
          <a:p>
            <a:pPr marL="0" indent="0">
              <a:buNone/>
            </a:pPr>
            <a:r>
              <a:rPr lang="cs-CZ" smtClean="0"/>
              <a:t>A: I´m … you must stop or we´ll all get into trouble!</a:t>
            </a:r>
          </a:p>
          <a:p>
            <a:pPr marL="0" indent="0">
              <a:buNone/>
            </a:pPr>
            <a:r>
              <a:rPr lang="cs-CZ" smtClean="0"/>
              <a:t>B: Don´t make a …. And look, I´ve already sent my 	message. 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327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17632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Complete the dialogue of  students (the previous sentences will help you):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340768"/>
            <a:ext cx="9036496" cy="52565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mtClean="0"/>
              <a:t>A: Can I have a </a:t>
            </a:r>
            <a:r>
              <a:rPr lang="cs-CZ" smtClean="0">
                <a:solidFill>
                  <a:schemeClr val="accent1"/>
                </a:solidFill>
              </a:rPr>
              <a:t>word</a:t>
            </a:r>
            <a:r>
              <a:rPr lang="cs-CZ" smtClean="0"/>
              <a:t> with you, please?</a:t>
            </a:r>
          </a:p>
          <a:p>
            <a:pPr marL="0" indent="0">
              <a:buNone/>
            </a:pPr>
            <a:r>
              <a:rPr lang="cs-CZ" smtClean="0"/>
              <a:t>B: Sure. What´s </a:t>
            </a:r>
            <a:r>
              <a:rPr lang="cs-CZ" smtClean="0">
                <a:solidFill>
                  <a:schemeClr val="accent1"/>
                </a:solidFill>
              </a:rPr>
              <a:t>up</a:t>
            </a:r>
            <a:r>
              <a:rPr lang="cs-CZ" smtClean="0"/>
              <a:t>?</a:t>
            </a:r>
          </a:p>
          <a:p>
            <a:pPr marL="0" indent="0">
              <a:buNone/>
            </a:pPr>
            <a:r>
              <a:rPr lang="cs-CZ" smtClean="0"/>
              <a:t>A: You´re not </a:t>
            </a:r>
            <a:r>
              <a:rPr lang="cs-CZ" smtClean="0">
                <a:solidFill>
                  <a:schemeClr val="accent1"/>
                </a:solidFill>
              </a:rPr>
              <a:t>allowed</a:t>
            </a:r>
            <a:r>
              <a:rPr lang="cs-CZ" smtClean="0"/>
              <a:t> to use your mobile here.</a:t>
            </a:r>
          </a:p>
          <a:p>
            <a:pPr marL="0" indent="0">
              <a:buNone/>
            </a:pPr>
            <a:r>
              <a:rPr lang="cs-CZ" smtClean="0"/>
              <a:t>B: I know, but it´s really important.</a:t>
            </a:r>
          </a:p>
          <a:p>
            <a:pPr marL="0" indent="0">
              <a:buNone/>
            </a:pPr>
            <a:r>
              <a:rPr lang="cs-CZ" smtClean="0"/>
              <a:t>A: That´s no </a:t>
            </a:r>
            <a:r>
              <a:rPr lang="cs-CZ" smtClean="0">
                <a:solidFill>
                  <a:schemeClr val="accent1"/>
                </a:solidFill>
              </a:rPr>
              <a:t>excuse</a:t>
            </a:r>
            <a:r>
              <a:rPr lang="cs-CZ" smtClean="0"/>
              <a:t>. It´s against the </a:t>
            </a:r>
            <a:r>
              <a:rPr lang="cs-CZ" smtClean="0">
                <a:solidFill>
                  <a:schemeClr val="accent1"/>
                </a:solidFill>
              </a:rPr>
              <a:t>rules</a:t>
            </a:r>
            <a:r>
              <a:rPr lang="cs-CZ" smtClean="0"/>
              <a:t>.</a:t>
            </a:r>
          </a:p>
          <a:p>
            <a:pPr marL="0" indent="0">
              <a:buNone/>
            </a:pPr>
            <a:r>
              <a:rPr lang="cs-CZ" smtClean="0"/>
              <a:t>B: I don´t </a:t>
            </a:r>
            <a:r>
              <a:rPr lang="cs-CZ" smtClean="0">
                <a:solidFill>
                  <a:schemeClr val="accent1"/>
                </a:solidFill>
              </a:rPr>
              <a:t>care </a:t>
            </a:r>
            <a:r>
              <a:rPr lang="cs-CZ" smtClean="0"/>
              <a:t>about the rules.</a:t>
            </a:r>
          </a:p>
          <a:p>
            <a:pPr marL="0" indent="0">
              <a:buNone/>
            </a:pPr>
            <a:r>
              <a:rPr lang="cs-CZ" smtClean="0"/>
              <a:t>A: I´m </a:t>
            </a:r>
            <a:r>
              <a:rPr lang="cs-CZ" smtClean="0">
                <a:solidFill>
                  <a:schemeClr val="accent1"/>
                </a:solidFill>
              </a:rPr>
              <a:t>afraid </a:t>
            </a:r>
            <a:r>
              <a:rPr lang="cs-CZ" smtClean="0"/>
              <a:t>you must stop or we´ll all get into 	trouble!</a:t>
            </a:r>
          </a:p>
          <a:p>
            <a:pPr marL="0" indent="0">
              <a:buNone/>
            </a:pPr>
            <a:r>
              <a:rPr lang="cs-CZ" smtClean="0"/>
              <a:t>B: Don´t make a </a:t>
            </a:r>
            <a:r>
              <a:rPr lang="cs-CZ" smtClean="0">
                <a:solidFill>
                  <a:schemeClr val="accent1"/>
                </a:solidFill>
              </a:rPr>
              <a:t>fuss</a:t>
            </a:r>
            <a:r>
              <a:rPr lang="cs-CZ" smtClean="0"/>
              <a:t>. And look, I´ve already sent my 	message. 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470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000" smtClean="0"/>
              <a:t>Complete the text with the words from the box: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412777"/>
            <a:ext cx="9144000" cy="3960439"/>
          </a:xfrm>
        </p:spPr>
        <p:txBody>
          <a:bodyPr>
            <a:normAutofit lnSpcReduction="10000"/>
          </a:bodyPr>
          <a:lstStyle/>
          <a:p>
            <a:r>
              <a:rPr lang="cs-CZ" sz="3000" smtClean="0"/>
              <a:t>Jane thinks Jim is ___. But he is Linda´s boyfriend. Jane feels ___ when she sees Linda with Jim. The worst thing is that Linda always makes silly ___ about Jane. Linda knows (everybody does) that Jane ___ Jim. The problem is that every time Jane speaks to Jim she ___. It´s so embarrassing. </a:t>
            </a:r>
            <a:br>
              <a:rPr lang="cs-CZ" sz="3000" smtClean="0"/>
            </a:br>
            <a:r>
              <a:rPr lang="cs-CZ" sz="3000" smtClean="0"/>
              <a:t>One evening they all are at a disco. Linda is getting on Jane´s ___ as usual. Suddenly Jane takes her ___ and asks Jim to dance. To her ___ he says yes.</a:t>
            </a:r>
            <a:endParaRPr lang="cs-CZ" sz="300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601561"/>
              </p:ext>
            </p:extLst>
          </p:nvPr>
        </p:nvGraphicFramePr>
        <p:xfrm>
          <a:off x="251520" y="5733256"/>
          <a:ext cx="864096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0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2400" b="0" smtClean="0">
                          <a:solidFill>
                            <a:schemeClr val="tx1"/>
                          </a:solidFill>
                        </a:rPr>
                        <a:t>blushes   courage   cute   fancies   jealous   nerves   remarks   surprise</a:t>
                      </a:r>
                      <a:endParaRPr lang="cs-CZ" sz="24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233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000" smtClean="0"/>
              <a:t>Complete the text with the words from the box: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728" y="1844824"/>
            <a:ext cx="9144000" cy="3960439"/>
          </a:xfrm>
        </p:spPr>
        <p:txBody>
          <a:bodyPr>
            <a:normAutofit lnSpcReduction="10000"/>
          </a:bodyPr>
          <a:lstStyle/>
          <a:p>
            <a:r>
              <a:rPr lang="cs-CZ" sz="3000" smtClean="0"/>
              <a:t>Jane thinks Jim is </a:t>
            </a:r>
            <a:r>
              <a:rPr lang="cs-CZ" sz="3000" smtClean="0">
                <a:solidFill>
                  <a:schemeClr val="accent1"/>
                </a:solidFill>
              </a:rPr>
              <a:t>cute</a:t>
            </a:r>
            <a:r>
              <a:rPr lang="cs-CZ" sz="3000" smtClean="0"/>
              <a:t>. But he is Linda´s boyfriend. Jane feels </a:t>
            </a:r>
            <a:r>
              <a:rPr lang="cs-CZ" sz="3000" smtClean="0">
                <a:solidFill>
                  <a:schemeClr val="accent1"/>
                </a:solidFill>
              </a:rPr>
              <a:t>jealous </a:t>
            </a:r>
            <a:r>
              <a:rPr lang="cs-CZ" sz="3000" smtClean="0"/>
              <a:t>when she sees Linda with Jim. The worst thing is that Linda always makes silly </a:t>
            </a:r>
            <a:r>
              <a:rPr lang="cs-CZ" sz="3000" smtClean="0">
                <a:solidFill>
                  <a:schemeClr val="accent1"/>
                </a:solidFill>
              </a:rPr>
              <a:t>remarks</a:t>
            </a:r>
            <a:r>
              <a:rPr lang="cs-CZ" sz="3000" smtClean="0"/>
              <a:t> about Jane. Linda knows (everybody does) that Jane </a:t>
            </a:r>
            <a:r>
              <a:rPr lang="cs-CZ" sz="3000" smtClean="0">
                <a:solidFill>
                  <a:schemeClr val="accent1"/>
                </a:solidFill>
              </a:rPr>
              <a:t>fancies </a:t>
            </a:r>
            <a:r>
              <a:rPr lang="cs-CZ" sz="3000" smtClean="0"/>
              <a:t>Jim. The problem is that every time Jane speaks to Jim she</a:t>
            </a:r>
            <a:r>
              <a:rPr lang="cs-CZ" sz="3000" smtClean="0">
                <a:solidFill>
                  <a:schemeClr val="accent1"/>
                </a:solidFill>
              </a:rPr>
              <a:t> blushes</a:t>
            </a:r>
            <a:r>
              <a:rPr lang="cs-CZ" sz="3000" smtClean="0"/>
              <a:t>.</a:t>
            </a:r>
            <a:r>
              <a:rPr lang="cs-CZ" sz="3000" smtClean="0">
                <a:solidFill>
                  <a:schemeClr val="accent1"/>
                </a:solidFill>
              </a:rPr>
              <a:t> </a:t>
            </a:r>
            <a:r>
              <a:rPr lang="cs-CZ" sz="3000" smtClean="0"/>
              <a:t>It´s so embarrassing. </a:t>
            </a:r>
            <a:br>
              <a:rPr lang="cs-CZ" sz="3000" smtClean="0"/>
            </a:br>
            <a:r>
              <a:rPr lang="cs-CZ" sz="3000" smtClean="0"/>
              <a:t>One evening they all are at a disco. Linda is getting on Jane´s </a:t>
            </a:r>
            <a:r>
              <a:rPr lang="cs-CZ" sz="3000" smtClean="0">
                <a:solidFill>
                  <a:schemeClr val="accent1"/>
                </a:solidFill>
              </a:rPr>
              <a:t>nerves </a:t>
            </a:r>
            <a:r>
              <a:rPr lang="cs-CZ" sz="3000" smtClean="0"/>
              <a:t>as usual. Suddenly Jane takes her </a:t>
            </a:r>
            <a:r>
              <a:rPr lang="cs-CZ" sz="3000" smtClean="0">
                <a:solidFill>
                  <a:schemeClr val="accent1"/>
                </a:solidFill>
              </a:rPr>
              <a:t>courage </a:t>
            </a:r>
            <a:r>
              <a:rPr lang="cs-CZ" sz="3000" smtClean="0"/>
              <a:t>and asks Jim to dance. To her </a:t>
            </a:r>
            <a:r>
              <a:rPr lang="cs-CZ" sz="3000" smtClean="0">
                <a:solidFill>
                  <a:schemeClr val="accent1"/>
                </a:solidFill>
              </a:rPr>
              <a:t>surprise </a:t>
            </a:r>
            <a:r>
              <a:rPr lang="cs-CZ" sz="3000" smtClean="0"/>
              <a:t>he says yes.</a:t>
            </a:r>
            <a:endParaRPr lang="cs-CZ" sz="3000"/>
          </a:p>
        </p:txBody>
      </p:sp>
    </p:spTree>
    <p:extLst>
      <p:ext uri="{BB962C8B-B14F-4D97-AF65-F5344CB8AC3E}">
        <p14:creationId xmlns:p14="http://schemas.microsoft.com/office/powerpoint/2010/main" val="3697855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How do you think the story will continue?</a:t>
            </a:r>
            <a:endParaRPr lang="cs-CZ" sz="400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359024" y="1556792"/>
            <a:ext cx="878497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Work in groups by 3 – 4 pupils.</a:t>
            </a:r>
          </a:p>
          <a:p>
            <a:pPr marL="0" indent="0">
              <a:buNone/>
            </a:pP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Write 3 – 6 sentences.</a:t>
            </a:r>
          </a:p>
          <a:p>
            <a:pPr marL="0" indent="0">
              <a:buNone/>
            </a:pP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Then read your story aloud to the class. </a:t>
            </a:r>
          </a:p>
          <a:p>
            <a:pPr marL="0" indent="0">
              <a:buNone/>
            </a:pPr>
            <a:endParaRPr lang="cs-CZ" altLang="en-US" b="1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endParaRPr lang="cs-CZ" altLang="en-US" b="1" smtClean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Decide together which group wrote the best end.</a:t>
            </a:r>
            <a:endParaRPr lang="cs-CZ" altLang="en-US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7809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Metodický list: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Spojování výrazů – žák vyhledá a spojí správný výraz. Vysvětlí český význam.(2-3)</a:t>
            </a:r>
          </a:p>
          <a:p>
            <a:r>
              <a:rPr lang="cs-CZ" dirty="0" smtClean="0"/>
              <a:t>Doplnění dialogu – žák doplní vhodné slovo do rozhovoru a použije osvojené výrazy ze </a:t>
            </a:r>
            <a:r>
              <a:rPr lang="cs-CZ" dirty="0" err="1" smtClean="0"/>
              <a:t>slidu</a:t>
            </a:r>
            <a:r>
              <a:rPr lang="cs-CZ" dirty="0" smtClean="0"/>
              <a:t> 2.(4-5) </a:t>
            </a:r>
          </a:p>
          <a:p>
            <a:r>
              <a:rPr lang="cs-CZ" dirty="0" smtClean="0"/>
              <a:t>Doplnění slov do textu – žák čte text a doplňuje slova z rámečku. Text ústně přeloží.(6-7)</a:t>
            </a:r>
          </a:p>
          <a:p>
            <a:r>
              <a:rPr lang="cs-CZ" dirty="0" smtClean="0"/>
              <a:t>Úkol – dokončení příběhu z předešlého textu. Rozšíří ho o 3 až 6 vět. Pracuje ve skupině. Přečte příběh nahlas. Skupiny porovnají, který příběh má nejzdařilejší konec. 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3014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120</TotalTime>
  <Words>590</Words>
  <Application>Microsoft Office PowerPoint</Application>
  <PresentationFormat>Předvádění na obrazovce (4:3)</PresentationFormat>
  <Paragraphs>67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Welcome</vt:lpstr>
      <vt:lpstr>Prezentace aplikace PowerPoint</vt:lpstr>
      <vt:lpstr>Match the beginnings and the endings:</vt:lpstr>
      <vt:lpstr>Match the beginnings and the endings:</vt:lpstr>
      <vt:lpstr>Complete the dialogue of  students (the previous sentences will help you):</vt:lpstr>
      <vt:lpstr>Complete the dialogue of  students (the previous sentences will help you):</vt:lpstr>
      <vt:lpstr>Complete the text with the words from the box:</vt:lpstr>
      <vt:lpstr>Complete the text with the words from the box:</vt:lpstr>
      <vt:lpstr>How do you think the story will continue?</vt:lpstr>
      <vt:lpstr>Metodický list: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Match the beginnings and the endings:</dc:title>
  <dc:creator>ZŠ</dc:creator>
  <cp:lastModifiedBy>Zeměpis</cp:lastModifiedBy>
  <cp:revision>10</cp:revision>
  <dcterms:created xsi:type="dcterms:W3CDTF">2012-02-03T07:16:00Z</dcterms:created>
  <dcterms:modified xsi:type="dcterms:W3CDTF">2012-06-24T09:45:18Z</dcterms:modified>
</cp:coreProperties>
</file>