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3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B1507-8CBC-4A15-90DD-8673F15FD90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85BDC-9A58-4CCB-92D2-E3D515227CB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B1507-8CBC-4A15-90DD-8673F15FD90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85BDC-9A58-4CCB-92D2-E3D515227CB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B1507-8CBC-4A15-90DD-8673F15FD90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85BDC-9A58-4CCB-92D2-E3D515227CB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B1507-8CBC-4A15-90DD-8673F15FD90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85BDC-9A58-4CCB-92D2-E3D515227CB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B1507-8CBC-4A15-90DD-8673F15FD90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85BDC-9A58-4CCB-92D2-E3D515227CB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B1507-8CBC-4A15-90DD-8673F15FD90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85BDC-9A58-4CCB-92D2-E3D515227CB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B1507-8CBC-4A15-90DD-8673F15FD90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85BDC-9A58-4CCB-92D2-E3D515227CB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B1507-8CBC-4A15-90DD-8673F15FD90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85BDC-9A58-4CCB-92D2-E3D515227CB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B1507-8CBC-4A15-90DD-8673F15FD90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85BDC-9A58-4CCB-92D2-E3D515227CB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B1507-8CBC-4A15-90DD-8673F15FD90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85BDC-9A58-4CCB-92D2-E3D515227CB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B1507-8CBC-4A15-90DD-8673F15FD90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85BDC-9A58-4CCB-92D2-E3D515227CB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EB1507-8CBC-4A15-90DD-8673F15FD90B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77885BDC-9A58-4CCB-92D2-E3D515227CB8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BAT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A9_42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Passive Voice – Introduction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9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dirty="0" err="1" smtClean="0">
                <a:solidFill>
                  <a:prstClr val="black"/>
                </a:solidFill>
              </a:rPr>
              <a:t>Autor</a:t>
            </a:r>
            <a:r>
              <a:rPr lang="en-US" sz="1200" dirty="0" smtClean="0">
                <a:solidFill>
                  <a:prstClr val="black"/>
                </a:solidFill>
              </a:rPr>
              <a:t>: Mgr. </a:t>
            </a:r>
            <a:r>
              <a:rPr lang="cs-CZ" sz="1200">
                <a:solidFill>
                  <a:prstClr val="black"/>
                </a:solidFill>
              </a:rPr>
              <a:t>J</a:t>
            </a:r>
            <a:r>
              <a:rPr lang="cs-CZ" sz="1200" smtClean="0">
                <a:solidFill>
                  <a:prstClr val="black"/>
                </a:solidFill>
              </a:rPr>
              <a:t>ana  </a:t>
            </a:r>
            <a:r>
              <a:rPr lang="cs-CZ" sz="1200" smtClean="0">
                <a:solidFill>
                  <a:prstClr val="black"/>
                </a:solidFill>
              </a:rPr>
              <a:t>Batelková, </a:t>
            </a:r>
            <a:r>
              <a:rPr lang="cs-CZ" sz="1200" smtClean="0">
                <a:solidFill>
                  <a:prstClr val="black"/>
                </a:solidFill>
              </a:rPr>
              <a:t>únor 2012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436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31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Passive Voice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506916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cs-CZ" sz="3500" b="1" smtClean="0">
                <a:solidFill>
                  <a:srgbClr val="3399FF"/>
                </a:solidFill>
              </a:rPr>
              <a:t>Active sentence</a:t>
            </a:r>
            <a:endParaRPr lang="cs-CZ" b="1" smtClean="0">
              <a:solidFill>
                <a:srgbClr val="3399FF"/>
              </a:solidFill>
            </a:endParaRPr>
          </a:p>
          <a:p>
            <a:pPr marL="0" indent="0" algn="ctr">
              <a:buNone/>
            </a:pPr>
            <a:r>
              <a:rPr lang="cs-CZ" sz="3500" smtClean="0">
                <a:solidFill>
                  <a:schemeClr val="accent5">
                    <a:lumMod val="75000"/>
                  </a:schemeClr>
                </a:solidFill>
              </a:rPr>
              <a:t>Subject</a:t>
            </a:r>
            <a:r>
              <a:rPr lang="cs-CZ" sz="3500" smtClean="0"/>
              <a:t>  Verb  </a:t>
            </a:r>
            <a:r>
              <a:rPr lang="cs-CZ" sz="3500" smtClean="0">
                <a:solidFill>
                  <a:schemeClr val="accent1"/>
                </a:solidFill>
              </a:rPr>
              <a:t>Object</a:t>
            </a:r>
            <a:r>
              <a:rPr lang="cs-CZ" sz="35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 </a:t>
            </a:r>
            <a:r>
              <a:rPr lang="cs-CZ" sz="3500" smtClean="0"/>
              <a:t>(Adverb)</a:t>
            </a:r>
            <a:endParaRPr lang="cs-CZ" sz="3500"/>
          </a:p>
          <a:p>
            <a:pPr marL="0" indent="0" algn="ctr">
              <a:buNone/>
            </a:pPr>
            <a:endParaRPr lang="cs-CZ" sz="3500" smtClean="0"/>
          </a:p>
          <a:p>
            <a:pPr marL="0" indent="0" algn="ctr">
              <a:buNone/>
            </a:pPr>
            <a:endParaRPr lang="cs-CZ" sz="3500" smtClean="0">
              <a:solidFill>
                <a:schemeClr val="tx2">
                  <a:lumMod val="25000"/>
                  <a:lumOff val="75000"/>
                </a:schemeClr>
              </a:solidFill>
            </a:endParaRPr>
          </a:p>
          <a:p>
            <a:pPr marL="0" indent="0">
              <a:buNone/>
            </a:pPr>
            <a:r>
              <a:rPr lang="cs-CZ" sz="3500" smtClean="0"/>
              <a:t>	 	Be + Past Participle	             (</a:t>
            </a:r>
            <a:r>
              <a:rPr lang="cs-CZ" sz="3500"/>
              <a:t>Adverb</a:t>
            </a:r>
            <a:r>
              <a:rPr lang="cs-CZ" sz="3500" smtClean="0"/>
              <a:t>)</a:t>
            </a:r>
          </a:p>
          <a:p>
            <a:pPr marL="0" indent="0" algn="ctr">
              <a:buNone/>
            </a:pPr>
            <a:r>
              <a:rPr lang="cs-CZ" sz="3500" b="1">
                <a:solidFill>
                  <a:srgbClr val="3399FF"/>
                </a:solidFill>
              </a:rPr>
              <a:t>Passive sentence</a:t>
            </a:r>
          </a:p>
          <a:p>
            <a:pPr marL="0" indent="0">
              <a:buNone/>
            </a:pPr>
            <a:r>
              <a:rPr lang="cs-CZ" smtClean="0"/>
              <a:t>e.g.  </a:t>
            </a:r>
            <a:r>
              <a:rPr lang="cs-CZ" sz="3000">
                <a:solidFill>
                  <a:schemeClr val="accent5">
                    <a:lumMod val="75000"/>
                  </a:schemeClr>
                </a:solidFill>
              </a:rPr>
              <a:t>The teacher </a:t>
            </a:r>
            <a:r>
              <a:rPr lang="cs-CZ" sz="3000" smtClean="0"/>
              <a:t>teaches </a:t>
            </a:r>
            <a:r>
              <a:rPr lang="cs-CZ" sz="3000">
                <a:solidFill>
                  <a:schemeClr val="accent1"/>
                </a:solidFill>
              </a:rPr>
              <a:t>the</a:t>
            </a:r>
            <a:r>
              <a:rPr lang="cs-CZ" sz="3000" smtClean="0">
                <a:solidFill>
                  <a:schemeClr val="accent1"/>
                </a:solidFill>
              </a:rPr>
              <a:t> pupils</a:t>
            </a:r>
            <a:r>
              <a:rPr lang="cs-CZ" sz="3000" smtClean="0"/>
              <a:t>. </a:t>
            </a:r>
            <a:r>
              <a:rPr lang="cs-CZ" sz="3000" smtClean="0">
                <a:sym typeface="Wingdings 3"/>
              </a:rPr>
              <a:t> </a:t>
            </a:r>
            <a:r>
              <a:rPr lang="cs-CZ" sz="3000">
                <a:solidFill>
                  <a:schemeClr val="accent1"/>
                </a:solidFill>
                <a:sym typeface="Wingdings 3"/>
              </a:rPr>
              <a:t>The</a:t>
            </a:r>
            <a:r>
              <a:rPr lang="cs-CZ" sz="3000">
                <a:solidFill>
                  <a:schemeClr val="tx2">
                    <a:lumMod val="50000"/>
                    <a:lumOff val="50000"/>
                  </a:schemeClr>
                </a:solidFill>
                <a:sym typeface="Wingdings 3"/>
              </a:rPr>
              <a:t> </a:t>
            </a:r>
            <a:r>
              <a:rPr lang="cs-CZ" sz="3000">
                <a:solidFill>
                  <a:schemeClr val="accent1"/>
                </a:solidFill>
                <a:sym typeface="Wingdings 3"/>
              </a:rPr>
              <a:t>pupils</a:t>
            </a:r>
            <a:r>
              <a:rPr lang="cs-CZ" sz="3000">
                <a:solidFill>
                  <a:schemeClr val="tx2">
                    <a:lumMod val="50000"/>
                    <a:lumOff val="50000"/>
                  </a:schemeClr>
                </a:solidFill>
                <a:sym typeface="Wingdings 3"/>
              </a:rPr>
              <a:t> </a:t>
            </a:r>
            <a:r>
              <a:rPr lang="cs-CZ" sz="3000" smtClean="0">
                <a:sym typeface="Wingdings 3"/>
              </a:rPr>
              <a:t>are taught </a:t>
            </a:r>
            <a:r>
              <a:rPr lang="cs-CZ" sz="3000" smtClean="0">
                <a:solidFill>
                  <a:schemeClr val="accent5">
                    <a:lumMod val="75000"/>
                  </a:schemeClr>
                </a:solidFill>
                <a:sym typeface="Wingdings 3"/>
              </a:rPr>
              <a:t>by </a:t>
            </a:r>
            <a:r>
              <a:rPr lang="cs-CZ" sz="3000">
                <a:solidFill>
                  <a:schemeClr val="accent5">
                    <a:lumMod val="75000"/>
                  </a:schemeClr>
                </a:solidFill>
                <a:sym typeface="Wingdings 3"/>
              </a:rPr>
              <a:t>the teacher</a:t>
            </a:r>
            <a:r>
              <a:rPr lang="cs-CZ" sz="3000" smtClean="0">
                <a:sym typeface="Wingdings 3"/>
              </a:rPr>
              <a:t>.</a:t>
            </a:r>
          </a:p>
          <a:p>
            <a:pPr marL="0" indent="0">
              <a:buNone/>
            </a:pPr>
            <a:r>
              <a:rPr lang="cs-CZ" sz="3000">
                <a:sym typeface="Wingdings 3"/>
              </a:rPr>
              <a:t>	</a:t>
            </a:r>
            <a:r>
              <a:rPr lang="cs-CZ" sz="3000">
                <a:solidFill>
                  <a:schemeClr val="accent5">
                    <a:lumMod val="75000"/>
                  </a:schemeClr>
                </a:solidFill>
                <a:sym typeface="Wingdings 3"/>
              </a:rPr>
              <a:t>They </a:t>
            </a:r>
            <a:r>
              <a:rPr lang="cs-CZ" sz="3000" smtClean="0">
                <a:sym typeface="Wingdings 3"/>
              </a:rPr>
              <a:t>build </a:t>
            </a:r>
            <a:r>
              <a:rPr lang="cs-CZ" sz="3000" smtClean="0">
                <a:solidFill>
                  <a:schemeClr val="accent1"/>
                </a:solidFill>
                <a:sym typeface="Wingdings 3"/>
              </a:rPr>
              <a:t>the</a:t>
            </a:r>
            <a:r>
              <a:rPr lang="cs-CZ" sz="3000" smtClean="0">
                <a:solidFill>
                  <a:schemeClr val="tx2">
                    <a:lumMod val="50000"/>
                    <a:lumOff val="50000"/>
                  </a:schemeClr>
                </a:solidFill>
                <a:sym typeface="Wingdings 3"/>
              </a:rPr>
              <a:t> </a:t>
            </a:r>
            <a:r>
              <a:rPr lang="cs-CZ" sz="3000" smtClean="0">
                <a:solidFill>
                  <a:schemeClr val="accent1"/>
                </a:solidFill>
                <a:sym typeface="Wingdings 3"/>
              </a:rPr>
              <a:t>house</a:t>
            </a:r>
            <a:r>
              <a:rPr lang="cs-CZ" sz="3000" smtClean="0">
                <a:sym typeface="Wingdings 3"/>
              </a:rPr>
              <a:t>. </a:t>
            </a:r>
            <a:r>
              <a:rPr lang="cs-CZ" sz="3000">
                <a:sym typeface="Wingdings 3"/>
              </a:rPr>
              <a:t> </a:t>
            </a:r>
            <a:r>
              <a:rPr lang="cs-CZ" sz="3000">
                <a:solidFill>
                  <a:schemeClr val="accent1"/>
                </a:solidFill>
                <a:sym typeface="Wingdings 3"/>
              </a:rPr>
              <a:t>The</a:t>
            </a:r>
            <a:r>
              <a:rPr lang="cs-CZ" sz="3000">
                <a:solidFill>
                  <a:schemeClr val="tx2">
                    <a:lumMod val="50000"/>
                    <a:lumOff val="50000"/>
                  </a:schemeClr>
                </a:solidFill>
                <a:sym typeface="Wingdings 3"/>
              </a:rPr>
              <a:t> </a:t>
            </a:r>
            <a:r>
              <a:rPr lang="cs-CZ" sz="3000">
                <a:solidFill>
                  <a:schemeClr val="accent1"/>
                </a:solidFill>
                <a:sym typeface="Wingdings 3"/>
              </a:rPr>
              <a:t>house</a:t>
            </a:r>
            <a:r>
              <a:rPr lang="cs-CZ" sz="3000">
                <a:solidFill>
                  <a:schemeClr val="tx2">
                    <a:lumMod val="50000"/>
                    <a:lumOff val="50000"/>
                  </a:schemeClr>
                </a:solidFill>
                <a:sym typeface="Wingdings 3"/>
              </a:rPr>
              <a:t> </a:t>
            </a:r>
            <a:r>
              <a:rPr lang="cs-CZ" sz="3000" smtClean="0">
                <a:sym typeface="Wingdings 3"/>
              </a:rPr>
              <a:t>is built (</a:t>
            </a:r>
            <a:r>
              <a:rPr lang="cs-CZ" sz="3000">
                <a:solidFill>
                  <a:schemeClr val="accent5">
                    <a:lumMod val="75000"/>
                  </a:schemeClr>
                </a:solidFill>
                <a:sym typeface="Wingdings 3"/>
              </a:rPr>
              <a:t>by them</a:t>
            </a:r>
            <a:r>
              <a:rPr lang="cs-CZ" sz="3000" smtClean="0">
                <a:sym typeface="Wingdings 3"/>
              </a:rPr>
              <a:t>).</a:t>
            </a:r>
            <a:endParaRPr lang="cs-CZ" sz="3000"/>
          </a:p>
          <a:p>
            <a:pPr marL="0" indent="0" algn="ctr">
              <a:buNone/>
            </a:pPr>
            <a:endParaRPr lang="cs-CZ"/>
          </a:p>
        </p:txBody>
      </p:sp>
      <p:cxnSp>
        <p:nvCxnSpPr>
          <p:cNvPr id="7" name="Přímá spojnice se šipkou 6"/>
          <p:cNvCxnSpPr/>
          <p:nvPr/>
        </p:nvCxnSpPr>
        <p:spPr>
          <a:xfrm flipH="1">
            <a:off x="1403648" y="2708920"/>
            <a:ext cx="3096344" cy="13681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se šipkou 8"/>
          <p:cNvCxnSpPr/>
          <p:nvPr/>
        </p:nvCxnSpPr>
        <p:spPr>
          <a:xfrm>
            <a:off x="2987824" y="2708920"/>
            <a:ext cx="2880320" cy="12961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395536" y="3933055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Subject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5364088" y="3938056"/>
            <a:ext cx="1548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5">
                    <a:lumMod val="75000"/>
                  </a:schemeClr>
                </a:solidFill>
              </a:rPr>
              <a:t>Object </a:t>
            </a:r>
            <a:endParaRPr lang="cs-CZ" sz="3200"/>
          </a:p>
        </p:txBody>
      </p:sp>
      <p:cxnSp>
        <p:nvCxnSpPr>
          <p:cNvPr id="16" name="Přímá spojnice se šipkou 15"/>
          <p:cNvCxnSpPr/>
          <p:nvPr/>
        </p:nvCxnSpPr>
        <p:spPr>
          <a:xfrm>
            <a:off x="3851920" y="2708920"/>
            <a:ext cx="0" cy="12291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746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the passive form: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The book ……… (read)</a:t>
            </a:r>
          </a:p>
          <a:p>
            <a:r>
              <a:rPr lang="cs-CZ" smtClean="0"/>
              <a:t>Dinner ……… (serve)</a:t>
            </a:r>
            <a:endParaRPr lang="cs-CZ"/>
          </a:p>
          <a:p>
            <a:r>
              <a:rPr lang="cs-CZ" smtClean="0"/>
              <a:t>The letters ……… (write)</a:t>
            </a:r>
            <a:endParaRPr lang="cs-CZ"/>
          </a:p>
          <a:p>
            <a:r>
              <a:rPr lang="cs-CZ" smtClean="0"/>
              <a:t>The song ……… (sing)</a:t>
            </a:r>
            <a:endParaRPr lang="cs-CZ"/>
          </a:p>
          <a:p>
            <a:r>
              <a:rPr lang="cs-CZ" smtClean="0"/>
              <a:t>The cars……… (drive)</a:t>
            </a:r>
          </a:p>
          <a:p>
            <a:r>
              <a:rPr lang="cs-CZ" smtClean="0"/>
              <a:t>The dog ……… (feed)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271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the passive form: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The book </a:t>
            </a:r>
            <a:r>
              <a:rPr lang="cs-CZ" smtClean="0">
                <a:solidFill>
                  <a:schemeClr val="accent1"/>
                </a:solidFill>
              </a:rPr>
              <a:t>is read.</a:t>
            </a:r>
          </a:p>
          <a:p>
            <a:r>
              <a:rPr lang="cs-CZ" smtClean="0"/>
              <a:t>Dinner </a:t>
            </a:r>
            <a:r>
              <a:rPr lang="cs-CZ" smtClean="0">
                <a:solidFill>
                  <a:schemeClr val="accent1"/>
                </a:solidFill>
              </a:rPr>
              <a:t>is served.</a:t>
            </a:r>
            <a:endParaRPr lang="cs-CZ">
              <a:solidFill>
                <a:schemeClr val="accent1"/>
              </a:solidFill>
            </a:endParaRPr>
          </a:p>
          <a:p>
            <a:r>
              <a:rPr lang="cs-CZ" smtClean="0"/>
              <a:t>The letters </a:t>
            </a:r>
            <a:r>
              <a:rPr lang="cs-CZ" smtClean="0">
                <a:solidFill>
                  <a:schemeClr val="accent1"/>
                </a:solidFill>
              </a:rPr>
              <a:t>are written.</a:t>
            </a:r>
            <a:endParaRPr lang="cs-CZ">
              <a:solidFill>
                <a:schemeClr val="accent1"/>
              </a:solidFill>
            </a:endParaRPr>
          </a:p>
          <a:p>
            <a:r>
              <a:rPr lang="cs-CZ" smtClean="0"/>
              <a:t>The song </a:t>
            </a:r>
            <a:r>
              <a:rPr lang="cs-CZ" smtClean="0">
                <a:solidFill>
                  <a:schemeClr val="accent1"/>
                </a:solidFill>
              </a:rPr>
              <a:t>is sung.</a:t>
            </a:r>
            <a:endParaRPr lang="cs-CZ">
              <a:solidFill>
                <a:schemeClr val="accent1"/>
              </a:solidFill>
            </a:endParaRPr>
          </a:p>
          <a:p>
            <a:r>
              <a:rPr lang="cs-CZ" smtClean="0"/>
              <a:t>The cars </a:t>
            </a:r>
            <a:r>
              <a:rPr lang="cs-CZ" smtClean="0">
                <a:solidFill>
                  <a:schemeClr val="accent1"/>
                </a:solidFill>
              </a:rPr>
              <a:t>are driven.</a:t>
            </a:r>
          </a:p>
          <a:p>
            <a:r>
              <a:rPr lang="cs-CZ" smtClean="0"/>
              <a:t>The dog </a:t>
            </a:r>
            <a:r>
              <a:rPr lang="cs-CZ" smtClean="0">
                <a:solidFill>
                  <a:schemeClr val="accent1"/>
                </a:solidFill>
              </a:rPr>
              <a:t>is fed.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633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Write the sentences in passive voice: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Viki feeds her budgerigar.</a:t>
            </a:r>
          </a:p>
          <a:p>
            <a:r>
              <a:rPr lang="cs-CZ" smtClean="0"/>
              <a:t>My father repairs the radio.</a:t>
            </a:r>
          </a:p>
          <a:p>
            <a:r>
              <a:rPr lang="cs-CZ" smtClean="0"/>
              <a:t>The shop assistant sells the goods.</a:t>
            </a:r>
          </a:p>
          <a:p>
            <a:r>
              <a:rPr lang="cs-CZ" smtClean="0"/>
              <a:t>My friends complete the sentences.</a:t>
            </a:r>
          </a:p>
          <a:p>
            <a:r>
              <a:rPr lang="cs-CZ" smtClean="0"/>
              <a:t>We prepare some tea.</a:t>
            </a:r>
          </a:p>
          <a:p>
            <a:r>
              <a:rPr lang="cs-CZ" smtClean="0"/>
              <a:t>The doctor prescribes some medicine.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540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Write the sentences in passive voice: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Viki´s budgerigar is fed by her.</a:t>
            </a:r>
          </a:p>
          <a:p>
            <a:r>
              <a:rPr lang="cs-CZ" smtClean="0">
                <a:solidFill>
                  <a:schemeClr val="accent1"/>
                </a:solidFill>
              </a:rPr>
              <a:t>The radio is repaired by my father.</a:t>
            </a:r>
          </a:p>
          <a:p>
            <a:r>
              <a:rPr lang="cs-CZ" smtClean="0">
                <a:solidFill>
                  <a:schemeClr val="accent1"/>
                </a:solidFill>
              </a:rPr>
              <a:t>The goods are sold by the shop assistant.</a:t>
            </a:r>
          </a:p>
          <a:p>
            <a:r>
              <a:rPr lang="cs-CZ" smtClean="0">
                <a:solidFill>
                  <a:schemeClr val="accent1"/>
                </a:solidFill>
              </a:rPr>
              <a:t>The </a:t>
            </a:r>
            <a:r>
              <a:rPr lang="cs-CZ">
                <a:solidFill>
                  <a:schemeClr val="accent1"/>
                </a:solidFill>
              </a:rPr>
              <a:t>sentences </a:t>
            </a:r>
            <a:r>
              <a:rPr lang="cs-CZ" smtClean="0">
                <a:solidFill>
                  <a:schemeClr val="accent1"/>
                </a:solidFill>
              </a:rPr>
              <a:t>are completed by my </a:t>
            </a:r>
            <a:r>
              <a:rPr lang="cs-CZ">
                <a:solidFill>
                  <a:schemeClr val="accent1"/>
                </a:solidFill>
              </a:rPr>
              <a:t>friends</a:t>
            </a:r>
            <a:r>
              <a:rPr lang="cs-CZ" smtClean="0">
                <a:solidFill>
                  <a:schemeClr val="accent1"/>
                </a:solidFill>
              </a:rPr>
              <a:t>.</a:t>
            </a:r>
          </a:p>
          <a:p>
            <a:r>
              <a:rPr lang="cs-CZ" smtClean="0">
                <a:solidFill>
                  <a:schemeClr val="accent1"/>
                </a:solidFill>
              </a:rPr>
              <a:t>Some </a:t>
            </a:r>
            <a:r>
              <a:rPr lang="cs-CZ">
                <a:solidFill>
                  <a:schemeClr val="accent1"/>
                </a:solidFill>
              </a:rPr>
              <a:t>tea </a:t>
            </a:r>
            <a:r>
              <a:rPr lang="cs-CZ" smtClean="0">
                <a:solidFill>
                  <a:schemeClr val="accent1"/>
                </a:solidFill>
              </a:rPr>
              <a:t>is prepared by us.</a:t>
            </a:r>
          </a:p>
          <a:p>
            <a:r>
              <a:rPr lang="cs-CZ" smtClean="0">
                <a:solidFill>
                  <a:schemeClr val="accent1"/>
                </a:solidFill>
              </a:rPr>
              <a:t>Some </a:t>
            </a:r>
            <a:r>
              <a:rPr lang="cs-CZ">
                <a:solidFill>
                  <a:schemeClr val="accent1"/>
                </a:solidFill>
              </a:rPr>
              <a:t>medicine </a:t>
            </a:r>
            <a:r>
              <a:rPr lang="cs-CZ" smtClean="0">
                <a:solidFill>
                  <a:schemeClr val="accent1"/>
                </a:solidFill>
              </a:rPr>
              <a:t>is prescribed by the doctor.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5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into the correct order: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r>
              <a:rPr lang="cs-CZ" smtClean="0"/>
              <a:t>boiled / eggs / are / the /.</a:t>
            </a:r>
            <a:endParaRPr lang="cs-CZ"/>
          </a:p>
          <a:p>
            <a:r>
              <a:rPr lang="cs-CZ" smtClean="0"/>
              <a:t>lawn / cut / the / is /.</a:t>
            </a:r>
            <a:endParaRPr lang="cs-CZ"/>
          </a:p>
          <a:p>
            <a:r>
              <a:rPr lang="cs-CZ" smtClean="0"/>
              <a:t>Hollywood / are / made / films / the / in /.</a:t>
            </a:r>
          </a:p>
          <a:p>
            <a:r>
              <a:rPr lang="cs-CZ" smtClean="0"/>
              <a:t>the / by / patient / the / is / doctor / examined /.</a:t>
            </a:r>
            <a:endParaRPr lang="cs-CZ"/>
          </a:p>
          <a:p>
            <a:r>
              <a:rPr lang="cs-CZ" smtClean="0"/>
              <a:t>is / in / paid / bill / cash / the /.</a:t>
            </a:r>
          </a:p>
        </p:txBody>
      </p:sp>
    </p:spTree>
    <p:extLst>
      <p:ext uri="{BB962C8B-B14F-4D97-AF65-F5344CB8AC3E}">
        <p14:creationId xmlns:p14="http://schemas.microsoft.com/office/powerpoint/2010/main" val="385272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into the correct order: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/>
          <a:lstStyle/>
          <a:p>
            <a:r>
              <a:rPr lang="cs-CZ">
                <a:solidFill>
                  <a:schemeClr val="accent1"/>
                </a:solidFill>
              </a:rPr>
              <a:t>The eggs are boiled.</a:t>
            </a:r>
          </a:p>
          <a:p>
            <a:r>
              <a:rPr lang="cs-CZ">
                <a:solidFill>
                  <a:schemeClr val="accent1"/>
                </a:solidFill>
              </a:rPr>
              <a:t>The lawn is cut.</a:t>
            </a:r>
          </a:p>
          <a:p>
            <a:r>
              <a:rPr lang="cs-CZ" smtClean="0">
                <a:solidFill>
                  <a:schemeClr val="accent1"/>
                </a:solidFill>
              </a:rPr>
              <a:t>The films are made in Hollywood.</a:t>
            </a:r>
          </a:p>
          <a:p>
            <a:r>
              <a:rPr lang="cs-CZ">
                <a:solidFill>
                  <a:schemeClr val="accent1"/>
                </a:solidFill>
              </a:rPr>
              <a:t>The patient is </a:t>
            </a:r>
            <a:r>
              <a:rPr lang="cs-CZ" smtClean="0">
                <a:solidFill>
                  <a:schemeClr val="accent1"/>
                </a:solidFill>
              </a:rPr>
              <a:t>examined </a:t>
            </a:r>
            <a:r>
              <a:rPr lang="cs-CZ">
                <a:solidFill>
                  <a:schemeClr val="accent1"/>
                </a:solidFill>
              </a:rPr>
              <a:t>by the doctor.</a:t>
            </a:r>
          </a:p>
          <a:p>
            <a:r>
              <a:rPr lang="cs-CZ" smtClean="0">
                <a:solidFill>
                  <a:schemeClr val="accent1"/>
                </a:solidFill>
              </a:rPr>
              <a:t>The bill is paid in cash.</a:t>
            </a:r>
          </a:p>
        </p:txBody>
      </p:sp>
    </p:spTree>
    <p:extLst>
      <p:ext uri="{BB962C8B-B14F-4D97-AF65-F5344CB8AC3E}">
        <p14:creationId xmlns:p14="http://schemas.microsoft.com/office/powerpoint/2010/main" val="3318372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Metodický list: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Úvod do gramatiky – schéma tvoření trpného rodu.(2)</a:t>
            </a:r>
          </a:p>
          <a:p>
            <a:r>
              <a:rPr lang="cs-CZ" dirty="0" smtClean="0"/>
              <a:t>Žák se pokouší vytvořit věty v trpném rodě dle daných slov.(3) Následně kontroluje výsledky své práce.(4)</a:t>
            </a:r>
          </a:p>
          <a:p>
            <a:r>
              <a:rPr lang="cs-CZ" dirty="0" smtClean="0"/>
              <a:t>Převádění věty aktivní do pasiva. Žák rozeznává podmět a předmět ve větě.(5-6)</a:t>
            </a:r>
          </a:p>
          <a:p>
            <a:r>
              <a:rPr lang="cs-CZ" dirty="0" smtClean="0"/>
              <a:t>Žák sestavuje věty v pasivu z předložených slov. Následně kontroluje </a:t>
            </a:r>
            <a:r>
              <a:rPr lang="cs-CZ" smtClean="0"/>
              <a:t>své výsledky.(7-8)</a:t>
            </a:r>
            <a:endParaRPr lang="cs-CZ" dirty="0" smtClean="0"/>
          </a:p>
          <a:p>
            <a:r>
              <a:rPr lang="cs-CZ" dirty="0" smtClean="0"/>
              <a:t>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8210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60</TotalTime>
  <Words>366</Words>
  <Application>Microsoft Office PowerPoint</Application>
  <PresentationFormat>Předvádění na obrazovce (4:3)</PresentationFormat>
  <Paragraphs>62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Welcome</vt:lpstr>
      <vt:lpstr>Prezentace aplikace PowerPoint</vt:lpstr>
      <vt:lpstr>Passive Voice</vt:lpstr>
      <vt:lpstr>Complete the passive form:</vt:lpstr>
      <vt:lpstr>Complete the passive form:</vt:lpstr>
      <vt:lpstr>Write the sentences in passive voice:</vt:lpstr>
      <vt:lpstr>Write the sentences in passive voice:</vt:lpstr>
      <vt:lpstr>Put into the correct order:</vt:lpstr>
      <vt:lpstr>Put into the correct order:</vt:lpstr>
      <vt:lpstr>Metodický list: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Passive Voice</dc:title>
  <dc:creator>ZŠ</dc:creator>
  <cp:lastModifiedBy>Zeměpis</cp:lastModifiedBy>
  <cp:revision>11</cp:revision>
  <dcterms:created xsi:type="dcterms:W3CDTF">2012-02-03T09:25:02Z</dcterms:created>
  <dcterms:modified xsi:type="dcterms:W3CDTF">2012-06-24T09:42:51Z</dcterms:modified>
</cp:coreProperties>
</file>