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63" r:id="rId2"/>
    <p:sldId id="261" r:id="rId3"/>
    <p:sldId id="262" r:id="rId4"/>
    <p:sldId id="256" r:id="rId5"/>
    <p:sldId id="257" r:id="rId6"/>
    <p:sldId id="258" r:id="rId7"/>
    <p:sldId id="259" r:id="rId8"/>
    <p:sldId id="264" r:id="rId9"/>
    <p:sldId id="260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19E00-9FE0-4667-BC3A-64BD696667F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4648CAC6-EF0F-4A3D-9976-C16E50F673E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A9_46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zařazuje </a:t>
            </a:r>
            <a:r>
              <a:rPr lang="cs-CZ" sz="1800">
                <a:solidFill>
                  <a:prstClr val="black"/>
                </a:solidFill>
              </a:rPr>
              <a:t>do slovní zásoby neznámé výrazy</a:t>
            </a:r>
            <a:r>
              <a:rPr lang="cs-CZ" sz="1800" smtClean="0">
                <a:solidFill>
                  <a:prstClr val="black"/>
                </a:solidFill>
              </a:rPr>
              <a:t>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Parts of Speech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</a:t>
            </a:r>
            <a:r>
              <a:rPr lang="cs-CZ" sz="1200" smtClean="0">
                <a:solidFill>
                  <a:prstClr val="black"/>
                </a:solidFill>
              </a:rPr>
              <a:t>Batelková, </a:t>
            </a:r>
            <a:r>
              <a:rPr lang="cs-CZ" sz="1200" smtClean="0">
                <a:solidFill>
                  <a:prstClr val="black"/>
                </a:solidFill>
              </a:rPr>
              <a:t>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05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22114"/>
          </a:xfrm>
        </p:spPr>
        <p:txBody>
          <a:bodyPr>
            <a:normAutofit/>
          </a:bodyPr>
          <a:lstStyle/>
          <a:p>
            <a:r>
              <a:rPr lang="cs-CZ" sz="4000" smtClean="0"/>
              <a:t>Parts of Speech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3285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1. Nouns </a:t>
            </a:r>
            <a:r>
              <a:rPr lang="cs-CZ" sz="2600" smtClean="0"/>
              <a:t>	– countable / uncountable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(apple / milk)</a:t>
            </a:r>
            <a:b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z="3000" smtClean="0"/>
              <a:t>		</a:t>
            </a:r>
            <a:r>
              <a:rPr lang="cs-CZ" sz="2600" smtClean="0"/>
              <a:t>– irregular plural forms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(men)</a:t>
            </a:r>
            <a:b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z="3000" smtClean="0"/>
              <a:t>		</a:t>
            </a:r>
            <a:r>
              <a:rPr lang="cs-CZ" sz="2600" smtClean="0"/>
              <a:t>– proper names </a:t>
            </a:r>
            <a:r>
              <a:rPr lang="cs-CZ" sz="2600" smtClean="0">
                <a:latin typeface="Times New Roman"/>
                <a:cs typeface="Times New Roman"/>
              </a:rPr>
              <a:t>→ major letters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(London)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  <a:latin typeface="Times New Roman"/>
                <a:cs typeface="Times New Roman"/>
              </a:rPr>
              <a:t>2. Adjectives </a:t>
            </a:r>
            <a:r>
              <a:rPr lang="cs-CZ" sz="2600" smtClean="0">
                <a:latin typeface="Times New Roman"/>
                <a:cs typeface="Times New Roman"/>
              </a:rPr>
              <a:t>– gradable – positive, comparative, superlativ</a:t>
            </a:r>
            <a:r>
              <a:rPr lang="cs-CZ" sz="2600" smtClean="0"/>
              <a:t>e</a:t>
            </a:r>
            <a:r>
              <a:rPr lang="cs-CZ" sz="3000" smtClean="0">
                <a:latin typeface="Times New Roman"/>
                <a:cs typeface="Times New Roman"/>
              </a:rPr>
              <a:t>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(big, 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							bigger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, the 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biggest)</a:t>
            </a:r>
            <a:r>
              <a:rPr lang="cs-CZ" sz="300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/>
            </a:r>
            <a:br>
              <a:rPr lang="cs-CZ" sz="300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z="3000" smtClean="0">
                <a:latin typeface="Times New Roman"/>
                <a:cs typeface="Times New Roman"/>
              </a:rPr>
              <a:t> 		</a:t>
            </a:r>
            <a:r>
              <a:rPr lang="cs-CZ" sz="2600" smtClean="0"/>
              <a:t>– </a:t>
            </a:r>
            <a:r>
              <a:rPr lang="cs-CZ" sz="2600" smtClean="0">
                <a:latin typeface="Times New Roman"/>
                <a:cs typeface="Times New Roman"/>
              </a:rPr>
              <a:t>nongradable </a:t>
            </a:r>
            <a:r>
              <a:rPr lang="cs-CZ" sz="2600"/>
              <a:t>– </a:t>
            </a:r>
            <a:r>
              <a:rPr lang="cs-CZ" sz="2600" smtClean="0">
                <a:latin typeface="Times New Roman"/>
                <a:cs typeface="Times New Roman"/>
              </a:rPr>
              <a:t>absolute properties 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(blind, dead, plastic)</a:t>
            </a:r>
          </a:p>
          <a:p>
            <a:pPr marL="0" indent="0">
              <a:buNone/>
            </a:pPr>
            <a:r>
              <a:rPr lang="cs-CZ" sz="2600">
                <a:solidFill>
                  <a:schemeClr val="accent1"/>
                </a:solidFill>
                <a:latin typeface="Times New Roman"/>
                <a:cs typeface="Times New Roman"/>
              </a:rPr>
              <a:t>3. Pronouns </a:t>
            </a:r>
            <a:r>
              <a:rPr lang="cs-CZ" sz="2600" smtClean="0">
                <a:solidFill>
                  <a:schemeClr val="accent1"/>
                </a:solidFill>
                <a:latin typeface="Times New Roman"/>
                <a:cs typeface="Times New Roman"/>
              </a:rPr>
              <a:t>  </a:t>
            </a:r>
            <a:r>
              <a:rPr lang="cs-CZ" sz="2600" smtClean="0">
                <a:latin typeface="Times New Roman"/>
                <a:cs typeface="Times New Roman"/>
              </a:rPr>
              <a:t>– </a:t>
            </a:r>
            <a:r>
              <a:rPr lang="cs-CZ" sz="2600">
                <a:latin typeface="Times New Roman"/>
                <a:cs typeface="Times New Roman"/>
              </a:rPr>
              <a:t>personal – subject / object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(I / me)</a:t>
            </a:r>
            <a:b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mtClean="0">
                <a:latin typeface="Times New Roman"/>
                <a:cs typeface="Times New Roman"/>
              </a:rPr>
              <a:t>		</a:t>
            </a:r>
            <a:r>
              <a:rPr lang="cs-CZ" sz="2600" smtClean="0">
                <a:latin typeface="Times New Roman"/>
                <a:cs typeface="Times New Roman"/>
              </a:rPr>
              <a:t>– </a:t>
            </a:r>
            <a:r>
              <a:rPr lang="cs-CZ" sz="2600">
                <a:latin typeface="Times New Roman"/>
                <a:cs typeface="Times New Roman"/>
              </a:rPr>
              <a:t>possessive – adjectives / pronouns 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(my / mine)</a:t>
            </a:r>
            <a:r>
              <a:rPr lang="cs-CZ" sz="24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/>
            </a:r>
            <a:br>
              <a:rPr lang="cs-CZ" sz="24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mtClean="0"/>
              <a:t>		</a:t>
            </a:r>
            <a:r>
              <a:rPr lang="cs-CZ" sz="2600" smtClean="0">
                <a:latin typeface="Times New Roman"/>
                <a:cs typeface="Times New Roman"/>
              </a:rPr>
              <a:t>– demonstrative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(this)</a:t>
            </a:r>
            <a:b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z="3000" smtClean="0">
                <a:latin typeface="Times New Roman"/>
                <a:cs typeface="Times New Roman"/>
              </a:rPr>
              <a:t>		</a:t>
            </a:r>
            <a:r>
              <a:rPr lang="cs-CZ" sz="2600" smtClean="0">
                <a:latin typeface="Times New Roman"/>
                <a:cs typeface="Times New Roman"/>
              </a:rPr>
              <a:t>– interrogative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(which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?)</a:t>
            </a:r>
            <a:b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z="2200" i="1" smtClean="0">
                <a:latin typeface="Times New Roman"/>
                <a:cs typeface="Times New Roman"/>
              </a:rPr>
              <a:t>		</a:t>
            </a:r>
            <a:r>
              <a:rPr lang="cs-CZ" sz="2600" smtClean="0">
                <a:latin typeface="Times New Roman"/>
                <a:cs typeface="Times New Roman"/>
              </a:rPr>
              <a:t>– relative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(which)</a:t>
            </a:r>
            <a:b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z="2600" smtClean="0">
                <a:latin typeface="Times New Roman"/>
                <a:cs typeface="Times New Roman"/>
              </a:rPr>
              <a:t>		– </a:t>
            </a:r>
            <a:r>
              <a:rPr lang="cs-CZ" sz="2600">
                <a:latin typeface="Times New Roman"/>
                <a:cs typeface="Times New Roman"/>
              </a:rPr>
              <a:t>indefinite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(anything)</a:t>
            </a:r>
            <a:b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z="2600">
                <a:latin typeface="Times New Roman"/>
                <a:cs typeface="Times New Roman"/>
              </a:rPr>
              <a:t>		</a:t>
            </a:r>
            <a:r>
              <a:rPr lang="cs-CZ" sz="2600" smtClean="0">
                <a:latin typeface="Times New Roman"/>
                <a:cs typeface="Times New Roman"/>
              </a:rPr>
              <a:t>– </a:t>
            </a:r>
            <a:r>
              <a:rPr lang="cs-CZ" sz="2600">
                <a:latin typeface="Times New Roman"/>
                <a:cs typeface="Times New Roman"/>
              </a:rPr>
              <a:t>negative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(nothing)</a:t>
            </a:r>
          </a:p>
        </p:txBody>
      </p:sp>
    </p:spTree>
    <p:extLst>
      <p:ext uri="{BB962C8B-B14F-4D97-AF65-F5344CB8AC3E}">
        <p14:creationId xmlns:p14="http://schemas.microsoft.com/office/powerpoint/2010/main" val="108782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552728"/>
          </a:xfrm>
        </p:spPr>
        <p:txBody>
          <a:bodyPr/>
          <a:lstStyle/>
          <a:p>
            <a:pPr marL="0" indent="0">
              <a:buNone/>
            </a:pPr>
            <a:r>
              <a:rPr lang="cs-CZ" sz="2600">
                <a:solidFill>
                  <a:schemeClr val="accent1"/>
                </a:solidFill>
              </a:rPr>
              <a:t>4. Numerals </a:t>
            </a:r>
            <a:r>
              <a:rPr lang="cs-CZ" sz="2600" smtClean="0">
                <a:solidFill>
                  <a:schemeClr val="accent1"/>
                </a:solidFill>
              </a:rPr>
              <a:t>	</a:t>
            </a:r>
            <a:r>
              <a:rPr lang="cs-CZ" sz="2600"/>
              <a:t>– cardinal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(one)</a:t>
            </a:r>
            <a:b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mtClean="0"/>
              <a:t>		</a:t>
            </a:r>
            <a:r>
              <a:rPr lang="cs-CZ" sz="2600"/>
              <a:t>– ordinal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(the first)</a:t>
            </a:r>
            <a:b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mtClean="0"/>
              <a:t>		</a:t>
            </a:r>
            <a:r>
              <a:rPr lang="cs-CZ" sz="2600"/>
              <a:t>– multiplicative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(once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)</a:t>
            </a:r>
          </a:p>
          <a:p>
            <a:pPr marL="0" indent="0">
              <a:buNone/>
            </a:pPr>
            <a:r>
              <a:rPr lang="cs-CZ" sz="2600">
                <a:solidFill>
                  <a:schemeClr val="accent1"/>
                </a:solidFill>
              </a:rPr>
              <a:t>5. Verbs </a:t>
            </a:r>
            <a:r>
              <a:rPr lang="cs-CZ" sz="2600" smtClean="0">
                <a:solidFill>
                  <a:schemeClr val="accent1"/>
                </a:solidFill>
              </a:rPr>
              <a:t>	</a:t>
            </a:r>
            <a:r>
              <a:rPr lang="cs-CZ" sz="2600" smtClean="0"/>
              <a:t>– </a:t>
            </a:r>
            <a:r>
              <a:rPr lang="cs-CZ" sz="2600"/>
              <a:t>regular / irregular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/>
            </a:r>
            <a:b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	</a:t>
            </a:r>
            <a:r>
              <a:rPr lang="cs-CZ" sz="2400"/>
              <a:t> </a:t>
            </a:r>
            <a:r>
              <a:rPr lang="cs-CZ" sz="2400" smtClean="0"/>
              <a:t>	– sg. / pl. , tense, aspect, voice</a:t>
            </a:r>
          </a:p>
          <a:p>
            <a:pPr marL="0" indent="0">
              <a:buNone/>
            </a:pPr>
            <a:r>
              <a:rPr lang="cs-CZ" sz="2600">
                <a:solidFill>
                  <a:schemeClr val="accent1"/>
                </a:solidFill>
              </a:rPr>
              <a:t>6. Adverbs </a:t>
            </a:r>
            <a:r>
              <a:rPr lang="cs-CZ" sz="2600" smtClean="0">
                <a:solidFill>
                  <a:schemeClr val="accent1"/>
                </a:solidFill>
              </a:rPr>
              <a:t>	</a:t>
            </a:r>
            <a:r>
              <a:rPr lang="cs-CZ" sz="2600" smtClean="0"/>
              <a:t>– </a:t>
            </a:r>
            <a:r>
              <a:rPr lang="cs-CZ" sz="2600"/>
              <a:t>of place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(there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)</a:t>
            </a:r>
            <a:r>
              <a:rPr lang="cs-CZ" sz="2600" smtClean="0"/>
              <a:t/>
            </a:r>
            <a:br>
              <a:rPr lang="cs-CZ" sz="2600" smtClean="0"/>
            </a:br>
            <a:r>
              <a:rPr lang="cs-CZ" sz="2600" smtClean="0"/>
              <a:t>		– </a:t>
            </a:r>
            <a:r>
              <a:rPr lang="cs-CZ" sz="2600"/>
              <a:t>of time 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(tonight)</a:t>
            </a:r>
            <a:r>
              <a:rPr lang="cs-CZ" sz="2600" smtClean="0"/>
              <a:t/>
            </a:r>
            <a:br>
              <a:rPr lang="cs-CZ" sz="2600" smtClean="0"/>
            </a:br>
            <a:r>
              <a:rPr lang="cs-CZ" sz="2600" smtClean="0"/>
              <a:t>		– </a:t>
            </a:r>
            <a:r>
              <a:rPr lang="cs-CZ" sz="2600"/>
              <a:t>of manner 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(quickly)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7</a:t>
            </a:r>
            <a:r>
              <a:rPr lang="cs-CZ" sz="2600">
                <a:solidFill>
                  <a:schemeClr val="accent1"/>
                </a:solidFill>
              </a:rPr>
              <a:t>. Prepositions </a:t>
            </a:r>
            <a:r>
              <a:rPr lang="cs-CZ" sz="2600"/>
              <a:t>– 1 word / more words 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(on / in front of)</a:t>
            </a:r>
            <a:b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		   </a:t>
            </a:r>
            <a:r>
              <a:rPr lang="cs-CZ" sz="2400" smtClean="0"/>
              <a:t>– </a:t>
            </a:r>
            <a:r>
              <a:rPr lang="cs-CZ" sz="2400"/>
              <a:t>of time </a:t>
            </a:r>
            <a:r>
              <a:rPr lang="cs-CZ" sz="2000" i="1">
                <a:solidFill>
                  <a:schemeClr val="accent5">
                    <a:lumMod val="75000"/>
                  </a:schemeClr>
                </a:solidFill>
                <a:cs typeface="Times New Roman"/>
              </a:rPr>
              <a:t>(during)</a:t>
            </a:r>
            <a:r>
              <a:rPr lang="cs-CZ" sz="2400"/>
              <a:t>, of place </a:t>
            </a:r>
            <a:r>
              <a:rPr lang="cs-CZ" sz="2000" i="1">
                <a:solidFill>
                  <a:schemeClr val="accent5">
                    <a:lumMod val="75000"/>
                  </a:schemeClr>
                </a:solidFill>
                <a:cs typeface="Times New Roman"/>
              </a:rPr>
              <a:t>(under)</a:t>
            </a:r>
          </a:p>
          <a:p>
            <a:pPr marL="0" indent="0">
              <a:buNone/>
            </a:pPr>
            <a:r>
              <a:rPr lang="cs-CZ" sz="2600" smtClean="0">
                <a:solidFill>
                  <a:schemeClr val="accent1"/>
                </a:solidFill>
              </a:rPr>
              <a:t>8</a:t>
            </a:r>
            <a:r>
              <a:rPr lang="cs-CZ" sz="2600">
                <a:solidFill>
                  <a:schemeClr val="accent1"/>
                </a:solidFill>
              </a:rPr>
              <a:t>. Conjunctions </a:t>
            </a:r>
            <a:r>
              <a:rPr lang="cs-CZ" sz="2600" smtClean="0"/>
              <a:t>– 1 </a:t>
            </a:r>
            <a:r>
              <a:rPr lang="cs-CZ" sz="2600"/>
              <a:t>word / more words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(but /as soon as)</a:t>
            </a:r>
          </a:p>
          <a:p>
            <a:pPr marL="0" indent="0">
              <a:buNone/>
            </a:pPr>
            <a:r>
              <a:rPr lang="cs-CZ" sz="2600">
                <a:solidFill>
                  <a:schemeClr val="accent1"/>
                </a:solidFill>
              </a:rPr>
              <a:t>9. Particles </a:t>
            </a:r>
            <a:r>
              <a:rPr lang="cs-CZ" sz="2200" i="1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(yes, no, well)</a:t>
            </a:r>
          </a:p>
          <a:p>
            <a:pPr marL="0" indent="0">
              <a:buNone/>
            </a:pPr>
            <a:r>
              <a:rPr lang="cs-CZ" sz="2600">
                <a:solidFill>
                  <a:schemeClr val="accent1"/>
                </a:solidFill>
              </a:rPr>
              <a:t>10. Interjections </a:t>
            </a:r>
            <a:r>
              <a:rPr lang="cs-CZ" sz="2600"/>
              <a:t>– sounds </a:t>
            </a:r>
            <a:r>
              <a:rPr lang="cs-CZ" sz="2200" i="1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(ouch, whee, woof)</a:t>
            </a:r>
            <a:endParaRPr lang="cs-CZ" sz="2200" i="1">
              <a:solidFill>
                <a:schemeClr val="accent5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5473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Define the part of speech of the following words (give details):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600200"/>
            <a:ext cx="274664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interesting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kindly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destroy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us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twice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above</a:t>
            </a:r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3059832" y="1556792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adjective – gradable, positive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059832" y="2141567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adverb of manner, positive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067337" y="2726341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noun – uncountable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411760" y="3311117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verb – regular, present active infinitive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059832" y="3912254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pronoun – personal, object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059832" y="4497029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numeral – multiplicative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3067337" y="5063198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preposition of place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66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0152" y="7767"/>
            <a:ext cx="9036496" cy="1301006"/>
          </a:xfrm>
        </p:spPr>
        <p:txBody>
          <a:bodyPr>
            <a:noAutofit/>
          </a:bodyPr>
          <a:lstStyle/>
          <a:p>
            <a:r>
              <a:rPr lang="cs-CZ" sz="4000" smtClean="0"/>
              <a:t>Which parts of speech can the words be? Use them in sentences to illustrate: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556792"/>
            <a:ext cx="1728192" cy="4608512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book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can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fast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kiss</a:t>
            </a:r>
            <a:br>
              <a:rPr lang="cs-CZ" smtClean="0"/>
            </a:b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left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1763688" y="1484784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noun</a:t>
            </a:r>
            <a:br>
              <a:rPr lang="cs-CZ" sz="3200" smtClean="0">
                <a:solidFill>
                  <a:schemeClr val="accent1"/>
                </a:solidFill>
              </a:rPr>
            </a:br>
            <a:r>
              <a:rPr lang="cs-CZ" sz="3200" smtClean="0">
                <a:solidFill>
                  <a:schemeClr val="accent1"/>
                </a:solidFill>
              </a:rPr>
              <a:t>verb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2664035" y="1622312"/>
            <a:ext cx="6444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I read a nice book.</a:t>
            </a:r>
            <a:b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Remember to book your holiday in a travel agency.</a:t>
            </a:r>
            <a:endParaRPr lang="cs-CZ" sz="24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705538" y="2562002"/>
            <a:ext cx="5826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I can speak Chinese.</a:t>
            </a:r>
            <a:b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Coke is sold in a bottle or a can.</a:t>
            </a:r>
            <a:endParaRPr lang="cs-CZ" sz="24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392488" y="3582256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Tom drives a fast car.</a:t>
            </a:r>
            <a:b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It can go very fast.</a:t>
            </a:r>
            <a:endParaRPr lang="cs-CZ" sz="24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688162" y="4545564"/>
            <a:ext cx="4614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He gave me a sweet kiss.</a:t>
            </a:r>
            <a:b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I kiss my parents good night.</a:t>
            </a:r>
            <a:endParaRPr lang="cs-CZ" sz="24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059832" y="5481793"/>
            <a:ext cx="4758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I can write with my left hand.</a:t>
            </a:r>
            <a:b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cs-CZ" sz="2400" smtClean="0">
                <a:solidFill>
                  <a:schemeClr val="accent5">
                    <a:lumMod val="75000"/>
                  </a:schemeClr>
                </a:solidFill>
              </a:rPr>
              <a:t>I left the room.</a:t>
            </a:r>
            <a:endParaRPr lang="cs-CZ" sz="24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1493404" y="3459146"/>
            <a:ext cx="1836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adjective</a:t>
            </a:r>
            <a:br>
              <a:rPr lang="cs-CZ" sz="3200" smtClean="0">
                <a:solidFill>
                  <a:schemeClr val="accent1"/>
                </a:solidFill>
              </a:rPr>
            </a:br>
            <a:r>
              <a:rPr lang="cs-CZ" sz="3200" smtClean="0">
                <a:solidFill>
                  <a:schemeClr val="accent1"/>
                </a:solidFill>
              </a:rPr>
              <a:t>adverb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1619672" y="2412715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noun</a:t>
            </a:r>
            <a:br>
              <a:rPr lang="cs-CZ" sz="3200" smtClean="0">
                <a:solidFill>
                  <a:schemeClr val="accent1"/>
                </a:solidFill>
              </a:rPr>
            </a:br>
            <a:r>
              <a:rPr lang="cs-CZ" sz="3200" smtClean="0">
                <a:solidFill>
                  <a:schemeClr val="accent1"/>
                </a:solidFill>
              </a:rPr>
              <a:t>verb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1619672" y="4382466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noun</a:t>
            </a:r>
            <a:br>
              <a:rPr lang="cs-CZ" sz="3200" smtClean="0">
                <a:solidFill>
                  <a:schemeClr val="accent1"/>
                </a:solidFill>
              </a:rPr>
            </a:br>
            <a:r>
              <a:rPr lang="cs-CZ" sz="3200" smtClean="0">
                <a:solidFill>
                  <a:schemeClr val="accent1"/>
                </a:solidFill>
              </a:rPr>
              <a:t>verb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1349388" y="5347551"/>
            <a:ext cx="18367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adjective</a:t>
            </a:r>
            <a:br>
              <a:rPr lang="cs-CZ" sz="3200" smtClean="0">
                <a:solidFill>
                  <a:schemeClr val="accent1"/>
                </a:solidFill>
              </a:rPr>
            </a:br>
            <a:r>
              <a:rPr lang="cs-CZ" sz="3200" smtClean="0">
                <a:solidFill>
                  <a:schemeClr val="accent1"/>
                </a:solidFill>
              </a:rPr>
              <a:t>verb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Put the words from the box </a:t>
            </a:r>
            <a:br>
              <a:rPr lang="cs-CZ" sz="4000" smtClean="0"/>
            </a:br>
            <a:r>
              <a:rPr lang="cs-CZ" sz="4000" smtClean="0"/>
              <a:t>into the correct column in the table: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2646971"/>
              </p:ext>
            </p:extLst>
          </p:nvPr>
        </p:nvGraphicFramePr>
        <p:xfrm>
          <a:off x="395536" y="2708920"/>
          <a:ext cx="8229600" cy="36436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12168"/>
                <a:gridCol w="1779672"/>
                <a:gridCol w="1645920"/>
                <a:gridCol w="1645920"/>
                <a:gridCol w="1645920"/>
              </a:tblGrid>
              <a:tr h="910900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nouns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adjectives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adverbs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verbs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pronouns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900"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0900"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0900"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008827"/>
              </p:ext>
            </p:extLst>
          </p:nvPr>
        </p:nvGraphicFramePr>
        <p:xfrm>
          <a:off x="107504" y="1397000"/>
          <a:ext cx="8928992" cy="95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992"/>
              </a:tblGrid>
              <a:tr h="951880">
                <a:tc>
                  <a:txBody>
                    <a:bodyPr/>
                    <a:lstStyle/>
                    <a:p>
                      <a:r>
                        <a:rPr lang="cs-CZ" sz="2800" smtClean="0">
                          <a:solidFill>
                            <a:schemeClr val="tx1"/>
                          </a:solidFill>
                        </a:rPr>
                        <a:t>chemistry     where     we     were     quickly     bold     use     buyer     useful     them     then     dark     liar     us     leave</a:t>
                      </a:r>
                      <a:endParaRPr lang="cs-CZ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58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Put the words from the box </a:t>
            </a:r>
            <a:br>
              <a:rPr lang="cs-CZ" sz="4000" smtClean="0"/>
            </a:br>
            <a:r>
              <a:rPr lang="cs-CZ" sz="4000" smtClean="0"/>
              <a:t>into the correct column in the table: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1689922"/>
              </p:ext>
            </p:extLst>
          </p:nvPr>
        </p:nvGraphicFramePr>
        <p:xfrm>
          <a:off x="251520" y="2060848"/>
          <a:ext cx="8640960" cy="36436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87754"/>
                <a:gridCol w="2022245"/>
                <a:gridCol w="1768163"/>
                <a:gridCol w="1606614"/>
                <a:gridCol w="1656184"/>
              </a:tblGrid>
              <a:tr h="910900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nouns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adjectives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adverbs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verbs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bg1"/>
                          </a:solidFill>
                        </a:rPr>
                        <a:t>pronouns</a:t>
                      </a:r>
                      <a:endParaRPr lang="cs-CZ" sz="28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900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chemistry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bold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where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were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we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0900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buyer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useful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quickly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use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them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0900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liar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dark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then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leave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accent1"/>
                          </a:solidFill>
                        </a:rPr>
                        <a:t>us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355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Přehled slovních druhů – příklady jednotlivých slov.(2-3)</a:t>
            </a:r>
          </a:p>
          <a:p>
            <a:r>
              <a:rPr lang="cs-CZ" dirty="0" smtClean="0"/>
              <a:t>Žák určuje slovní druh daného slova, pokud je možné, upřesňuje typ.(4)</a:t>
            </a:r>
          </a:p>
          <a:p>
            <a:r>
              <a:rPr lang="cs-CZ" dirty="0" smtClean="0"/>
              <a:t>U uvedených slov žák vyhledá a určí oba slovní druhy, ke kterým slovo patří. Uvede příklady vět, ve kterých je možné je použít.(5)</a:t>
            </a:r>
          </a:p>
          <a:p>
            <a:r>
              <a:rPr lang="cs-CZ" dirty="0" smtClean="0"/>
              <a:t>Tabulka -  žák zařazuje uvedená slova do </a:t>
            </a:r>
            <a:r>
              <a:rPr lang="cs-CZ" smtClean="0"/>
              <a:t>vhodného sloupce.(6-7)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2196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926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97</TotalTime>
  <Words>253</Words>
  <Application>Microsoft Office PowerPoint</Application>
  <PresentationFormat>Předvádění na obrazovce 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Parts of Speech</vt:lpstr>
      <vt:lpstr>Prezentace aplikace PowerPoint</vt:lpstr>
      <vt:lpstr>Define the part of speech of the following words (give details):</vt:lpstr>
      <vt:lpstr>Which parts of speech can the words be? Use them in sentences to illustrate:</vt:lpstr>
      <vt:lpstr>Put the words from the box  into the correct column in the table:</vt:lpstr>
      <vt:lpstr>Put the words from the box  into the correct column in the table: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Define the part of speech of the following words (give details):</dc:title>
  <dc:creator>ZŠ</dc:creator>
  <cp:lastModifiedBy>Zeměpis</cp:lastModifiedBy>
  <cp:revision>12</cp:revision>
  <dcterms:created xsi:type="dcterms:W3CDTF">2012-02-13T18:21:48Z</dcterms:created>
  <dcterms:modified xsi:type="dcterms:W3CDTF">2012-06-24T09:44:07Z</dcterms:modified>
</cp:coreProperties>
</file>