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3" r:id="rId2"/>
    <p:sldId id="256" r:id="rId3"/>
    <p:sldId id="258" r:id="rId4"/>
    <p:sldId id="257" r:id="rId5"/>
    <p:sldId id="259" r:id="rId6"/>
    <p:sldId id="260" r:id="rId7"/>
    <p:sldId id="261" r:id="rId8"/>
    <p:sldId id="265" r:id="rId9"/>
    <p:sldId id="264" r:id="rId10"/>
    <p:sldId id="262" r:id="rId11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04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857364"/>
            <a:ext cx="7772400" cy="1470025"/>
          </a:xfrm>
        </p:spPr>
        <p:txBody>
          <a:bodyPr anchor="ctr"/>
          <a:lstStyle>
            <a:lvl1pPr algn="r">
              <a:defRPr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16200000" scaled="1"/>
                  <a:tileRect/>
                </a:gradFill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062792" y="3357562"/>
            <a:ext cx="6400800" cy="1752600"/>
          </a:xfrm>
        </p:spPr>
        <p:txBody>
          <a:bodyPr/>
          <a:lstStyle>
            <a:lvl1pPr marL="0" indent="0" algn="r"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0" lang="cs-CZ" smtClean="0"/>
              <a:t>Kliknutím lze upravit styl předlohy.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34952E-DBFE-441C-903D-66044E814F09}" type="datetimeFigureOut">
              <a:rPr lang="cs-CZ" smtClean="0"/>
              <a:t>27.6.2012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57DC53-AF19-4E02-A0B4-9A73B856809E}" type="slidenum">
              <a:rPr lang="cs-CZ" smtClean="0"/>
              <a:t>‹#›</a:t>
            </a:fld>
            <a:endParaRPr lang="cs-CZ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8" name="Chevron 7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" name="Rectangle 8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829196"/>
          </a:xfrm>
        </p:spPr>
        <p:txBody>
          <a:bodyPr vert="eaVert"/>
          <a:lstStyle/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34952E-DBFE-441C-903D-66044E814F09}" type="datetimeFigureOut">
              <a:rPr lang="cs-CZ" smtClean="0"/>
              <a:t>27.6.2012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57DC53-AF19-4E02-A0B4-9A73B856809E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215206" y="274638"/>
            <a:ext cx="1471594" cy="6154758"/>
          </a:xfrm>
        </p:spPr>
        <p:txBody>
          <a:bodyPr vert="eaVert"/>
          <a:lstStyle>
            <a:lvl1pPr>
              <a:defRPr>
                <a:effectLst>
                  <a:outerShdw blurRad="50800" dist="50800" dir="18900000" algn="tl" rotWithShape="0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686568" cy="6154758"/>
          </a:xfrm>
        </p:spPr>
        <p:txBody>
          <a:bodyPr vert="eaVert"/>
          <a:lstStyle/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34952E-DBFE-441C-903D-66044E814F09}" type="datetimeFigureOut">
              <a:rPr lang="cs-CZ" smtClean="0"/>
              <a:t>27.6.2012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57DC53-AF19-4E02-A0B4-9A73B856809E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23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10" name="Chevron 9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3" name="Rectangle 22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34952E-DBFE-441C-903D-66044E814F09}" type="datetimeFigureOut">
              <a:rPr lang="cs-CZ" smtClean="0"/>
              <a:t>27.6.2012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57DC53-AF19-4E02-A0B4-9A73B856809E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286113"/>
            <a:ext cx="7772400" cy="1362075"/>
          </a:xfrm>
        </p:spPr>
        <p:txBody>
          <a:bodyPr anchor="t"/>
          <a:lstStyle>
            <a:lvl1pPr algn="r">
              <a:defRPr sz="4000" b="0" cap="all"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16200000" scaled="1"/>
                  <a:tileRect/>
                </a:gradFill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1785926"/>
            <a:ext cx="7772400" cy="150018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r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r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r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r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34952E-DBFE-441C-903D-66044E814F09}" type="datetimeFigureOut">
              <a:rPr lang="cs-CZ" smtClean="0"/>
              <a:t>27.6.2012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57DC53-AF19-4E02-A0B4-9A73B856809E}" type="slidenum">
              <a:rPr lang="cs-CZ" smtClean="0"/>
              <a:t>‹#›</a:t>
            </a:fld>
            <a:endParaRPr lang="cs-CZ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9" name="Chevron 8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" name="Rectangle 9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34952E-DBFE-441C-903D-66044E814F09}" type="datetimeFigureOut">
              <a:rPr lang="cs-CZ" smtClean="0"/>
              <a:t>27.6.2012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57DC53-AF19-4E02-A0B4-9A73B856809E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11" name="Chevron 10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2" name="Rectangle 11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34952E-DBFE-441C-903D-66044E814F09}" type="datetimeFigureOut">
              <a:rPr lang="cs-CZ" smtClean="0"/>
              <a:t>27.6.2012</a:t>
            </a:fld>
            <a:endParaRPr lang="cs-C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57DC53-AF19-4E02-A0B4-9A73B856809E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7" name="Chevron 6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" name="Rectangle 7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34952E-DBFE-441C-903D-66044E814F09}" type="datetimeFigureOut">
              <a:rPr lang="cs-CZ" smtClean="0"/>
              <a:t>27.6.2012</a:t>
            </a:fld>
            <a:endParaRPr lang="cs-C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57DC53-AF19-4E02-A0B4-9A73B856809E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34952E-DBFE-441C-903D-66044E814F09}" type="datetimeFigureOut">
              <a:rPr lang="cs-CZ" smtClean="0"/>
              <a:t>27.6.2012</a:t>
            </a:fld>
            <a:endParaRPr lang="cs-C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57DC53-AF19-4E02-A0B4-9A73B856809E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80745" y="285728"/>
            <a:ext cx="5106055" cy="1162050"/>
          </a:xfrm>
        </p:spPr>
        <p:txBody>
          <a:bodyPr anchor="ctr">
            <a:normAutofit/>
          </a:bodyPr>
          <a:lstStyle>
            <a:lvl1pPr algn="ctr">
              <a:defRPr sz="3200" b="0" kern="1200" cap="all">
                <a:ln w="11430"/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16200000" scaled="1"/>
                  <a:tileRect/>
                </a:gradFill>
                <a:effectLst>
                  <a:outerShdw blurRad="44450" dist="41910" dir="3600000" algn="tl">
                    <a:srgbClr val="000000">
                      <a:alpha val="5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446218"/>
            <a:ext cx="5111750" cy="467967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285729"/>
            <a:ext cx="3008313" cy="5840435"/>
          </a:xfrm>
        </p:spPr>
        <p:txBody>
          <a:bodyPr anchor="b"/>
          <a:lstStyle>
            <a:lvl1pPr marL="0" indent="0">
              <a:spcAft>
                <a:spcPts val="0"/>
              </a:spcAft>
              <a:buNone/>
              <a:defRPr sz="1400"/>
            </a:lvl1pPr>
            <a:lvl2pPr marL="457200" indent="0">
              <a:spcAft>
                <a:spcPts val="0"/>
              </a:spcAft>
              <a:buNone/>
              <a:defRPr sz="1200"/>
            </a:lvl2pPr>
            <a:lvl3pPr marL="914400" indent="0">
              <a:spcAft>
                <a:spcPts val="0"/>
              </a:spcAft>
              <a:buNone/>
              <a:defRPr sz="1000"/>
            </a:lvl3pPr>
            <a:lvl4pPr marL="1371600" indent="0">
              <a:spcAft>
                <a:spcPts val="0"/>
              </a:spcAft>
              <a:buNone/>
              <a:defRPr sz="900"/>
            </a:lvl4pPr>
            <a:lvl5pPr marL="1828800" indent="0">
              <a:spcAft>
                <a:spcPts val="0"/>
              </a:spcAft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34952E-DBFE-441C-903D-66044E814F09}" type="datetimeFigureOut">
              <a:rPr lang="cs-CZ" smtClean="0"/>
              <a:t>27.6.2012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57DC53-AF19-4E02-A0B4-9A73B856809E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15272" y="615868"/>
            <a:ext cx="928694" cy="5813528"/>
          </a:xfrm>
        </p:spPr>
        <p:txBody>
          <a:bodyPr vert="eaVert" anchor="ctr">
            <a:normAutofit/>
          </a:bodyPr>
          <a:lstStyle>
            <a:lvl1pPr algn="l">
              <a:defRPr sz="2800" b="0" kern="1200" cap="all">
                <a:ln w="11430"/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16200000" scaled="1"/>
                  <a:tileRect/>
                </a:gradFill>
                <a:effectLst>
                  <a:outerShdw blurRad="44450" dist="41910" dir="18600000" algn="tl">
                    <a:srgbClr val="000000">
                      <a:alpha val="5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714348" y="612777"/>
            <a:ext cx="6858048" cy="4745051"/>
          </a:xfrm>
          <a:ln w="38100" cap="flat" cmpd="sng" algn="ctr">
            <a:gradFill flip="none" rotWithShape="1">
              <a:gsLst>
                <a:gs pos="0">
                  <a:srgbClr val="000082"/>
                </a:gs>
                <a:gs pos="30000">
                  <a:srgbClr val="66008F"/>
                </a:gs>
                <a:gs pos="64999">
                  <a:srgbClr val="BA0066"/>
                </a:gs>
                <a:gs pos="89999">
                  <a:srgbClr val="FF0000"/>
                </a:gs>
                <a:gs pos="100000">
                  <a:srgbClr val="FF8200"/>
                </a:gs>
              </a:gsLst>
              <a:path path="rect">
                <a:fillToRect l="100000" t="100000"/>
              </a:path>
              <a:tileRect r="-100000" b="-100000"/>
            </a:gradFill>
            <a:prstDash val="solid"/>
          </a:ln>
          <a:effectLst>
            <a:outerShdw blurRad="38100" dist="50800" dir="5400000" algn="tl" rotWithShape="0">
              <a:srgbClr val="000000">
                <a:alpha val="50000"/>
              </a:srgbClr>
            </a:out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0" lang="cs-CZ" smtClean="0"/>
              <a:t>Kliknutím na ikonu přidáte obrázek.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14348" y="5500702"/>
            <a:ext cx="6858048" cy="928694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34952E-DBFE-441C-903D-66044E814F09}" type="datetimeFigureOut">
              <a:rPr lang="cs-CZ" smtClean="0"/>
              <a:t>27.6.2012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57DC53-AF19-4E02-A0B4-9A73B856809E}" type="slidenum">
              <a:rPr lang="cs-CZ" smtClean="0"/>
              <a:t>‹#›</a:t>
            </a:fld>
            <a:endParaRPr lang="cs-CZ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13">
              <a:alphaModFix amt="30000"/>
              <a:duotone>
                <a:schemeClr val="accent1"/>
                <a:srgbClr val="FFFFFF"/>
              </a:duotone>
            </a:blip>
            <a:tile tx="0" ty="0" sx="100000" sy="100000" flip="none" algn="tl"/>
          </a:blipFill>
          <a:ln w="25400" cap="flat" cmpd="sng" algn="ctr">
            <a:noFill/>
            <a:prstDash val="solid"/>
          </a:ln>
          <a:effectLst/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rtl="0" eaLnBrk="1" latinLnBrk="0" hangingPunct="1"/>
            <a:endParaRPr kumimoji="0" lang="zh-CN" altLang="en-US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grpSp>
        <p:nvGrpSpPr>
          <p:cNvPr id="8" name="Group 17"/>
          <p:cNvGrpSpPr/>
          <p:nvPr/>
        </p:nvGrpSpPr>
        <p:grpSpPr>
          <a:xfrm>
            <a:off x="0" y="6570024"/>
            <a:ext cx="9144000" cy="288000"/>
            <a:chOff x="0" y="6353387"/>
            <a:chExt cx="9144000" cy="361763"/>
          </a:xfrm>
        </p:grpSpPr>
        <p:grpSp>
          <p:nvGrpSpPr>
            <p:cNvPr id="9" name="Group 16"/>
            <p:cNvGrpSpPr/>
            <p:nvPr/>
          </p:nvGrpSpPr>
          <p:grpSpPr>
            <a:xfrm>
              <a:off x="0" y="6353387"/>
              <a:ext cx="8756597" cy="360000"/>
              <a:chOff x="1" y="6353387"/>
              <a:chExt cx="8756597" cy="360000"/>
            </a:xfrm>
          </p:grpSpPr>
          <p:sp>
            <p:nvSpPr>
              <p:cNvPr id="10" name="Freeform 9"/>
              <p:cNvSpPr/>
              <p:nvPr userDrawn="1"/>
            </p:nvSpPr>
            <p:spPr>
              <a:xfrm>
                <a:off x="1" y="6533387"/>
                <a:ext cx="8756597" cy="180000"/>
              </a:xfrm>
              <a:custGeom>
                <a:avLst/>
                <a:gdLst/>
                <a:ahLst/>
                <a:cxnLst/>
                <a:rect l="0" t="0" r="0" b="0"/>
                <a:pathLst>
                  <a:path w="7867650" h="177288">
                    <a:moveTo>
                      <a:pt x="7867650" y="177288"/>
                    </a:moveTo>
                    <a:lnTo>
                      <a:pt x="0" y="171450"/>
                    </a:lnTo>
                    <a:lnTo>
                      <a:pt x="0" y="0"/>
                    </a:lnTo>
                    <a:lnTo>
                      <a:pt x="7753350" y="0"/>
                    </a:lnTo>
                    <a:close/>
                  </a:path>
                </a:pathLst>
              </a:custGeom>
              <a:gradFill flip="none" rotWithShape="1">
                <a:gsLst>
                  <a:gs pos="25000">
                    <a:schemeClr val="accent1">
                      <a:shade val="50000"/>
                      <a:alpha val="75000"/>
                    </a:schemeClr>
                  </a:gs>
                  <a:gs pos="100000">
                    <a:schemeClr val="accent1">
                      <a:tint val="40000"/>
                      <a:alpha val="50000"/>
                    </a:schemeClr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latinLnBrk="0" hangingPunct="1"/>
                <a:endParaRPr kumimoji="0" lang="zh-CN" altLang="en-US"/>
              </a:p>
            </p:txBody>
          </p:sp>
          <p:sp>
            <p:nvSpPr>
              <p:cNvPr id="11" name="Freeform 10"/>
              <p:cNvSpPr/>
              <p:nvPr userDrawn="1"/>
            </p:nvSpPr>
            <p:spPr>
              <a:xfrm flipV="1">
                <a:off x="1" y="6353387"/>
                <a:ext cx="8756597" cy="180000"/>
              </a:xfrm>
              <a:custGeom>
                <a:avLst/>
                <a:gdLst/>
                <a:ahLst/>
                <a:cxnLst/>
                <a:rect l="0" t="0" r="0" b="0"/>
                <a:pathLst>
                  <a:path w="7867650" h="177288">
                    <a:moveTo>
                      <a:pt x="7867650" y="177288"/>
                    </a:moveTo>
                    <a:lnTo>
                      <a:pt x="0" y="171450"/>
                    </a:lnTo>
                    <a:lnTo>
                      <a:pt x="0" y="0"/>
                    </a:lnTo>
                    <a:lnTo>
                      <a:pt x="7753350" y="0"/>
                    </a:lnTo>
                    <a:close/>
                  </a:path>
                </a:pathLst>
              </a:custGeom>
              <a:gradFill flip="none" rotWithShape="1">
                <a:gsLst>
                  <a:gs pos="25000">
                    <a:schemeClr val="accent1">
                      <a:shade val="75000"/>
                      <a:alpha val="75000"/>
                    </a:schemeClr>
                  </a:gs>
                  <a:gs pos="100000">
                    <a:schemeClr val="accent1">
                      <a:tint val="40000"/>
                      <a:alpha val="50000"/>
                    </a:schemeClr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latinLnBrk="0" hangingPunct="1"/>
                <a:endParaRPr kumimoji="0" lang="zh-CN" altLang="en-US"/>
              </a:p>
            </p:txBody>
          </p:sp>
        </p:grpSp>
        <p:grpSp>
          <p:nvGrpSpPr>
            <p:cNvPr id="15" name="Group 15"/>
            <p:cNvGrpSpPr/>
            <p:nvPr/>
          </p:nvGrpSpPr>
          <p:grpSpPr>
            <a:xfrm>
              <a:off x="8640700" y="6354583"/>
              <a:ext cx="503300" cy="360567"/>
              <a:chOff x="8640700" y="6354583"/>
              <a:chExt cx="503300" cy="360567"/>
            </a:xfrm>
          </p:grpSpPr>
          <p:sp>
            <p:nvSpPr>
              <p:cNvPr id="12" name="Chevron 11"/>
              <p:cNvSpPr/>
              <p:nvPr userDrawn="1"/>
            </p:nvSpPr>
            <p:spPr>
              <a:xfrm flipH="1">
                <a:off x="8640700" y="6354583"/>
                <a:ext cx="249884" cy="360000"/>
              </a:xfrm>
              <a:prstGeom prst="chevron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1">
                      <a:alpha val="60000"/>
                    </a:schemeClr>
                  </a:gs>
                  <a:gs pos="100000">
                    <a:schemeClr val="accent1"/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latinLnBrk="0" hangingPunct="1"/>
                <a:endParaRPr kumimoji="0"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3" name="Chevron 12"/>
              <p:cNvSpPr/>
              <p:nvPr userDrawn="1"/>
            </p:nvSpPr>
            <p:spPr>
              <a:xfrm flipH="1">
                <a:off x="8767248" y="6355150"/>
                <a:ext cx="249884" cy="360000"/>
              </a:xfrm>
              <a:prstGeom prst="chevron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shade val="75000"/>
                    </a:schemeClr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latinLnBrk="0" hangingPunct="1"/>
                <a:endParaRPr kumimoji="0"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4" name="Chevron 13"/>
              <p:cNvSpPr/>
              <p:nvPr userDrawn="1"/>
            </p:nvSpPr>
            <p:spPr>
              <a:xfrm flipH="1">
                <a:off x="8894116" y="6355000"/>
                <a:ext cx="249884" cy="360000"/>
              </a:xfrm>
              <a:prstGeom prst="chevron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1">
                      <a:shade val="75000"/>
                    </a:schemeClr>
                  </a:gs>
                  <a:gs pos="100000">
                    <a:schemeClr val="accent1">
                      <a:shade val="50000"/>
                      <a:shade val="20000"/>
                    </a:schemeClr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latinLnBrk="0" hangingPunct="1"/>
                <a:endParaRPr kumimoji="0" lang="zh-CN" altLang="en-US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rtlCol="0" anchor="ctr">
            <a:normAutofit/>
            <a:scene3d>
              <a:camera prst="orthographicFront"/>
              <a:lightRig rig="threePt" dir="tl">
                <a:rot lat="0" lon="0" rev="7200000"/>
              </a:lightRig>
            </a:scene3d>
            <a:sp3d contourW="6350">
              <a:contourClr>
                <a:schemeClr val="accent1"/>
              </a:contourClr>
            </a:sp3d>
          </a:bodyPr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rtlCol="0">
            <a:normAutofit/>
          </a:bodyPr>
          <a:lstStyle/>
          <a:p>
            <a:pPr lvl="0" eaLnBrk="1" latinLnBrk="0" hangingPunct="1"/>
            <a:r>
              <a:rPr kumimoji="0" lang="cs-CZ" smtClean="0"/>
              <a:t>Kliknutím lze upravit styly předlohy textu.</a:t>
            </a:r>
          </a:p>
          <a:p>
            <a:pPr lvl="1" eaLnBrk="1" latinLnBrk="0" hangingPunct="1"/>
            <a:r>
              <a:rPr kumimoji="0" lang="cs-CZ" smtClean="0"/>
              <a:t>Druhá úroveň</a:t>
            </a:r>
          </a:p>
          <a:p>
            <a:pPr lvl="2" eaLnBrk="1" latinLnBrk="0" hangingPunct="1"/>
            <a:r>
              <a:rPr kumimoji="0" lang="cs-CZ" smtClean="0"/>
              <a:t>Třetí úroveň</a:t>
            </a:r>
          </a:p>
          <a:p>
            <a:pPr lvl="3" eaLnBrk="1" latinLnBrk="0" hangingPunct="1"/>
            <a:r>
              <a:rPr kumimoji="0" lang="cs-CZ" smtClean="0"/>
              <a:t>Čtvrtá úroveň</a:t>
            </a:r>
          </a:p>
          <a:p>
            <a:pPr lvl="4" eaLnBrk="1" latinLnBrk="0" hangingPunct="1"/>
            <a:r>
              <a:rPr kumimoji="0"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0" y="6570000"/>
            <a:ext cx="1643042" cy="288000"/>
          </a:xfrm>
          <a:prstGeom prst="rect">
            <a:avLst/>
          </a:prstGeom>
        </p:spPr>
        <p:txBody>
          <a:bodyPr vert="horz" rtlCol="0" anchor="ctr"/>
          <a:lstStyle>
            <a:lvl1pPr algn="l" eaLnBrk="1" latinLnBrk="0" hangingPunct="1">
              <a:defRPr kumimoji="0"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4952E-DBFE-441C-903D-66044E814F09}" type="datetimeFigureOut">
              <a:rPr lang="cs-CZ" smtClean="0"/>
              <a:t>27.6.2012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643042" y="6570000"/>
            <a:ext cx="4214842" cy="288000"/>
          </a:xfrm>
          <a:prstGeom prst="rect">
            <a:avLst/>
          </a:prstGeom>
        </p:spPr>
        <p:txBody>
          <a:bodyPr vert="horz" rtlCol="0" anchor="ctr"/>
          <a:lstStyle>
            <a:lvl1pPr algn="l" eaLnBrk="1" latinLnBrk="0" hangingPunct="1">
              <a:defRPr kumimoji="0" sz="1200">
                <a:solidFill>
                  <a:schemeClr val="tx1">
                    <a:tint val="8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72528" y="6570000"/>
            <a:ext cx="571472" cy="288000"/>
          </a:xfrm>
          <a:prstGeom prst="rect">
            <a:avLst/>
          </a:prstGeom>
        </p:spPr>
        <p:txBody>
          <a:bodyPr vert="horz" rtlCol="0" anchor="ctr"/>
          <a:lstStyle>
            <a:lvl1pPr algn="ct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</a:lstStyle>
          <a:p>
            <a:fld id="{C257DC53-AF19-4E02-A0B4-9A73B856809E}" type="slidenum">
              <a:rPr lang="cs-CZ" smtClean="0"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lang="zh-CN" altLang="en-US" sz="4400" b="1" kern="1200" dirty="0">
          <a:ln w="11430"/>
          <a:gradFill flip="none" rotWithShape="1">
            <a:gsLst>
              <a:gs pos="0">
                <a:schemeClr val="accent2"/>
              </a:gs>
              <a:gs pos="45000">
                <a:schemeClr val="accent2">
                  <a:tint val="60000"/>
                </a:schemeClr>
              </a:gs>
              <a:gs pos="90000">
                <a:schemeClr val="accent2">
                  <a:tint val="40000"/>
                </a:schemeClr>
              </a:gs>
              <a:gs pos="100000">
                <a:schemeClr val="accent2">
                  <a:tint val="20000"/>
                </a:schemeClr>
              </a:gs>
            </a:gsLst>
            <a:lin ang="5400000" scaled="1"/>
            <a:tileRect/>
          </a:gradFill>
          <a:effectLst>
            <a:outerShdw blurRad="44450" dist="41910" dir="3600000" algn="tl">
              <a:srgbClr val="000000">
                <a:alpha val="50000"/>
              </a:srgbClr>
            </a:outerShdw>
          </a:effectLst>
          <a:latin typeface="+mj-lt"/>
          <a:ea typeface="+mj-ea"/>
          <a:cs typeface="+mj-cs"/>
        </a:defRPr>
      </a:lvl1pPr>
      <a:lvl2pPr eaLnBrk="1" latinLnBrk="0" hangingPunct="1">
        <a:defRPr kumimoji="0">
          <a:solidFill>
            <a:schemeClr val="tx2"/>
          </a:solidFill>
        </a:defRPr>
      </a:lvl2pPr>
      <a:lvl3pPr eaLnBrk="1" latinLnBrk="0" hangingPunct="1">
        <a:defRPr kumimoji="0">
          <a:solidFill>
            <a:schemeClr val="tx2"/>
          </a:solidFill>
        </a:defRPr>
      </a:lvl3pPr>
      <a:lvl4pPr eaLnBrk="1" latinLnBrk="0" hangingPunct="1">
        <a:defRPr kumimoji="0">
          <a:solidFill>
            <a:schemeClr val="tx2"/>
          </a:solidFill>
        </a:defRPr>
      </a:lvl4pPr>
      <a:lvl5pPr eaLnBrk="1" latinLnBrk="0" hangingPunct="1">
        <a:defRPr kumimoji="0">
          <a:solidFill>
            <a:schemeClr val="tx2"/>
          </a:solidFill>
        </a:defRPr>
      </a:lvl5pPr>
      <a:lvl6pPr eaLnBrk="1" latinLnBrk="0" hangingPunct="1">
        <a:defRPr kumimoji="0">
          <a:solidFill>
            <a:schemeClr val="tx2"/>
          </a:solidFill>
        </a:defRPr>
      </a:lvl6pPr>
      <a:lvl7pPr eaLnBrk="1" latinLnBrk="0" hangingPunct="1">
        <a:defRPr kumimoji="0">
          <a:solidFill>
            <a:schemeClr val="tx2"/>
          </a:solidFill>
        </a:defRPr>
      </a:lvl7pPr>
      <a:lvl8pPr eaLnBrk="1" latinLnBrk="0" hangingPunct="1">
        <a:defRPr kumimoji="0">
          <a:solidFill>
            <a:schemeClr val="tx2"/>
          </a:solidFill>
        </a:defRPr>
      </a:lvl8pPr>
      <a:lvl9pPr eaLnBrk="1" latinLnBrk="0" hangingPunct="1">
        <a:defRPr kumimoji="0">
          <a:solidFill>
            <a:schemeClr val="tx2"/>
          </a:solidFill>
        </a:defRPr>
      </a:lvl9pPr>
    </p:titleStyle>
    <p:bodyStyle>
      <a:lvl1pPr marL="342900" indent="-3429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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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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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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>
          <a:xfrm>
            <a:off x="685800" y="1700808"/>
            <a:ext cx="7772400" cy="914400"/>
          </a:xfrm>
          <a:prstGeom prst="rect">
            <a:avLst/>
          </a:prstGeom>
        </p:spPr>
        <p:txBody>
          <a:bodyPr/>
          <a:lstStyle>
            <a:lvl1pPr algn="ctr" rtl="0" eaLnBrk="1" latinLnBrk="0" hangingPunct="1">
              <a:spcBef>
                <a:spcPct val="0"/>
              </a:spcBef>
              <a:buNone/>
              <a:defRPr kumimoji="0" lang="zh-CN" altLang="en-US" sz="4400" b="1" kern="1200" dirty="0">
                <a:ln w="11430"/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44450" dist="41910" dir="3600000" algn="tl">
                    <a:srgbClr val="000000">
                      <a:alpha val="5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eaLnBrk="1" latinLnBrk="0" hangingPunct="1">
              <a:defRPr kumimoji="0">
                <a:solidFill>
                  <a:schemeClr val="tx2"/>
                </a:solidFill>
              </a:defRPr>
            </a:lvl2pPr>
            <a:lvl3pPr eaLnBrk="1" latinLnBrk="0" hangingPunct="1">
              <a:defRPr kumimoji="0">
                <a:solidFill>
                  <a:schemeClr val="tx2"/>
                </a:solidFill>
              </a:defRPr>
            </a:lvl3pPr>
            <a:lvl4pPr eaLnBrk="1" latinLnBrk="0" hangingPunct="1">
              <a:defRPr kumimoji="0">
                <a:solidFill>
                  <a:schemeClr val="tx2"/>
                </a:solidFill>
              </a:defRPr>
            </a:lvl4pPr>
            <a:lvl5pPr eaLnBrk="1" latinLnBrk="0" hangingPunct="1">
              <a:defRPr kumimoji="0">
                <a:solidFill>
                  <a:schemeClr val="tx2"/>
                </a:solidFill>
              </a:defRPr>
            </a:lvl5pPr>
            <a:lvl6pPr eaLnBrk="1" latinLnBrk="0" hangingPunct="1">
              <a:defRPr kumimoji="0">
                <a:solidFill>
                  <a:schemeClr val="tx2"/>
                </a:solidFill>
              </a:defRPr>
            </a:lvl6pPr>
            <a:lvl7pPr eaLnBrk="1" latinLnBrk="0" hangingPunct="1">
              <a:defRPr kumimoji="0">
                <a:solidFill>
                  <a:schemeClr val="tx2"/>
                </a:solidFill>
              </a:defRPr>
            </a:lvl7pPr>
            <a:lvl8pPr eaLnBrk="1" latinLnBrk="0" hangingPunct="1">
              <a:defRPr kumimoji="0">
                <a:solidFill>
                  <a:schemeClr val="tx2"/>
                </a:solidFill>
              </a:defRPr>
            </a:lvl8pPr>
            <a:lvl9pPr eaLnBrk="1" latinLnBrk="0" hangingPunct="1">
              <a:defRPr kumimoji="0">
                <a:solidFill>
                  <a:schemeClr val="tx2"/>
                </a:solidFill>
              </a:defRPr>
            </a:lvl9pPr>
          </a:lstStyle>
          <a:p>
            <a:r>
              <a:rPr lang="cs-CZ" sz="180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VY</a:t>
            </a:r>
            <a:r>
              <a:rPr lang="en-US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_32_INOVACE_</a:t>
            </a:r>
            <a: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BAT</a:t>
            </a:r>
            <a:r>
              <a:rPr lang="en-US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_</a:t>
            </a:r>
            <a: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A9_55</a:t>
            </a:r>
            <a:r>
              <a:rPr lang="en-US" sz="180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/>
            </a:r>
            <a:br>
              <a:rPr lang="en-US" sz="180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r>
              <a:rPr lang="cs-CZ" sz="180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/>
            </a:r>
            <a:br>
              <a:rPr lang="cs-CZ" sz="180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r>
              <a:rPr lang="cs-CZ" sz="1800">
                <a:solidFill>
                  <a:prstClr val="black"/>
                </a:solidFill>
              </a:rPr>
              <a:t>Vzdělávací oblast: Jazyk a jazyková komunikace</a:t>
            </a:r>
            <a:br>
              <a:rPr lang="cs-CZ" sz="1800">
                <a:solidFill>
                  <a:prstClr val="black"/>
                </a:solidFill>
              </a:rPr>
            </a:br>
            <a:r>
              <a:rPr lang="cs-CZ" sz="1800">
                <a:solidFill>
                  <a:prstClr val="black"/>
                </a:solidFill>
              </a:rPr>
              <a:t>Vzdělávací obor: </a:t>
            </a:r>
            <a:r>
              <a:rPr lang="cs-CZ" sz="1800" smtClean="0">
                <a:solidFill>
                  <a:prstClr val="black"/>
                </a:solidFill>
              </a:rPr>
              <a:t>Anglický jazyk</a:t>
            </a:r>
            <a:r>
              <a:rPr lang="cs-CZ" sz="1800">
                <a:solidFill>
                  <a:prstClr val="black"/>
                </a:solidFill>
              </a:rPr>
              <a:t/>
            </a:r>
            <a:br>
              <a:rPr lang="cs-CZ" sz="1800">
                <a:solidFill>
                  <a:prstClr val="black"/>
                </a:solidFill>
              </a:rPr>
            </a:br>
            <a:r>
              <a:rPr lang="cs-CZ" sz="1800">
                <a:solidFill>
                  <a:prstClr val="black"/>
                </a:solidFill>
              </a:rPr>
              <a:t> </a:t>
            </a:r>
            <a:r>
              <a:rPr lang="cs-CZ" sz="1800" smtClean="0">
                <a:solidFill>
                  <a:prstClr val="black"/>
                </a:solidFill>
              </a:rPr>
              <a:t>Tematický okruh:  </a:t>
            </a:r>
            <a:r>
              <a:rPr lang="cs-CZ" sz="1800">
                <a:solidFill>
                  <a:prstClr val="black"/>
                </a:solidFill>
              </a:rPr>
              <a:t>Gramaticky správně </a:t>
            </a:r>
            <a:r>
              <a:rPr lang="cs-CZ" sz="1800" smtClean="0">
                <a:solidFill>
                  <a:prstClr val="black"/>
                </a:solidFill>
              </a:rPr>
              <a:t>tvoří a obměňuje </a:t>
            </a:r>
            <a:r>
              <a:rPr lang="cs-CZ" sz="1800">
                <a:solidFill>
                  <a:prstClr val="black"/>
                </a:solidFill>
              </a:rPr>
              <a:t>věty </a:t>
            </a:r>
            <a:endParaRPr lang="cs-CZ" sz="1800" smtClean="0">
              <a:solidFill>
                <a:prstClr val="black"/>
              </a:solidFill>
            </a:endParaRPr>
          </a:p>
          <a:p>
            <a:r>
              <a:rPr lang="cs-CZ" sz="1800" smtClean="0">
                <a:solidFill>
                  <a:prstClr val="black"/>
                </a:solidFill>
              </a:rPr>
              <a:t>Téma: </a:t>
            </a:r>
            <a:r>
              <a:rPr lang="cs-CZ" sz="24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Tenses Revision I</a:t>
            </a:r>
            <a: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/>
            </a:r>
            <a:b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9</a:t>
            </a:r>
            <a:r>
              <a:rPr lang="en-US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. </a:t>
            </a:r>
            <a:r>
              <a:rPr lang="en-US" sz="180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ročník</a:t>
            </a:r>
            <a: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/>
            </a:r>
            <a:b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/>
            </a:r>
            <a:b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/>
            </a:r>
            <a:b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r>
              <a:rPr lang="en-US" sz="20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6. ročník </a:t>
            </a:r>
            <a:br>
              <a:rPr lang="en-US" sz="20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r>
              <a:rPr lang="en-US" sz="36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/>
            </a:r>
            <a:br>
              <a:rPr lang="en-US" sz="36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endParaRPr lang="en-US" sz="3600" smtClean="0">
              <a:gradFill flip="none" rotWithShape="1">
                <a:gsLst>
                  <a:gs pos="0">
                    <a:srgbClr val="0087BF"/>
                  </a:gs>
                  <a:gs pos="45000">
                    <a:srgbClr val="0087BF">
                      <a:tint val="60000"/>
                    </a:srgbClr>
                  </a:gs>
                  <a:gs pos="90000">
                    <a:srgbClr val="0087BF">
                      <a:tint val="40000"/>
                    </a:srgbClr>
                  </a:gs>
                  <a:gs pos="100000">
                    <a:srgbClr val="0087BF">
                      <a:tint val="2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3" name="Rectangle 3"/>
          <p:cNvSpPr txBox="1">
            <a:spLocks noChangeArrowheads="1"/>
          </p:cNvSpPr>
          <p:nvPr/>
        </p:nvSpPr>
        <p:spPr>
          <a:xfrm>
            <a:off x="1371600" y="5791200"/>
            <a:ext cx="6400800" cy="762000"/>
          </a:xfrm>
          <a:prstGeom prst="rect">
            <a:avLst/>
          </a:prstGeom>
        </p:spPr>
        <p:txBody>
          <a:bodyPr/>
          <a:lstStyle>
            <a:lvl1pPr marL="342900" indent="-342900" algn="l" rtl="0" eaLnBrk="1" latinLnBrk="0" hangingPunct="1">
              <a:spcBef>
                <a:spcPct val="20000"/>
              </a:spcBef>
              <a:buClr>
                <a:schemeClr val="tx2"/>
              </a:buClr>
              <a:buSzPct val="50000"/>
              <a:buFont typeface="Wingdings 2"/>
              <a:buChar char=""/>
              <a:defRPr kumimoji="0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latinLnBrk="0" hangingPunct="1">
              <a:spcBef>
                <a:spcPct val="20000"/>
              </a:spcBef>
              <a:buClr>
                <a:schemeClr val="tx2"/>
              </a:buClr>
              <a:buSzPct val="60000"/>
              <a:buFont typeface="Wingdings 2"/>
              <a:buChar char="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latinLnBrk="0" hangingPunct="1">
              <a:spcBef>
                <a:spcPct val="20000"/>
              </a:spcBef>
              <a:buClr>
                <a:schemeClr val="tx2"/>
              </a:buClr>
              <a:buSzPct val="60000"/>
              <a:buFont typeface="Wingdings 2"/>
              <a:buChar char="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latinLnBrk="0" hangingPunct="1">
              <a:spcBef>
                <a:spcPct val="20000"/>
              </a:spcBef>
              <a:buClr>
                <a:schemeClr val="tx2"/>
              </a:buClr>
              <a:buSzPct val="60000"/>
              <a:buFont typeface="Wingdings 2"/>
              <a:buChar char="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latinLnBrk="0" hangingPunct="1">
              <a:spcBef>
                <a:spcPct val="20000"/>
              </a:spcBef>
              <a:buClr>
                <a:schemeClr val="tx2"/>
              </a:buClr>
              <a:buSzPct val="60000"/>
              <a:buFont typeface="Wingdings 2"/>
              <a:buChar char="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Clr>
                <a:srgbClr val="00272B"/>
              </a:buClr>
              <a:buFont typeface="Wingdings 2"/>
              <a:buNone/>
            </a:pPr>
            <a:r>
              <a:rPr lang="en-US" sz="1200" dirty="0" err="1" smtClean="0">
                <a:solidFill>
                  <a:prstClr val="black"/>
                </a:solidFill>
              </a:rPr>
              <a:t>Autor</a:t>
            </a:r>
            <a:r>
              <a:rPr lang="en-US" sz="1200" dirty="0" smtClean="0">
                <a:solidFill>
                  <a:prstClr val="black"/>
                </a:solidFill>
              </a:rPr>
              <a:t>: Mgr. </a:t>
            </a:r>
            <a:r>
              <a:rPr lang="cs-CZ" sz="1200">
                <a:solidFill>
                  <a:prstClr val="black"/>
                </a:solidFill>
              </a:rPr>
              <a:t>J</a:t>
            </a:r>
            <a:r>
              <a:rPr lang="cs-CZ" sz="1200" smtClean="0">
                <a:solidFill>
                  <a:prstClr val="black"/>
                </a:solidFill>
              </a:rPr>
              <a:t>ana  Batelková, únor 2012</a:t>
            </a:r>
            <a:endParaRPr lang="en-US" sz="1200" dirty="0" smtClean="0">
              <a:solidFill>
                <a:prstClr val="black"/>
              </a:solidFill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2200" y="685800"/>
            <a:ext cx="5759450" cy="925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Obrázek 5" descr="http://skoly.pb.cz/5ZS/picture.php?obrid=45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275" y="4292600"/>
            <a:ext cx="1304925" cy="1379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55227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smtClean="0"/>
              <a:t>Zdroje:</a:t>
            </a:r>
            <a:endParaRPr lang="cs-CZ" sz="400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smtClean="0"/>
              <a:t>Bourke, K.: Matrix Tests, OUP, 2001</a:t>
            </a:r>
          </a:p>
          <a:p>
            <a:r>
              <a:rPr lang="cs-CZ" smtClean="0"/>
              <a:t>autor</a:t>
            </a: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1919225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3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cs-CZ" sz="4000" smtClean="0"/>
              <a:t>Put the verbs in the brackets </a:t>
            </a:r>
            <a:br>
              <a:rPr lang="cs-CZ" sz="4000" smtClean="0"/>
            </a:br>
            <a:r>
              <a:rPr lang="cs-CZ" sz="4000" smtClean="0"/>
              <a:t>into the correct present tense:</a:t>
            </a:r>
            <a:endParaRPr lang="cs-CZ" sz="4000"/>
          </a:p>
        </p:txBody>
      </p:sp>
      <p:sp>
        <p:nvSpPr>
          <p:cNvPr id="5" name="Zástupný symbol pro obsah 4"/>
          <p:cNvSpPr>
            <a:spLocks noGrp="1"/>
          </p:cNvSpPr>
          <p:nvPr>
            <p:ph idx="1"/>
          </p:nvPr>
        </p:nvSpPr>
        <p:spPr>
          <a:xfrm>
            <a:off x="107504" y="1600200"/>
            <a:ext cx="8928992" cy="4525963"/>
          </a:xfrm>
        </p:spPr>
        <p:txBody>
          <a:bodyPr/>
          <a:lstStyle/>
          <a:p>
            <a:r>
              <a:rPr lang="cs-CZ" smtClean="0"/>
              <a:t>Life ___ me badly at the moment. (treat)</a:t>
            </a:r>
          </a:p>
          <a:p>
            <a:r>
              <a:rPr lang="cs-CZ" smtClean="0"/>
              <a:t>Tom ___ a karate class every Tuesday. (have)</a:t>
            </a:r>
          </a:p>
          <a:p>
            <a:r>
              <a:rPr lang="cs-CZ" smtClean="0"/>
              <a:t>I ___ by bus. I always go by train. (not / travel)</a:t>
            </a:r>
          </a:p>
          <a:p>
            <a:r>
              <a:rPr lang="cs-CZ" smtClean="0"/>
              <a:t>___ you often ___ your grandparents? (visit)</a:t>
            </a:r>
          </a:p>
          <a:p>
            <a:r>
              <a:rPr lang="cs-CZ" smtClean="0"/>
              <a:t>___ Sally ___ tonight? (study)</a:t>
            </a:r>
          </a:p>
          <a:p>
            <a:r>
              <a:rPr lang="cs-CZ" smtClean="0"/>
              <a:t>She ___ Italian cuisin, she never eats it. (not / like)</a:t>
            </a: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2895043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3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cs-CZ" sz="4000" smtClean="0"/>
              <a:t>Put the verbs in the brackets </a:t>
            </a:r>
            <a:br>
              <a:rPr lang="cs-CZ" sz="4000" smtClean="0"/>
            </a:br>
            <a:r>
              <a:rPr lang="cs-CZ" sz="4000" smtClean="0"/>
              <a:t>into the correct present tense:</a:t>
            </a:r>
            <a:endParaRPr lang="cs-CZ" sz="4000"/>
          </a:p>
        </p:txBody>
      </p:sp>
      <p:sp>
        <p:nvSpPr>
          <p:cNvPr id="5" name="Zástupný symbol pro obsah 4"/>
          <p:cNvSpPr>
            <a:spLocks noGrp="1"/>
          </p:cNvSpPr>
          <p:nvPr>
            <p:ph idx="1"/>
          </p:nvPr>
        </p:nvSpPr>
        <p:spPr>
          <a:xfrm>
            <a:off x="107504" y="1600200"/>
            <a:ext cx="8928992" cy="4525963"/>
          </a:xfrm>
        </p:spPr>
        <p:txBody>
          <a:bodyPr/>
          <a:lstStyle/>
          <a:p>
            <a:r>
              <a:rPr lang="cs-CZ" smtClean="0"/>
              <a:t>Life </a:t>
            </a:r>
            <a:r>
              <a:rPr lang="cs-CZ" smtClean="0">
                <a:solidFill>
                  <a:schemeClr val="accent1"/>
                </a:solidFill>
              </a:rPr>
              <a:t>is treating</a:t>
            </a:r>
            <a:r>
              <a:rPr lang="cs-CZ" smtClean="0"/>
              <a:t> me badly at the moment. </a:t>
            </a:r>
          </a:p>
          <a:p>
            <a:r>
              <a:rPr lang="cs-CZ" smtClean="0"/>
              <a:t>Tom </a:t>
            </a:r>
            <a:r>
              <a:rPr lang="cs-CZ" smtClean="0">
                <a:solidFill>
                  <a:schemeClr val="accent1"/>
                </a:solidFill>
              </a:rPr>
              <a:t>has </a:t>
            </a:r>
            <a:r>
              <a:rPr lang="cs-CZ" smtClean="0"/>
              <a:t>a karate class every Tuesday.</a:t>
            </a:r>
          </a:p>
          <a:p>
            <a:r>
              <a:rPr lang="cs-CZ" smtClean="0"/>
              <a:t>I </a:t>
            </a:r>
            <a:r>
              <a:rPr lang="cs-CZ" smtClean="0">
                <a:solidFill>
                  <a:schemeClr val="accent1"/>
                </a:solidFill>
              </a:rPr>
              <a:t>don´t travel</a:t>
            </a:r>
            <a:r>
              <a:rPr lang="cs-CZ" smtClean="0"/>
              <a:t> by bus. I always go by train. </a:t>
            </a:r>
          </a:p>
          <a:p>
            <a:r>
              <a:rPr lang="cs-CZ" smtClean="0">
                <a:solidFill>
                  <a:schemeClr val="accent1"/>
                </a:solidFill>
              </a:rPr>
              <a:t>Do</a:t>
            </a:r>
            <a:r>
              <a:rPr lang="cs-CZ" smtClean="0"/>
              <a:t> you often </a:t>
            </a:r>
            <a:r>
              <a:rPr lang="cs-CZ" smtClean="0">
                <a:solidFill>
                  <a:schemeClr val="accent1"/>
                </a:solidFill>
              </a:rPr>
              <a:t>visit</a:t>
            </a:r>
            <a:r>
              <a:rPr lang="cs-CZ" smtClean="0"/>
              <a:t> your grandparents? </a:t>
            </a:r>
          </a:p>
          <a:p>
            <a:r>
              <a:rPr lang="cs-CZ" smtClean="0">
                <a:solidFill>
                  <a:schemeClr val="accent1"/>
                </a:solidFill>
              </a:rPr>
              <a:t>Is</a:t>
            </a:r>
            <a:r>
              <a:rPr lang="cs-CZ" smtClean="0"/>
              <a:t> Sally </a:t>
            </a:r>
            <a:r>
              <a:rPr lang="cs-CZ" smtClean="0">
                <a:solidFill>
                  <a:schemeClr val="accent1"/>
                </a:solidFill>
              </a:rPr>
              <a:t>studying</a:t>
            </a:r>
            <a:r>
              <a:rPr lang="cs-CZ" smtClean="0"/>
              <a:t> tonight? </a:t>
            </a:r>
          </a:p>
          <a:p>
            <a:r>
              <a:rPr lang="cs-CZ" smtClean="0"/>
              <a:t>She </a:t>
            </a:r>
            <a:r>
              <a:rPr lang="cs-CZ" smtClean="0">
                <a:solidFill>
                  <a:schemeClr val="accent1"/>
                </a:solidFill>
              </a:rPr>
              <a:t>doesn´t like</a:t>
            </a:r>
            <a:r>
              <a:rPr lang="cs-CZ" smtClean="0"/>
              <a:t> Italian cuisin, she never eats it. </a:t>
            </a: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1264104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116632"/>
            <a:ext cx="9145016" cy="1143000"/>
          </a:xfrm>
        </p:spPr>
        <p:txBody>
          <a:bodyPr>
            <a:noAutofit/>
          </a:bodyPr>
          <a:lstStyle/>
          <a:p>
            <a:r>
              <a:rPr lang="cs-CZ" sz="4000" smtClean="0"/>
              <a:t>Write the verbs in the correct past tense:</a:t>
            </a:r>
            <a:endParaRPr lang="cs-CZ" sz="400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251520" y="1600200"/>
            <a:ext cx="8712968" cy="4525963"/>
          </a:xfrm>
        </p:spPr>
        <p:txBody>
          <a:bodyPr/>
          <a:lstStyle/>
          <a:p>
            <a:r>
              <a:rPr lang="cs-CZ" smtClean="0"/>
              <a:t>I ___ (walk) to work when I ___ (find) something strange in the street.</a:t>
            </a:r>
          </a:p>
          <a:p>
            <a:r>
              <a:rPr lang="cs-CZ" smtClean="0"/>
              <a:t>When I ___ (come) I ___ (knock) at the door.</a:t>
            </a:r>
          </a:p>
          <a:p>
            <a:r>
              <a:rPr lang="cs-CZ" smtClean="0"/>
              <a:t>Yesterday at five o´clock Jim ___ (play</a:t>
            </a:r>
            <a:r>
              <a:rPr lang="cs-CZ"/>
              <a:t> )</a:t>
            </a:r>
            <a:r>
              <a:rPr lang="cs-CZ" smtClean="0"/>
              <a:t> tennis and Sarah ___ (listen) to a radio.</a:t>
            </a:r>
          </a:p>
          <a:p>
            <a:r>
              <a:rPr lang="cs-CZ" smtClean="0"/>
              <a:t>What ___ they ___ (do) when Adam ___ (call)?</a:t>
            </a:r>
          </a:p>
          <a:p>
            <a:r>
              <a:rPr lang="cs-CZ" smtClean="0"/>
              <a:t>Last year we ___ (see) the pyramids while we ___ (travel) round Egypt.</a:t>
            </a: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6836241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116632"/>
            <a:ext cx="9145016" cy="1143000"/>
          </a:xfrm>
        </p:spPr>
        <p:txBody>
          <a:bodyPr>
            <a:noAutofit/>
          </a:bodyPr>
          <a:lstStyle/>
          <a:p>
            <a:r>
              <a:rPr lang="cs-CZ" sz="4000" smtClean="0"/>
              <a:t>Write the verbs in the correct past tense:</a:t>
            </a:r>
            <a:endParaRPr lang="cs-CZ" sz="400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251520" y="1600200"/>
            <a:ext cx="8712968" cy="4525963"/>
          </a:xfrm>
        </p:spPr>
        <p:txBody>
          <a:bodyPr>
            <a:normAutofit/>
          </a:bodyPr>
          <a:lstStyle/>
          <a:p>
            <a:r>
              <a:rPr lang="cs-CZ" smtClean="0"/>
              <a:t>I </a:t>
            </a:r>
            <a:r>
              <a:rPr lang="cs-CZ" smtClean="0">
                <a:solidFill>
                  <a:schemeClr val="accent1"/>
                </a:solidFill>
              </a:rPr>
              <a:t>was walking</a:t>
            </a:r>
            <a:r>
              <a:rPr lang="cs-CZ" smtClean="0"/>
              <a:t> to work when I </a:t>
            </a:r>
            <a:r>
              <a:rPr lang="cs-CZ" smtClean="0">
                <a:solidFill>
                  <a:schemeClr val="accent1"/>
                </a:solidFill>
              </a:rPr>
              <a:t>found</a:t>
            </a:r>
            <a:r>
              <a:rPr lang="cs-CZ" smtClean="0"/>
              <a:t> something strange in the street.</a:t>
            </a:r>
          </a:p>
          <a:p>
            <a:r>
              <a:rPr lang="cs-CZ" smtClean="0"/>
              <a:t>When I </a:t>
            </a:r>
            <a:r>
              <a:rPr lang="cs-CZ" smtClean="0">
                <a:solidFill>
                  <a:schemeClr val="accent1"/>
                </a:solidFill>
              </a:rPr>
              <a:t>came</a:t>
            </a:r>
            <a:r>
              <a:rPr lang="cs-CZ" smtClean="0"/>
              <a:t> I </a:t>
            </a:r>
            <a:r>
              <a:rPr lang="cs-CZ" smtClean="0">
                <a:solidFill>
                  <a:schemeClr val="accent1"/>
                </a:solidFill>
              </a:rPr>
              <a:t>knocked</a:t>
            </a:r>
            <a:r>
              <a:rPr lang="cs-CZ" smtClean="0"/>
              <a:t> at the door.</a:t>
            </a:r>
          </a:p>
          <a:p>
            <a:r>
              <a:rPr lang="cs-CZ" smtClean="0"/>
              <a:t>Yesterday at five o´clock Jim </a:t>
            </a:r>
            <a:r>
              <a:rPr lang="cs-CZ" smtClean="0">
                <a:solidFill>
                  <a:schemeClr val="accent1"/>
                </a:solidFill>
              </a:rPr>
              <a:t>was</a:t>
            </a:r>
            <a:r>
              <a:rPr lang="cs-CZ" smtClean="0"/>
              <a:t> </a:t>
            </a:r>
            <a:r>
              <a:rPr lang="cs-CZ" smtClean="0">
                <a:solidFill>
                  <a:schemeClr val="accent1"/>
                </a:solidFill>
              </a:rPr>
              <a:t>playing</a:t>
            </a:r>
            <a:r>
              <a:rPr lang="cs-CZ" smtClean="0"/>
              <a:t> tennis and Sarah </a:t>
            </a:r>
            <a:r>
              <a:rPr lang="cs-CZ" smtClean="0">
                <a:solidFill>
                  <a:schemeClr val="accent1"/>
                </a:solidFill>
              </a:rPr>
              <a:t>was</a:t>
            </a:r>
            <a:r>
              <a:rPr lang="cs-CZ" smtClean="0"/>
              <a:t> </a:t>
            </a:r>
            <a:r>
              <a:rPr lang="cs-CZ" smtClean="0">
                <a:solidFill>
                  <a:schemeClr val="accent1"/>
                </a:solidFill>
              </a:rPr>
              <a:t>listening</a:t>
            </a:r>
            <a:r>
              <a:rPr lang="cs-CZ" smtClean="0"/>
              <a:t> to a radio.</a:t>
            </a:r>
          </a:p>
          <a:p>
            <a:r>
              <a:rPr lang="cs-CZ" smtClean="0"/>
              <a:t>What </a:t>
            </a:r>
            <a:r>
              <a:rPr lang="cs-CZ" smtClean="0">
                <a:solidFill>
                  <a:schemeClr val="accent1"/>
                </a:solidFill>
              </a:rPr>
              <a:t>were</a:t>
            </a:r>
            <a:r>
              <a:rPr lang="cs-CZ" smtClean="0"/>
              <a:t> they </a:t>
            </a:r>
            <a:r>
              <a:rPr lang="cs-CZ" smtClean="0">
                <a:solidFill>
                  <a:schemeClr val="accent1"/>
                </a:solidFill>
              </a:rPr>
              <a:t>doing</a:t>
            </a:r>
            <a:r>
              <a:rPr lang="cs-CZ" smtClean="0"/>
              <a:t> when Adam </a:t>
            </a:r>
            <a:r>
              <a:rPr lang="cs-CZ" smtClean="0">
                <a:solidFill>
                  <a:schemeClr val="accent1"/>
                </a:solidFill>
              </a:rPr>
              <a:t>called</a:t>
            </a:r>
            <a:r>
              <a:rPr lang="cs-CZ" smtClean="0"/>
              <a:t>?</a:t>
            </a:r>
          </a:p>
          <a:p>
            <a:r>
              <a:rPr lang="cs-CZ" smtClean="0"/>
              <a:t>Last year we </a:t>
            </a:r>
            <a:r>
              <a:rPr lang="cs-CZ" smtClean="0">
                <a:solidFill>
                  <a:schemeClr val="accent1"/>
                </a:solidFill>
              </a:rPr>
              <a:t>saw</a:t>
            </a:r>
            <a:r>
              <a:rPr lang="cs-CZ" smtClean="0"/>
              <a:t> the pyramids while we </a:t>
            </a:r>
            <a:r>
              <a:rPr lang="cs-CZ" smtClean="0">
                <a:solidFill>
                  <a:schemeClr val="accent1"/>
                </a:solidFill>
              </a:rPr>
              <a:t>were</a:t>
            </a:r>
            <a:r>
              <a:rPr lang="cs-CZ" smtClean="0"/>
              <a:t> </a:t>
            </a:r>
            <a:r>
              <a:rPr lang="cs-CZ" smtClean="0">
                <a:solidFill>
                  <a:schemeClr val="accent1"/>
                </a:solidFill>
              </a:rPr>
              <a:t>travelling</a:t>
            </a:r>
            <a:r>
              <a:rPr lang="cs-CZ" smtClean="0"/>
              <a:t> round Egypt.</a:t>
            </a: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036401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smtClean="0"/>
              <a:t>Choose </a:t>
            </a:r>
            <a:r>
              <a:rPr lang="cs-CZ" sz="4000" i="1" smtClean="0"/>
              <a:t>be going to </a:t>
            </a:r>
            <a:r>
              <a:rPr lang="cs-CZ" sz="4000" smtClean="0"/>
              <a:t>or </a:t>
            </a:r>
            <a:r>
              <a:rPr lang="cs-CZ" sz="4000" i="1" smtClean="0"/>
              <a:t>will</a:t>
            </a:r>
            <a:r>
              <a:rPr lang="cs-CZ" sz="4000" smtClean="0"/>
              <a:t>:</a:t>
            </a:r>
            <a:endParaRPr lang="cs-CZ" sz="400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07504" y="1600200"/>
            <a:ext cx="8856984" cy="4525963"/>
          </a:xfrm>
        </p:spPr>
        <p:txBody>
          <a:bodyPr/>
          <a:lstStyle/>
          <a:p>
            <a:r>
              <a:rPr lang="cs-CZ" smtClean="0"/>
              <a:t>A: I´ve got a headache.</a:t>
            </a:r>
            <a:br>
              <a:rPr lang="cs-CZ" smtClean="0"/>
            </a:br>
            <a:r>
              <a:rPr lang="cs-CZ" smtClean="0"/>
              <a:t>B: I ___ bring you a pill if you like.</a:t>
            </a:r>
            <a:br>
              <a:rPr lang="cs-CZ" smtClean="0"/>
            </a:br>
            <a:r>
              <a:rPr lang="cs-CZ" smtClean="0"/>
              <a:t>A: No, it´s OK. I ___ lie down.</a:t>
            </a:r>
          </a:p>
          <a:p>
            <a:r>
              <a:rPr lang="cs-CZ" smtClean="0"/>
              <a:t>C: In 40 years everybody ___ have a personal 	robot.</a:t>
            </a:r>
            <a:br>
              <a:rPr lang="cs-CZ" smtClean="0"/>
            </a:br>
            <a:r>
              <a:rPr lang="cs-CZ" smtClean="0"/>
              <a:t>D: Do you think so? I think we ___ live on 	Mars. I ___ start saving money for the journey.</a:t>
            </a: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8380192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smtClean="0"/>
              <a:t>Choose </a:t>
            </a:r>
            <a:r>
              <a:rPr lang="cs-CZ" sz="4000" i="1" smtClean="0"/>
              <a:t>be going to </a:t>
            </a:r>
            <a:r>
              <a:rPr lang="cs-CZ" sz="4000" smtClean="0"/>
              <a:t>or </a:t>
            </a:r>
            <a:r>
              <a:rPr lang="cs-CZ" sz="4000" i="1" smtClean="0"/>
              <a:t>will</a:t>
            </a:r>
            <a:r>
              <a:rPr lang="cs-CZ" sz="4000" smtClean="0"/>
              <a:t>:</a:t>
            </a:r>
            <a:endParaRPr lang="cs-CZ" sz="400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07504" y="1600200"/>
            <a:ext cx="8856984" cy="4525963"/>
          </a:xfrm>
        </p:spPr>
        <p:txBody>
          <a:bodyPr/>
          <a:lstStyle/>
          <a:p>
            <a:r>
              <a:rPr lang="cs-CZ" smtClean="0"/>
              <a:t>A: I´ve got a headache.</a:t>
            </a:r>
            <a:br>
              <a:rPr lang="cs-CZ" smtClean="0"/>
            </a:br>
            <a:r>
              <a:rPr lang="cs-CZ" smtClean="0"/>
              <a:t>B: I </a:t>
            </a:r>
            <a:r>
              <a:rPr lang="cs-CZ" smtClean="0">
                <a:solidFill>
                  <a:schemeClr val="accent1"/>
                </a:solidFill>
              </a:rPr>
              <a:t>will</a:t>
            </a:r>
            <a:r>
              <a:rPr lang="cs-CZ" smtClean="0"/>
              <a:t> bring you a pill if you like.</a:t>
            </a:r>
            <a:br>
              <a:rPr lang="cs-CZ" smtClean="0"/>
            </a:br>
            <a:r>
              <a:rPr lang="cs-CZ" smtClean="0"/>
              <a:t>A: No, it´s OK. I </a:t>
            </a:r>
            <a:r>
              <a:rPr lang="cs-CZ" smtClean="0">
                <a:solidFill>
                  <a:schemeClr val="accent1"/>
                </a:solidFill>
              </a:rPr>
              <a:t>am going to</a:t>
            </a:r>
            <a:r>
              <a:rPr lang="cs-CZ" smtClean="0"/>
              <a:t> lie down.</a:t>
            </a:r>
          </a:p>
          <a:p>
            <a:r>
              <a:rPr lang="cs-CZ" smtClean="0"/>
              <a:t>C: In 40 years everybody </a:t>
            </a:r>
            <a:r>
              <a:rPr lang="cs-CZ" smtClean="0">
                <a:solidFill>
                  <a:schemeClr val="accent1"/>
                </a:solidFill>
              </a:rPr>
              <a:t>will</a:t>
            </a:r>
            <a:r>
              <a:rPr lang="cs-CZ" smtClean="0"/>
              <a:t> have a personal 	robot.</a:t>
            </a:r>
            <a:br>
              <a:rPr lang="cs-CZ" smtClean="0"/>
            </a:br>
            <a:r>
              <a:rPr lang="cs-CZ" smtClean="0"/>
              <a:t>D: Do you think so? I think we </a:t>
            </a:r>
            <a:r>
              <a:rPr lang="cs-CZ" smtClean="0">
                <a:solidFill>
                  <a:schemeClr val="accent1"/>
                </a:solidFill>
              </a:rPr>
              <a:t>will</a:t>
            </a:r>
            <a:r>
              <a:rPr lang="cs-CZ" smtClean="0"/>
              <a:t> live on 	Mars. I </a:t>
            </a:r>
            <a:r>
              <a:rPr lang="cs-CZ" smtClean="0">
                <a:solidFill>
                  <a:schemeClr val="accent1"/>
                </a:solidFill>
              </a:rPr>
              <a:t>am going to</a:t>
            </a:r>
            <a:r>
              <a:rPr lang="cs-CZ" smtClean="0"/>
              <a:t> start saving money </a:t>
            </a:r>
            <a:br>
              <a:rPr lang="cs-CZ" smtClean="0"/>
            </a:br>
            <a:r>
              <a:rPr lang="cs-CZ" smtClean="0"/>
              <a:t>	for the journey.</a:t>
            </a: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8758856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smtClean="0">
                <a:latin typeface="Times New Roman" pitchFamily="18" charset="0"/>
                <a:cs typeface="Times New Roman" pitchFamily="18" charset="0"/>
              </a:rPr>
              <a:t>True or false?</a:t>
            </a:r>
            <a:endParaRPr lang="cs-CZ" sz="40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02320" y="1453134"/>
            <a:ext cx="9009698" cy="5404866"/>
          </a:xfrm>
        </p:spPr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cs-CZ" smtClean="0">
                <a:latin typeface="Times New Roman" pitchFamily="18" charset="0"/>
                <a:cs typeface="Times New Roman" pitchFamily="18" charset="0"/>
              </a:rPr>
              <a:t>We use </a:t>
            </a:r>
            <a:r>
              <a:rPr lang="cs-CZ" i="1" smtClean="0">
                <a:latin typeface="Times New Roman" pitchFamily="18" charset="0"/>
                <a:cs typeface="Times New Roman" pitchFamily="18" charset="0"/>
              </a:rPr>
              <a:t>didn´t</a:t>
            </a:r>
            <a:r>
              <a:rPr lang="cs-CZ" smtClean="0">
                <a:latin typeface="Times New Roman" pitchFamily="18" charset="0"/>
                <a:cs typeface="Times New Roman" pitchFamily="18" charset="0"/>
              </a:rPr>
              <a:t> to make all negatives in past.</a:t>
            </a:r>
            <a:endParaRPr lang="cs-CZ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buFont typeface="+mj-lt"/>
              <a:buAutoNum type="arabicPeriod"/>
            </a:pPr>
            <a:r>
              <a:rPr lang="cs-CZ" smtClean="0">
                <a:latin typeface="Times New Roman" pitchFamily="18" charset="0"/>
                <a:cs typeface="Times New Roman" pitchFamily="18" charset="0"/>
              </a:rPr>
              <a:t>We use inversion to make questions </a:t>
            </a:r>
            <a:r>
              <a:rPr lang="cs-CZ" smtClean="0">
                <a:latin typeface="Times New Roman" pitchFamily="18" charset="0"/>
                <a:cs typeface="Times New Roman" pitchFamily="18" charset="0"/>
              </a:rPr>
              <a:t>in present.</a:t>
            </a:r>
            <a:endParaRPr lang="cs-CZ"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buFont typeface="+mj-lt"/>
              <a:buAutoNum type="arabicPeriod"/>
            </a:pPr>
            <a:r>
              <a:rPr lang="cs-CZ" i="1" smtClean="0">
                <a:latin typeface="Times New Roman" pitchFamily="18" charset="0"/>
                <a:cs typeface="Times New Roman" pitchFamily="18" charset="0"/>
              </a:rPr>
              <a:t>Will</a:t>
            </a:r>
            <a:r>
              <a:rPr lang="cs-CZ" smtClean="0">
                <a:latin typeface="Times New Roman" pitchFamily="18" charset="0"/>
                <a:cs typeface="Times New Roman" pitchFamily="18" charset="0"/>
              </a:rPr>
              <a:t> expresses an offer.</a:t>
            </a:r>
            <a:endParaRPr lang="cs-CZ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buFont typeface="+mj-lt"/>
              <a:buAutoNum type="arabicPeriod"/>
            </a:pPr>
            <a:r>
              <a:rPr lang="cs-CZ" smtClean="0">
                <a:latin typeface="Times New Roman" pitchFamily="18" charset="0"/>
                <a:cs typeface="Times New Roman" pitchFamily="18" charset="0"/>
              </a:rPr>
              <a:t>The correct form is </a:t>
            </a:r>
            <a:r>
              <a:rPr lang="cs-CZ" i="1" smtClean="0">
                <a:latin typeface="Times New Roman" pitchFamily="18" charset="0"/>
                <a:cs typeface="Times New Roman" pitchFamily="18" charset="0"/>
              </a:rPr>
              <a:t>studying</a:t>
            </a:r>
            <a:r>
              <a:rPr lang="cs-CZ" smtClean="0">
                <a:latin typeface="Times New Roman" pitchFamily="18" charset="0"/>
                <a:cs typeface="Times New Roman" pitchFamily="18" charset="0"/>
              </a:rPr>
              <a:t>, not </a:t>
            </a:r>
            <a:r>
              <a:rPr lang="cs-CZ" i="1" smtClean="0">
                <a:latin typeface="Times New Roman" pitchFamily="18" charset="0"/>
                <a:cs typeface="Times New Roman" pitchFamily="18" charset="0"/>
              </a:rPr>
              <a:t>studiing</a:t>
            </a:r>
            <a:r>
              <a:rPr lang="cs-CZ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cs-CZ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cs-CZ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cs-CZ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buFont typeface="+mj-lt"/>
              <a:buAutoNum type="arabicPeriod"/>
            </a:pPr>
            <a:r>
              <a:rPr lang="cs-CZ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Not the verbs </a:t>
            </a:r>
            <a:r>
              <a:rPr lang="cs-CZ" i="1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be, have got, </a:t>
            </a:r>
            <a:r>
              <a:rPr lang="cs-CZ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modals.</a:t>
            </a:r>
            <a:endParaRPr lang="cs-CZ">
              <a:solidFill>
                <a:schemeClr val="accent1"/>
              </a:solidFill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buFont typeface="+mj-lt"/>
              <a:buAutoNum type="arabicPeriod" startAt="2"/>
            </a:pPr>
            <a:r>
              <a:rPr lang="cs-CZ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Only the </a:t>
            </a:r>
            <a:r>
              <a:rPr lang="cs-CZ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verbs </a:t>
            </a:r>
            <a:r>
              <a:rPr lang="cs-CZ" i="1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be, have got, </a:t>
            </a:r>
            <a:r>
              <a:rPr lang="cs-CZ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modals.</a:t>
            </a:r>
            <a:endParaRPr lang="cs-CZ">
              <a:solidFill>
                <a:schemeClr val="accent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ovéPole 3"/>
          <p:cNvSpPr txBox="1"/>
          <p:nvPr/>
        </p:nvSpPr>
        <p:spPr>
          <a:xfrm>
            <a:off x="8322697" y="3181811"/>
            <a:ext cx="5760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200" smtClean="0">
                <a:solidFill>
                  <a:schemeClr val="accent1"/>
                </a:solidFill>
              </a:rPr>
              <a:t>T</a:t>
            </a:r>
            <a:endParaRPr lang="cs-CZ" sz="3200">
              <a:solidFill>
                <a:schemeClr val="accent1"/>
              </a:solidFill>
            </a:endParaRPr>
          </a:p>
        </p:txBody>
      </p:sp>
      <p:sp>
        <p:nvSpPr>
          <p:cNvPr id="5" name="TextovéPole 4"/>
          <p:cNvSpPr txBox="1"/>
          <p:nvPr/>
        </p:nvSpPr>
        <p:spPr>
          <a:xfrm>
            <a:off x="8322697" y="2597036"/>
            <a:ext cx="5760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200" smtClean="0">
                <a:solidFill>
                  <a:schemeClr val="accent1"/>
                </a:solidFill>
              </a:rPr>
              <a:t>T</a:t>
            </a:r>
            <a:endParaRPr lang="cs-CZ" sz="3200">
              <a:solidFill>
                <a:schemeClr val="accent1"/>
              </a:solidFill>
            </a:endParaRPr>
          </a:p>
        </p:txBody>
      </p:sp>
      <p:sp>
        <p:nvSpPr>
          <p:cNvPr id="6" name="TextovéPole 5"/>
          <p:cNvSpPr txBox="1"/>
          <p:nvPr/>
        </p:nvSpPr>
        <p:spPr>
          <a:xfrm>
            <a:off x="8322697" y="2042866"/>
            <a:ext cx="5760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200" smtClean="0">
                <a:solidFill>
                  <a:schemeClr val="accent1"/>
                </a:solidFill>
              </a:rPr>
              <a:t>F</a:t>
            </a:r>
            <a:endParaRPr lang="cs-CZ" sz="3200">
              <a:solidFill>
                <a:schemeClr val="accent1"/>
              </a:solidFill>
            </a:endParaRPr>
          </a:p>
        </p:txBody>
      </p:sp>
      <p:sp>
        <p:nvSpPr>
          <p:cNvPr id="8" name="TextovéPole 7"/>
          <p:cNvSpPr txBox="1"/>
          <p:nvPr/>
        </p:nvSpPr>
        <p:spPr>
          <a:xfrm>
            <a:off x="8322697" y="1458091"/>
            <a:ext cx="5760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200">
                <a:solidFill>
                  <a:schemeClr val="accent1"/>
                </a:solidFill>
              </a:rPr>
              <a:t>F</a:t>
            </a:r>
            <a:endParaRPr lang="cs-CZ" sz="3200">
              <a:solidFill>
                <a:schemeClr val="accent1"/>
              </a:solidFill>
            </a:endParaRPr>
          </a:p>
        </p:txBody>
      </p:sp>
      <p:sp>
        <p:nvSpPr>
          <p:cNvPr id="9" name="TextovéPole 8"/>
          <p:cNvSpPr txBox="1"/>
          <p:nvPr/>
        </p:nvSpPr>
        <p:spPr>
          <a:xfrm>
            <a:off x="179512" y="4065436"/>
            <a:ext cx="53285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altLang="en-US" sz="3200" b="1">
                <a:ln w="11430"/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44450" dist="41910" dir="360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Correct the false statements:</a:t>
            </a:r>
            <a:endParaRPr lang="cs-CZ" altLang="en-US" sz="3200" b="1" dirty="0">
              <a:ln w="11430"/>
              <a:gradFill flip="none" rotWithShape="1">
                <a:gsLst>
                  <a:gs pos="0">
                    <a:schemeClr val="accent2"/>
                  </a:gs>
                  <a:gs pos="45000">
                    <a:schemeClr val="accent2">
                      <a:tint val="60000"/>
                    </a:schemeClr>
                  </a:gs>
                  <a:gs pos="90000">
                    <a:schemeClr val="accent2">
                      <a:tint val="40000"/>
                    </a:schemeClr>
                  </a:gs>
                  <a:gs pos="100000">
                    <a:schemeClr val="accent2">
                      <a:tint val="20000"/>
                    </a:schemeClr>
                  </a:gs>
                </a:gsLst>
                <a:lin ang="5400000" scaled="1"/>
                <a:tileRect/>
              </a:gradFill>
              <a:effectLst>
                <a:outerShdw blurRad="44450" dist="41910" dir="3600000" algn="tl">
                  <a:srgbClr val="000000">
                    <a:alpha val="50000"/>
                  </a:srgbClr>
                </a:outerShdw>
              </a:effectLst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223107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8" grpId="0"/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Metodický list: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141168"/>
          </a:xfrm>
        </p:spPr>
        <p:txBody>
          <a:bodyPr>
            <a:normAutofit lnSpcReduction="10000"/>
          </a:bodyPr>
          <a:lstStyle/>
          <a:p>
            <a:r>
              <a:rPr lang="cs-CZ" dirty="0" smtClean="0"/>
              <a:t>Opakování slovesných časů.</a:t>
            </a:r>
          </a:p>
          <a:p>
            <a:r>
              <a:rPr lang="cs-CZ" dirty="0" smtClean="0"/>
              <a:t>Přítomný čas prostý – žák doplňuje slovo ze závorky do správné formy přít. </a:t>
            </a:r>
            <a:r>
              <a:rPr lang="cs-CZ" dirty="0"/>
              <a:t>č</a:t>
            </a:r>
            <a:r>
              <a:rPr lang="cs-CZ" dirty="0" smtClean="0"/>
              <a:t>asu, ověřuje správné řešení.(2-3)</a:t>
            </a:r>
          </a:p>
          <a:p>
            <a:r>
              <a:rPr lang="cs-CZ" dirty="0" smtClean="0"/>
              <a:t>Minulý čas – žák doplňuje sloveso ze závorky do minulého času, ověřuje správnost.(4-5)</a:t>
            </a:r>
          </a:p>
          <a:p>
            <a:r>
              <a:rPr lang="cs-CZ" dirty="0" smtClean="0"/>
              <a:t>Budoucí čas – žák doplňuje slovesa do </a:t>
            </a:r>
            <a:r>
              <a:rPr lang="cs-CZ" smtClean="0"/>
              <a:t>budoucího času</a:t>
            </a:r>
            <a:r>
              <a:rPr lang="cs-CZ" dirty="0" smtClean="0"/>
              <a:t>, ověřuje </a:t>
            </a:r>
            <a:r>
              <a:rPr lang="cs-CZ" smtClean="0"/>
              <a:t>správnost.(6-7</a:t>
            </a:r>
            <a:r>
              <a:rPr lang="cs-CZ" smtClean="0"/>
              <a:t>)</a:t>
            </a:r>
          </a:p>
          <a:p>
            <a:r>
              <a:rPr lang="cs-CZ"/>
              <a:t>Žák rozhodne pravdivost tvrzení, opraví chybné </a:t>
            </a:r>
            <a:r>
              <a:rPr lang="cs-CZ"/>
              <a:t>informace</a:t>
            </a:r>
            <a:r>
              <a:rPr lang="cs-CZ" smtClean="0"/>
              <a:t>.(</a:t>
            </a:r>
            <a:r>
              <a:rPr lang="cs-CZ" smtClean="0"/>
              <a:t>8</a:t>
            </a:r>
            <a:r>
              <a:rPr lang="cs-CZ" smtClean="0"/>
              <a:t>)</a:t>
            </a: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1106266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Welcome">
  <a:themeElements>
    <a:clrScheme name="Welcome">
      <a:dk1>
        <a:sysClr val="windowText" lastClr="000000"/>
      </a:dk1>
      <a:lt1>
        <a:sysClr val="window" lastClr="FFFFFF"/>
      </a:lt1>
      <a:dk2>
        <a:srgbClr val="00272B"/>
      </a:dk2>
      <a:lt2>
        <a:srgbClr val="F7F7FF"/>
      </a:lt2>
      <a:accent1>
        <a:srgbClr val="006AED"/>
      </a:accent1>
      <a:accent2>
        <a:srgbClr val="0087BF"/>
      </a:accent2>
      <a:accent3>
        <a:srgbClr val="5D974B"/>
      </a:accent3>
      <a:accent4>
        <a:srgbClr val="9DBB3F"/>
      </a:accent4>
      <a:accent5>
        <a:srgbClr val="C77CC7"/>
      </a:accent5>
      <a:accent6>
        <a:srgbClr val="996699"/>
      </a:accent6>
      <a:hlink>
        <a:srgbClr val="E78707"/>
      </a:hlink>
      <a:folHlink>
        <a:srgbClr val="C618BA"/>
      </a:folHlink>
    </a:clrScheme>
    <a:fontScheme name="Vlastní 1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Welcome">
      <a:fillStyleLst>
        <a:solidFill>
          <a:schemeClr val="phClr">
            <a:tint val="100000"/>
            <a:shade val="100000"/>
            <a:hueMod val="100000"/>
            <a:satMod val="150000"/>
          </a:schemeClr>
        </a:solidFill>
        <a:gradFill rotWithShape="1">
          <a:gsLst>
            <a:gs pos="0">
              <a:schemeClr val="phClr">
                <a:tint val="10000"/>
                <a:shade val="100000"/>
                <a:hueMod val="100000"/>
                <a:satMod val="1000000"/>
              </a:schemeClr>
            </a:gs>
            <a:gs pos="100000">
              <a:schemeClr val="phClr">
                <a:tint val="100000"/>
                <a:shade val="100000"/>
                <a:hueMod val="100000"/>
                <a:satMod val="300000"/>
              </a:schemeClr>
            </a:gs>
          </a:gsLst>
          <a:lin ang="16200000" scaled="1"/>
        </a:gradFill>
        <a:gradFill flip="none" rotWithShape="1">
          <a:gsLst>
            <a:gs pos="0">
              <a:schemeClr val="phClr">
                <a:tint val="70000"/>
              </a:schemeClr>
            </a:gs>
            <a:gs pos="30000">
              <a:schemeClr val="phClr">
                <a:tint val="90000"/>
              </a:schemeClr>
            </a:gs>
            <a:gs pos="88000">
              <a:schemeClr val="phClr">
                <a:shade val="30000"/>
              </a:schemeClr>
            </a:gs>
            <a:gs pos="100000">
              <a:schemeClr val="phClr">
                <a:shade val="20000"/>
              </a:schemeClr>
            </a:gs>
          </a:gsLst>
          <a:lin ang="5400000" scaled="1"/>
          <a:tileRect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>
              <a:schemeClr val="phClr">
                <a:tint val="100000"/>
                <a:shade val="100000"/>
                <a:hueMod val="100000"/>
                <a:satMod val="100000"/>
              </a:schemeClr>
            </a:glow>
          </a:effectLst>
        </a:effectStyle>
        <a:effectStyle>
          <a:effectLst>
            <a:outerShdw blurRad="39000" dist="25400" dir="5400000">
              <a:srgbClr val="000000">
                <a:alpha val="40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prstMaterial="powder">
            <a:bevelT w="152400"/>
            <a:contourClr>
              <a:schemeClr val="phClr"/>
            </a:contourClr>
          </a:sp3d>
        </a:effectStyle>
      </a:effectStyleLst>
      <a:bgFillStyleLst>
        <a:solidFill>
          <a:schemeClr val="phClr">
            <a:tint val="100000"/>
            <a:shade val="100000"/>
            <a:hueMod val="100000"/>
            <a:satMod val="100000"/>
          </a:schemeClr>
        </a:solidFill>
        <a:gradFill rotWithShape="1">
          <a:gsLst>
            <a:gs pos="0">
              <a:schemeClr val="phClr">
                <a:tint val="100000"/>
                <a:shade val="30000"/>
                <a:hueMod val="100000"/>
              </a:schemeClr>
            </a:gs>
            <a:gs pos="20000">
              <a:schemeClr val="phClr">
                <a:tint val="100000"/>
                <a:shade val="100000"/>
                <a:hueMod val="100000"/>
              </a:schemeClr>
            </a:gs>
            <a:gs pos="100000">
              <a:schemeClr val="phClr">
                <a:tint val="90000"/>
                <a:shade val="100000"/>
                <a:hueMod val="100000"/>
                <a:satMod val="16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30000"/>
                <a:hueMod val="100000"/>
                <a:satMod val="1600000"/>
              </a:schemeClr>
            </a:gs>
            <a:gs pos="20000">
              <a:schemeClr val="phClr">
                <a:tint val="100000"/>
                <a:shade val="100000"/>
                <a:hueMod val="100000"/>
                <a:satMod val="500000"/>
              </a:schemeClr>
            </a:gs>
            <a:gs pos="100000">
              <a:schemeClr val="phClr">
                <a:tint val="90000"/>
                <a:shade val="100000"/>
                <a:hueMod val="100000"/>
                <a:satMod val="160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Motiv přivítání</Template>
  <TotalTime>79</TotalTime>
  <Words>491</Words>
  <Application>Microsoft Office PowerPoint</Application>
  <PresentationFormat>Předvádění na obrazovce (4:3)</PresentationFormat>
  <Paragraphs>58</Paragraphs>
  <Slides>10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10</vt:i4>
      </vt:variant>
    </vt:vector>
  </HeadingPairs>
  <TitlesOfParts>
    <vt:vector size="11" baseType="lpstr">
      <vt:lpstr>Welcome</vt:lpstr>
      <vt:lpstr>Prezentace aplikace PowerPoint</vt:lpstr>
      <vt:lpstr>Put the verbs in the brackets  into the correct present tense:</vt:lpstr>
      <vt:lpstr>Put the verbs in the brackets  into the correct present tense:</vt:lpstr>
      <vt:lpstr>Write the verbs in the correct past tense:</vt:lpstr>
      <vt:lpstr>Write the verbs in the correct past tense:</vt:lpstr>
      <vt:lpstr>Choose be going to or will:</vt:lpstr>
      <vt:lpstr>Choose be going to or will:</vt:lpstr>
      <vt:lpstr>True or false?</vt:lpstr>
      <vt:lpstr>Metodický list:</vt:lpstr>
      <vt:lpstr>Zdroje:</vt:lpstr>
    </vt:vector>
  </TitlesOfParts>
  <Company>Základní škola 28.října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Tenses Revision</dc:title>
  <dc:creator>ZŠ</dc:creator>
  <cp:lastModifiedBy>ZŠ</cp:lastModifiedBy>
  <cp:revision>11</cp:revision>
  <dcterms:created xsi:type="dcterms:W3CDTF">2012-02-10T15:40:12Z</dcterms:created>
  <dcterms:modified xsi:type="dcterms:W3CDTF">2012-06-27T16:20:32Z</dcterms:modified>
</cp:coreProperties>
</file>