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78AE7-CB3A-486F-BBE6-406CBAC23DFF}" type="datetimeFigureOut">
              <a:rPr lang="cs-CZ" smtClean="0"/>
              <a:t>27.7.2012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8FB7D6A-3668-44B8-A572-7CBB24FEFA5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General Revision 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20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/>
              <a:t>Find pronouns in the poem </a:t>
            </a:r>
            <a:r>
              <a:rPr lang="cs-CZ" sz="4000" smtClean="0"/>
              <a:t/>
            </a:r>
            <a:br>
              <a:rPr lang="cs-CZ" sz="4000" smtClean="0"/>
            </a:br>
            <a:r>
              <a:rPr lang="cs-CZ" sz="4000" smtClean="0"/>
              <a:t>and </a:t>
            </a:r>
            <a:r>
              <a:rPr lang="cs-CZ" sz="4000"/>
              <a:t>identify them: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195736" y="1424898"/>
            <a:ext cx="5904656" cy="492514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cs-CZ" i="1"/>
              <a:t>a poem </a:t>
            </a:r>
            <a:r>
              <a:rPr lang="cs-CZ"/>
              <a:t>- Try again!</a:t>
            </a:r>
          </a:p>
          <a:p>
            <a:pPr marL="0" indent="0" algn="just">
              <a:buNone/>
            </a:pPr>
            <a:r>
              <a:rPr lang="cs-CZ" smtClean="0"/>
              <a:t>If you find your task is hard,</a:t>
            </a:r>
          </a:p>
          <a:p>
            <a:pPr marL="0" indent="0" algn="just">
              <a:buNone/>
            </a:pPr>
            <a:r>
              <a:rPr lang="cs-CZ" smtClean="0"/>
              <a:t>Try again!</a:t>
            </a:r>
          </a:p>
          <a:p>
            <a:pPr marL="0" indent="0" algn="just">
              <a:buNone/>
            </a:pPr>
            <a:r>
              <a:rPr lang="cs-CZ" smtClean="0"/>
              <a:t>Time will bring you your reward, </a:t>
            </a:r>
          </a:p>
          <a:p>
            <a:pPr marL="0" indent="0" algn="just">
              <a:buNone/>
            </a:pPr>
            <a:r>
              <a:rPr lang="cs-CZ"/>
              <a:t>Try again!</a:t>
            </a:r>
          </a:p>
          <a:p>
            <a:pPr marL="0" indent="0" algn="just">
              <a:buNone/>
            </a:pPr>
            <a:r>
              <a:rPr lang="cs-CZ" smtClean="0"/>
              <a:t>That which others learn and do,</a:t>
            </a:r>
          </a:p>
          <a:p>
            <a:pPr marL="0" indent="0" algn="just">
              <a:buNone/>
            </a:pPr>
            <a:r>
              <a:rPr lang="cs-CZ" smtClean="0"/>
              <a:t>Why, with patience, should not you?</a:t>
            </a:r>
          </a:p>
          <a:p>
            <a:pPr marL="0" indent="0" algn="just">
              <a:buNone/>
            </a:pPr>
            <a:r>
              <a:rPr lang="cs-CZ" smtClean="0"/>
              <a:t>Only keep this rule in view:</a:t>
            </a:r>
          </a:p>
          <a:p>
            <a:pPr marL="0" indent="0" algn="just">
              <a:buNone/>
            </a:pPr>
            <a:r>
              <a:rPr lang="cs-CZ"/>
              <a:t>Try again!</a:t>
            </a:r>
          </a:p>
          <a:p>
            <a:pPr marL="0" indent="0">
              <a:buNone/>
            </a:pP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2768" y="1414102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personal subject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9021" y="2636912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personal object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7433519" y="4867758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personal subject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397515" y="2636912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possessive adjective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876256" y="1401353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possessive adjective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0" y="388747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demonstrative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067944" y="342118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relative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046891" y="5560255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demonstrative</a:t>
            </a:r>
            <a:endParaRPr lang="cs-CZ" sz="2800">
              <a:solidFill>
                <a:schemeClr val="accent1"/>
              </a:solidFill>
            </a:endParaRPr>
          </a:p>
        </p:txBody>
      </p:sp>
      <p:cxnSp>
        <p:nvCxnSpPr>
          <p:cNvPr id="17" name="Přímá spojnice 16"/>
          <p:cNvCxnSpPr/>
          <p:nvPr/>
        </p:nvCxnSpPr>
        <p:spPr>
          <a:xfrm>
            <a:off x="2699792" y="2355460"/>
            <a:ext cx="504056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7236296" y="4869160"/>
            <a:ext cx="504056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3089606" y="4371453"/>
            <a:ext cx="9783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2268252" y="4389998"/>
            <a:ext cx="6835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5478181" y="3396198"/>
            <a:ext cx="60598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22"/>
          <p:cNvCxnSpPr/>
          <p:nvPr/>
        </p:nvCxnSpPr>
        <p:spPr>
          <a:xfrm>
            <a:off x="4802975" y="3396199"/>
            <a:ext cx="504056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3965848" y="2368209"/>
            <a:ext cx="720155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3965848" y="5375485"/>
            <a:ext cx="504056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4130364" y="4371453"/>
            <a:ext cx="97833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ovéPole 1"/>
          <p:cNvSpPr txBox="1"/>
          <p:nvPr/>
        </p:nvSpPr>
        <p:spPr>
          <a:xfrm>
            <a:off x="7244254" y="3887470"/>
            <a:ext cx="1701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indefinite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4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the pronoun </a:t>
            </a:r>
            <a:r>
              <a:rPr lang="cs-CZ" sz="4000" i="1" smtClean="0"/>
              <a:t>you / your </a:t>
            </a:r>
            <a:br>
              <a:rPr lang="cs-CZ" sz="4000" i="1" smtClean="0"/>
            </a:br>
            <a:r>
              <a:rPr lang="cs-CZ" sz="4000" smtClean="0"/>
              <a:t>into the following forms: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185916"/>
              </p:ext>
            </p:extLst>
          </p:nvPr>
        </p:nvGraphicFramePr>
        <p:xfrm>
          <a:off x="323528" y="1628800"/>
          <a:ext cx="8229600" cy="51472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16091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 (subject)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you (object)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</a:t>
                      </a:r>
                      <a:r>
                        <a:rPr kumimoji="0" lang="cs-CZ" sz="32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cs-CZ" sz="3200" smtClean="0"/>
                        <a:t> pl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sg M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sg F</a:t>
                      </a:r>
                      <a:endParaRPr lang="cs-CZ" sz="32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pl</a:t>
                      </a:r>
                      <a:endParaRPr lang="cs-CZ" sz="32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</a:t>
                      </a:r>
                      <a:r>
                        <a:rPr kumimoji="0" lang="cs-CZ" sz="32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cs-CZ" sz="3200" smtClean="0"/>
                        <a:t> sg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24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the pronoun </a:t>
            </a:r>
            <a:r>
              <a:rPr lang="cs-CZ" sz="4000" i="1" smtClean="0"/>
              <a:t>you / your </a:t>
            </a:r>
            <a:br>
              <a:rPr lang="cs-CZ" sz="4000" i="1" smtClean="0"/>
            </a:br>
            <a:r>
              <a:rPr lang="cs-CZ" sz="4000" smtClean="0"/>
              <a:t>into the following forms: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9278413"/>
              </p:ext>
            </p:extLst>
          </p:nvPr>
        </p:nvGraphicFramePr>
        <p:xfrm>
          <a:off x="323528" y="1628800"/>
          <a:ext cx="8229600" cy="514725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16091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 (subject)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you (object)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</a:t>
                      </a:r>
                      <a:r>
                        <a:rPr kumimoji="0" lang="cs-CZ" sz="32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cs-CZ" sz="3200" smtClean="0"/>
                        <a:t> pl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we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us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our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sg M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him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his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sg F</a:t>
                      </a:r>
                      <a:endParaRPr lang="cs-CZ" sz="32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she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/>
                        <a:t>3</a:t>
                      </a:r>
                      <a:r>
                        <a:rPr lang="cs-CZ" sz="3200" baseline="30000" smtClean="0"/>
                        <a:t>rd</a:t>
                      </a:r>
                      <a:r>
                        <a:rPr lang="cs-CZ" sz="3200" baseline="0" smtClean="0"/>
                        <a:t> pl</a:t>
                      </a:r>
                      <a:endParaRPr lang="cs-CZ" sz="320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they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them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their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1</a:t>
                      </a:r>
                      <a:r>
                        <a:rPr kumimoji="0" lang="cs-CZ" sz="32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cs-CZ" sz="3200" smtClean="0"/>
                        <a:t> sg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my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27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301006"/>
          </a:xfrm>
        </p:spPr>
        <p:txBody>
          <a:bodyPr>
            <a:noAutofit/>
          </a:bodyPr>
          <a:lstStyle/>
          <a:p>
            <a:r>
              <a:rPr lang="en-US" sz="4000"/>
              <a:t>A </a:t>
            </a:r>
            <a:r>
              <a:rPr lang="en-US" sz="4000" smtClean="0"/>
              <a:t>joke: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579296" cy="35569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800" smtClean="0"/>
              <a:t>     </a:t>
            </a:r>
            <a:r>
              <a:rPr lang="en-US" sz="2800" smtClean="0"/>
              <a:t>“Here is a shilling to the laziest of you,” </a:t>
            </a:r>
            <a:br>
              <a:rPr lang="en-US" sz="2800" smtClean="0"/>
            </a:br>
            <a:r>
              <a:rPr lang="en-US" sz="2800" smtClean="0"/>
              <a:t>a gentleman said one day to three lazy fellows who were lying in the park. Up sprang one of them and said: “Give it to me. I’m the laziest.” “Oh, no,” the gentleman said, “you are not.” Up sprang the second and said: </a:t>
            </a:r>
            <a:r>
              <a:rPr lang="en-US" sz="2800"/>
              <a:t>“Give it to </a:t>
            </a:r>
            <a:r>
              <a:rPr lang="en-US" sz="2800" smtClean="0"/>
              <a:t>me, it’s me who is the </a:t>
            </a:r>
            <a:r>
              <a:rPr lang="en-US" sz="2800"/>
              <a:t>laziest.” “Oh, no,” the gentleman </a:t>
            </a:r>
            <a:r>
              <a:rPr lang="en-US" sz="2800" smtClean="0"/>
              <a:t>said as before, “it’s not you.” “Put it into my pocket,” the third said, as he lay on the ground without moving a muscle.</a:t>
            </a:r>
            <a:endParaRPr lang="cs-CZ" sz="28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612779"/>
              </p:ext>
            </p:extLst>
          </p:nvPr>
        </p:nvGraphicFramePr>
        <p:xfrm>
          <a:off x="179512" y="5085184"/>
          <a:ext cx="8721914" cy="518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21914"/>
              </a:tblGrid>
              <a:tr h="370840">
                <a:tc>
                  <a:txBody>
                    <a:bodyPr/>
                    <a:lstStyle/>
                    <a:p>
                      <a:pPr algn="l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a) 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Find the adjective </a:t>
                      </a: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(2 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forms</a:t>
                      </a: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) and make the third one: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</a:t>
                      </a:r>
                      <a:endParaRPr kumimoji="0" lang="cs-CZ" altLang="en-US" sz="28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546435"/>
              </p:ext>
            </p:extLst>
          </p:nvPr>
        </p:nvGraphicFramePr>
        <p:xfrm>
          <a:off x="179512" y="5877272"/>
          <a:ext cx="878497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b) Find the ordinal numerals and make them cardinal:</a:t>
                      </a:r>
                      <a:endParaRPr kumimoji="0" lang="cs-CZ" sz="28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24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301006"/>
          </a:xfrm>
        </p:spPr>
        <p:txBody>
          <a:bodyPr>
            <a:noAutofit/>
          </a:bodyPr>
          <a:lstStyle/>
          <a:p>
            <a:r>
              <a:rPr lang="en-US" sz="4000"/>
              <a:t>A </a:t>
            </a:r>
            <a:r>
              <a:rPr lang="en-US" sz="4000" smtClean="0"/>
              <a:t>joke: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988840"/>
            <a:ext cx="8579296" cy="35569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800" smtClean="0"/>
              <a:t>     	lazy (positive) – the laziest (superlative)    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</a:rPr>
              <a:t>→</a:t>
            </a:r>
            <a:r>
              <a:rPr lang="cs-CZ" sz="2800" smtClean="0"/>
              <a:t> </a:t>
            </a:r>
          </a:p>
          <a:p>
            <a:pPr marL="0" indent="0" algn="just">
              <a:buNone/>
            </a:pPr>
            <a:r>
              <a:rPr lang="cs-CZ" sz="2800"/>
              <a:t>	</a:t>
            </a:r>
            <a:r>
              <a:rPr lang="cs-CZ" sz="2800" smtClean="0">
                <a:solidFill>
                  <a:schemeClr val="accent1"/>
                </a:solidFill>
              </a:rPr>
              <a:t>lazier (comparative)</a:t>
            </a:r>
          </a:p>
          <a:p>
            <a:pPr marL="0" indent="0" algn="just">
              <a:buNone/>
            </a:pPr>
            <a:endParaRPr lang="cs-CZ" sz="2800">
              <a:solidFill>
                <a:schemeClr val="accent1"/>
              </a:solidFill>
            </a:endParaRPr>
          </a:p>
          <a:p>
            <a:pPr marL="0" indent="0" algn="just">
              <a:buNone/>
            </a:pPr>
            <a:r>
              <a:rPr lang="cs-CZ" sz="2800" smtClean="0">
                <a:solidFill>
                  <a:schemeClr val="accent1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cs-CZ" sz="2800">
                <a:solidFill>
                  <a:schemeClr val="accent1"/>
                </a:solidFill>
              </a:rPr>
              <a:t>	</a:t>
            </a:r>
            <a:r>
              <a:rPr lang="cs-CZ" sz="2800" smtClean="0"/>
              <a:t>the</a:t>
            </a:r>
            <a:r>
              <a:rPr lang="cs-CZ" sz="2800" smtClean="0">
                <a:solidFill>
                  <a:schemeClr val="accent1"/>
                </a:solidFill>
              </a:rPr>
              <a:t> </a:t>
            </a:r>
            <a:r>
              <a:rPr lang="cs-CZ" sz="2800" smtClean="0"/>
              <a:t>second</a:t>
            </a:r>
            <a:r>
              <a:rPr lang="cs-CZ" sz="2800" smtClean="0">
                <a:solidFill>
                  <a:schemeClr val="accent1"/>
                </a:solidFill>
              </a:rPr>
              <a:t>	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</a:rPr>
              <a:t>→</a:t>
            </a:r>
            <a:r>
              <a:rPr lang="cs-CZ" sz="2800" smtClean="0">
                <a:solidFill>
                  <a:schemeClr val="accent1"/>
                </a:solidFill>
              </a:rPr>
              <a:t>	two</a:t>
            </a:r>
          </a:p>
          <a:p>
            <a:pPr marL="0" indent="0" algn="just">
              <a:buNone/>
            </a:pPr>
            <a:r>
              <a:rPr lang="cs-CZ" sz="2800">
                <a:solidFill>
                  <a:schemeClr val="accent1"/>
                </a:solidFill>
              </a:rPr>
              <a:t>	</a:t>
            </a:r>
            <a:r>
              <a:rPr lang="cs-CZ" sz="2800" smtClean="0"/>
              <a:t>the</a:t>
            </a:r>
            <a:r>
              <a:rPr lang="cs-CZ" sz="2800" smtClean="0">
                <a:solidFill>
                  <a:schemeClr val="accent1"/>
                </a:solidFill>
              </a:rPr>
              <a:t> </a:t>
            </a:r>
            <a:r>
              <a:rPr lang="cs-CZ" sz="2800" smtClean="0"/>
              <a:t>third</a:t>
            </a:r>
            <a:r>
              <a:rPr lang="cs-CZ" sz="2800" smtClean="0">
                <a:solidFill>
                  <a:schemeClr val="accent1"/>
                </a:solidFill>
              </a:rPr>
              <a:t>	</a:t>
            </a:r>
            <a:r>
              <a:rPr lang="cs-CZ" smtClean="0">
                <a:solidFill>
                  <a:schemeClr val="accent1"/>
                </a:solidFill>
                <a:latin typeface="Times New Roman"/>
                <a:cs typeface="Times New Roman"/>
              </a:rPr>
              <a:t>→</a:t>
            </a:r>
            <a:r>
              <a:rPr lang="cs-CZ" sz="2800" smtClean="0">
                <a:solidFill>
                  <a:schemeClr val="accent1"/>
                </a:solidFill>
                <a:cs typeface="Times New Roman"/>
              </a:rPr>
              <a:t> </a:t>
            </a:r>
            <a:r>
              <a:rPr lang="cs-CZ" sz="2800" smtClean="0">
                <a:solidFill>
                  <a:schemeClr val="accent1"/>
                </a:solidFill>
              </a:rPr>
              <a:t>	three	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683207"/>
              </p:ext>
            </p:extLst>
          </p:nvPr>
        </p:nvGraphicFramePr>
        <p:xfrm>
          <a:off x="251520" y="1484784"/>
          <a:ext cx="8721914" cy="518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21914"/>
              </a:tblGrid>
              <a:tr h="370840">
                <a:tc>
                  <a:txBody>
                    <a:bodyPr/>
                    <a:lstStyle/>
                    <a:p>
                      <a:pPr algn="l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a) 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Find the adjective </a:t>
                      </a: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(2 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forms</a:t>
                      </a:r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) and make the third one:</a:t>
                      </a:r>
                      <a:r>
                        <a:rPr kumimoji="0" lang="en-US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</a:t>
                      </a:r>
                      <a:endParaRPr kumimoji="0" lang="cs-CZ" altLang="en-US" sz="28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264633"/>
              </p:ext>
            </p:extLst>
          </p:nvPr>
        </p:nvGraphicFramePr>
        <p:xfrm>
          <a:off x="179512" y="3140968"/>
          <a:ext cx="878497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b) Find the ordinal numerals and make them cardinal:</a:t>
                      </a:r>
                      <a:endParaRPr kumimoji="0" lang="cs-CZ" sz="28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534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passive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680520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play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win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wake up 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bite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understand</a:t>
            </a:r>
          </a:p>
          <a:p>
            <a:pPr marL="0" indent="0">
              <a:buNone/>
            </a:pP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27584" y="1847627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Football is played by 11 players.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27584" y="278092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championship was won by the Czech team.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26941" y="3717032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We are waken up by the alarm clock.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27584" y="472514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dog is bitten by a flea.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26941" y="5733256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condition is well understood.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Práce se zájmeny – žák vyhledá a určí v každé řádce druh zájmena.(2)</a:t>
            </a:r>
          </a:p>
          <a:p>
            <a:r>
              <a:rPr lang="cs-CZ" dirty="0" smtClean="0"/>
              <a:t>Zařazování zájmen – to tabulky žák vypíše správnou formu zájmena. (3-4)</a:t>
            </a:r>
          </a:p>
          <a:p>
            <a:r>
              <a:rPr lang="cs-CZ" dirty="0" smtClean="0"/>
              <a:t>Orientace v textu – žák si přečte text (vtip) a vyhledá příd. jméno, které se objevuje ve dvou </a:t>
            </a:r>
            <a:r>
              <a:rPr lang="cs-CZ" dirty="0" smtClean="0"/>
              <a:t>formách, </a:t>
            </a:r>
            <a:r>
              <a:rPr lang="cs-CZ" dirty="0" smtClean="0"/>
              <a:t>a taktéž číslovku. Vypíše formu slova, která chybí. (5-6)</a:t>
            </a:r>
          </a:p>
          <a:p>
            <a:r>
              <a:rPr lang="cs-CZ" dirty="0" smtClean="0"/>
              <a:t>Tvorba vět – žák vytvoří dle pokynu větu na dané slovo.(7)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646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685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66</TotalTime>
  <Words>360</Words>
  <Application>Microsoft Office PowerPoint</Application>
  <PresentationFormat>Předvádění na obrazovce (4:3)</PresentationFormat>
  <Paragraphs>87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Find pronouns in the poem  and identify them:</vt:lpstr>
      <vt:lpstr>Change the pronoun you / your  into the following forms:</vt:lpstr>
      <vt:lpstr>Change the pronoun you / your  into the following forms:</vt:lpstr>
      <vt:lpstr>A joke:</vt:lpstr>
      <vt:lpstr>A joke:</vt:lpstr>
      <vt:lpstr>Make passive sentences: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poem - Try again!</dc:title>
  <dc:creator>ZŠ</dc:creator>
  <cp:lastModifiedBy>OEM</cp:lastModifiedBy>
  <cp:revision>14</cp:revision>
  <dcterms:created xsi:type="dcterms:W3CDTF">2012-02-12T13:57:49Z</dcterms:created>
  <dcterms:modified xsi:type="dcterms:W3CDTF">2012-07-27T07:53:34Z</dcterms:modified>
</cp:coreProperties>
</file>