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6" r:id="rId2"/>
    <p:sldId id="256" r:id="rId3"/>
    <p:sldId id="257" r:id="rId4"/>
    <p:sldId id="258" r:id="rId5"/>
    <p:sldId id="260" r:id="rId6"/>
    <p:sldId id="261" r:id="rId7"/>
    <p:sldId id="262" r:id="rId8"/>
    <p:sldId id="264" r:id="rId9"/>
    <p:sldId id="265" r:id="rId10"/>
    <p:sldId id="267" r:id="rId11"/>
    <p:sldId id="263" r:id="rId12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857364"/>
            <a:ext cx="7772400" cy="1470025"/>
          </a:xfrm>
        </p:spPr>
        <p:txBody>
          <a:bodyPr anchor="ctr"/>
          <a:lstStyle>
            <a:lvl1pPr algn="r">
              <a:defRPr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62792" y="3357562"/>
            <a:ext cx="6400800" cy="1752600"/>
          </a:xfrm>
        </p:spPr>
        <p:txBody>
          <a:bodyPr/>
          <a:lstStyle>
            <a:lvl1pPr marL="0" indent="0" algn="r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cs-CZ" smtClean="0"/>
              <a:t>Kliknutím lze upravit styl předlohy.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F5C1F7-6C0D-48DB-80A8-922F6EF19D18}" type="datetimeFigureOut">
              <a:rPr lang="cs-CZ" smtClean="0"/>
              <a:t>30.7.2012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1966DE-2DFC-493B-9F61-09243BC31DBD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8" name="Chevron 7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" name="Rectangle 8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829196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F5C1F7-6C0D-48DB-80A8-922F6EF19D18}" type="datetimeFigureOut">
              <a:rPr lang="cs-CZ" smtClean="0"/>
              <a:t>30.7.2012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1966DE-2DFC-493B-9F61-09243BC31DBD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15206" y="274638"/>
            <a:ext cx="1471594" cy="6154758"/>
          </a:xfrm>
        </p:spPr>
        <p:txBody>
          <a:bodyPr vert="eaVert"/>
          <a:lstStyle>
            <a:lvl1pPr>
              <a:defRPr>
                <a:effectLst>
                  <a:outerShdw blurRad="50800" dist="50800" dir="189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686568" cy="6154758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F5C1F7-6C0D-48DB-80A8-922F6EF19D18}" type="datetimeFigureOut">
              <a:rPr lang="cs-CZ" smtClean="0"/>
              <a:t>30.7.2012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1966DE-2DFC-493B-9F61-09243BC31DBD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23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10" name="Chevron 9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3" name="Rectangle 22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F5C1F7-6C0D-48DB-80A8-922F6EF19D18}" type="datetimeFigureOut">
              <a:rPr lang="cs-CZ" smtClean="0"/>
              <a:t>30.7.2012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1966DE-2DFC-493B-9F61-09243BC31DBD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286113"/>
            <a:ext cx="7772400" cy="1362075"/>
          </a:xfrm>
        </p:spPr>
        <p:txBody>
          <a:bodyPr anchor="t"/>
          <a:lstStyle>
            <a:lvl1pPr algn="r">
              <a:defRPr sz="4000" b="0" cap="all"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1785926"/>
            <a:ext cx="7772400" cy="150018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r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F5C1F7-6C0D-48DB-80A8-922F6EF19D18}" type="datetimeFigureOut">
              <a:rPr lang="cs-CZ" smtClean="0"/>
              <a:t>30.7.2012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1966DE-2DFC-493B-9F61-09243BC31DBD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9" name="Chevron 8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Rectangle 9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F5C1F7-6C0D-48DB-80A8-922F6EF19D18}" type="datetimeFigureOut">
              <a:rPr lang="cs-CZ" smtClean="0"/>
              <a:t>30.7.2012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1966DE-2DFC-493B-9F61-09243BC31DBD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11" name="Chevron 10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" name="Rectangle 11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F5C1F7-6C0D-48DB-80A8-922F6EF19D18}" type="datetimeFigureOut">
              <a:rPr lang="cs-CZ" smtClean="0"/>
              <a:t>30.7.2012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1966DE-2DFC-493B-9F61-09243BC31DBD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7" name="Chevron 6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" name="Rectangle 7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F5C1F7-6C0D-48DB-80A8-922F6EF19D18}" type="datetimeFigureOut">
              <a:rPr lang="cs-CZ" smtClean="0"/>
              <a:t>30.7.2012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1966DE-2DFC-493B-9F61-09243BC31DBD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F5C1F7-6C0D-48DB-80A8-922F6EF19D18}" type="datetimeFigureOut">
              <a:rPr lang="cs-CZ" smtClean="0"/>
              <a:t>30.7.2012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1966DE-2DFC-493B-9F61-09243BC31DBD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80745" y="285728"/>
            <a:ext cx="5106055" cy="1162050"/>
          </a:xfrm>
        </p:spPr>
        <p:txBody>
          <a:bodyPr anchor="ctr">
            <a:normAutofit/>
          </a:bodyPr>
          <a:lstStyle>
            <a:lvl1pPr algn="ctr">
              <a:defRPr sz="3200" b="0" kern="1200" cap="all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446218"/>
            <a:ext cx="5111750" cy="467967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85729"/>
            <a:ext cx="3008313" cy="5840435"/>
          </a:xfrm>
        </p:spPr>
        <p:txBody>
          <a:bodyPr anchor="b"/>
          <a:lstStyle>
            <a:lvl1pPr marL="0" indent="0">
              <a:spcAft>
                <a:spcPts val="0"/>
              </a:spcAft>
              <a:buNone/>
              <a:defRPr sz="1400"/>
            </a:lvl1pPr>
            <a:lvl2pPr marL="457200" indent="0">
              <a:spcAft>
                <a:spcPts val="0"/>
              </a:spcAft>
              <a:buNone/>
              <a:defRPr sz="1200"/>
            </a:lvl2pPr>
            <a:lvl3pPr marL="914400" indent="0">
              <a:spcAft>
                <a:spcPts val="0"/>
              </a:spcAft>
              <a:buNone/>
              <a:defRPr sz="1000"/>
            </a:lvl3pPr>
            <a:lvl4pPr marL="1371600" indent="0">
              <a:spcAft>
                <a:spcPts val="0"/>
              </a:spcAft>
              <a:buNone/>
              <a:defRPr sz="900"/>
            </a:lvl4pPr>
            <a:lvl5pPr marL="1828800" indent="0">
              <a:spcAft>
                <a:spcPts val="0"/>
              </a:spcAft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F5C1F7-6C0D-48DB-80A8-922F6EF19D18}" type="datetimeFigureOut">
              <a:rPr lang="cs-CZ" smtClean="0"/>
              <a:t>30.7.2012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1966DE-2DFC-493B-9F61-09243BC31DBD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15272" y="615868"/>
            <a:ext cx="928694" cy="5813528"/>
          </a:xfrm>
        </p:spPr>
        <p:txBody>
          <a:bodyPr vert="eaVert" anchor="ctr">
            <a:normAutofit/>
          </a:bodyPr>
          <a:lstStyle>
            <a:lvl1pPr algn="l">
              <a:defRPr sz="2800" b="0" kern="1200" cap="all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44450" dist="41910" dir="18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14348" y="612777"/>
            <a:ext cx="6858048" cy="4745051"/>
          </a:xfrm>
          <a:ln w="38100" cap="flat" cmpd="sng" algn="ctr">
            <a:gradFill flip="none" rotWithShape="1">
              <a:gsLst>
                <a:gs pos="0">
                  <a:srgbClr val="000082"/>
                </a:gs>
                <a:gs pos="30000">
                  <a:srgbClr val="66008F"/>
                </a:gs>
                <a:gs pos="64999">
                  <a:srgbClr val="BA0066"/>
                </a:gs>
                <a:gs pos="89999">
                  <a:srgbClr val="FF0000"/>
                </a:gs>
                <a:gs pos="100000">
                  <a:srgbClr val="FF8200"/>
                </a:gs>
              </a:gsLst>
              <a:path path="rect">
                <a:fillToRect l="100000" t="100000"/>
              </a:path>
              <a:tileRect r="-100000" b="-100000"/>
            </a:gradFill>
            <a:prstDash val="solid"/>
          </a:ln>
          <a:effectLst>
            <a:outerShdw blurRad="38100" dist="50800" dir="5400000" algn="tl" rotWithShape="0">
              <a:srgbClr val="000000">
                <a:alpha val="50000"/>
              </a:srgb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cs-CZ" smtClean="0"/>
              <a:t>Kliknutím na ikonu přidáte obrázek.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4348" y="5500702"/>
            <a:ext cx="6858048" cy="92869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F5C1F7-6C0D-48DB-80A8-922F6EF19D18}" type="datetimeFigureOut">
              <a:rPr lang="cs-CZ" smtClean="0"/>
              <a:t>30.7.2012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1966DE-2DFC-493B-9F61-09243BC31DBD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13">
              <a:alphaModFix amt="30000"/>
              <a:duotone>
                <a:schemeClr val="accent1"/>
                <a:srgbClr val="FFFFFF"/>
              </a:duotone>
            </a:blip>
            <a:tile tx="0" ty="0" sx="100000" sy="100000" flip="none" algn="tl"/>
          </a:blipFill>
          <a:ln w="25400" cap="flat" cmpd="sng" algn="ctr">
            <a:noFill/>
            <a:prstDash val="solid"/>
          </a:ln>
          <a:effectLst/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rtl="0" eaLnBrk="1" latinLnBrk="0" hangingPunct="1"/>
            <a:endParaRPr kumimoji="0" lang="zh-CN" altLang="en-US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grpSp>
        <p:nvGrpSpPr>
          <p:cNvPr id="8" name="Group 17"/>
          <p:cNvGrpSpPr/>
          <p:nvPr/>
        </p:nvGrpSpPr>
        <p:grpSpPr>
          <a:xfrm>
            <a:off x="0" y="6570024"/>
            <a:ext cx="9144000" cy="288000"/>
            <a:chOff x="0" y="6353387"/>
            <a:chExt cx="9144000" cy="361763"/>
          </a:xfrm>
        </p:grpSpPr>
        <p:grpSp>
          <p:nvGrpSpPr>
            <p:cNvPr id="9" name="Group 16"/>
            <p:cNvGrpSpPr/>
            <p:nvPr/>
          </p:nvGrpSpPr>
          <p:grpSpPr>
            <a:xfrm>
              <a:off x="0" y="6353387"/>
              <a:ext cx="8756597" cy="360000"/>
              <a:chOff x="1" y="6353387"/>
              <a:chExt cx="8756597" cy="360000"/>
            </a:xfrm>
          </p:grpSpPr>
          <p:sp>
            <p:nvSpPr>
              <p:cNvPr id="10" name="Freeform 9"/>
              <p:cNvSpPr/>
              <p:nvPr userDrawn="1"/>
            </p:nvSpPr>
            <p:spPr>
              <a:xfrm>
                <a:off x="1" y="6533387"/>
                <a:ext cx="8756597" cy="180000"/>
              </a:xfrm>
              <a:custGeom>
                <a:avLst/>
                <a:gdLst/>
                <a:ahLst/>
                <a:cxnLst/>
                <a:rect l="0" t="0" r="0" b="0"/>
                <a:pathLst>
                  <a:path w="7867650" h="177288">
                    <a:moveTo>
                      <a:pt x="7867650" y="177288"/>
                    </a:moveTo>
                    <a:lnTo>
                      <a:pt x="0" y="171450"/>
                    </a:lnTo>
                    <a:lnTo>
                      <a:pt x="0" y="0"/>
                    </a:lnTo>
                    <a:lnTo>
                      <a:pt x="7753350" y="0"/>
                    </a:lnTo>
                    <a:close/>
                  </a:path>
                </a:pathLst>
              </a:custGeom>
              <a:gradFill flip="none" rotWithShape="1">
                <a:gsLst>
                  <a:gs pos="25000">
                    <a:schemeClr val="accent1">
                      <a:shade val="50000"/>
                      <a:alpha val="75000"/>
                    </a:schemeClr>
                  </a:gs>
                  <a:gs pos="100000">
                    <a:schemeClr val="accent1">
                      <a:tint val="40000"/>
                      <a:alpha val="5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/>
              </a:p>
            </p:txBody>
          </p:sp>
          <p:sp>
            <p:nvSpPr>
              <p:cNvPr id="11" name="Freeform 10"/>
              <p:cNvSpPr/>
              <p:nvPr userDrawn="1"/>
            </p:nvSpPr>
            <p:spPr>
              <a:xfrm flipV="1">
                <a:off x="1" y="6353387"/>
                <a:ext cx="8756597" cy="180000"/>
              </a:xfrm>
              <a:custGeom>
                <a:avLst/>
                <a:gdLst/>
                <a:ahLst/>
                <a:cxnLst/>
                <a:rect l="0" t="0" r="0" b="0"/>
                <a:pathLst>
                  <a:path w="7867650" h="177288">
                    <a:moveTo>
                      <a:pt x="7867650" y="177288"/>
                    </a:moveTo>
                    <a:lnTo>
                      <a:pt x="0" y="171450"/>
                    </a:lnTo>
                    <a:lnTo>
                      <a:pt x="0" y="0"/>
                    </a:lnTo>
                    <a:lnTo>
                      <a:pt x="7753350" y="0"/>
                    </a:lnTo>
                    <a:close/>
                  </a:path>
                </a:pathLst>
              </a:custGeom>
              <a:gradFill flip="none" rotWithShape="1">
                <a:gsLst>
                  <a:gs pos="25000">
                    <a:schemeClr val="accent1">
                      <a:shade val="75000"/>
                      <a:alpha val="75000"/>
                    </a:schemeClr>
                  </a:gs>
                  <a:gs pos="100000">
                    <a:schemeClr val="accent1">
                      <a:tint val="40000"/>
                      <a:alpha val="5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/>
              </a:p>
            </p:txBody>
          </p:sp>
        </p:grpSp>
        <p:grpSp>
          <p:nvGrpSpPr>
            <p:cNvPr id="15" name="Group 15"/>
            <p:cNvGrpSpPr/>
            <p:nvPr/>
          </p:nvGrpSpPr>
          <p:grpSpPr>
            <a:xfrm>
              <a:off x="8640700" y="6354583"/>
              <a:ext cx="503300" cy="360567"/>
              <a:chOff x="8640700" y="6354583"/>
              <a:chExt cx="503300" cy="360567"/>
            </a:xfrm>
          </p:grpSpPr>
          <p:sp>
            <p:nvSpPr>
              <p:cNvPr id="12" name="Chevron 11"/>
              <p:cNvSpPr/>
              <p:nvPr userDrawn="1"/>
            </p:nvSpPr>
            <p:spPr>
              <a:xfrm flipH="1">
                <a:off x="8640700" y="6354583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>
                      <a:alpha val="60000"/>
                    </a:schemeClr>
                  </a:gs>
                  <a:gs pos="100000">
                    <a:schemeClr val="accent1"/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3" name="Chevron 12"/>
              <p:cNvSpPr/>
              <p:nvPr userDrawn="1"/>
            </p:nvSpPr>
            <p:spPr>
              <a:xfrm flipH="1">
                <a:off x="8767248" y="6355150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shade val="75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4" name="Chevron 13"/>
              <p:cNvSpPr/>
              <p:nvPr userDrawn="1"/>
            </p:nvSpPr>
            <p:spPr>
              <a:xfrm flipH="1">
                <a:off x="8894116" y="6355000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>
                      <a:shade val="75000"/>
                    </a:schemeClr>
                  </a:gs>
                  <a:gs pos="100000">
                    <a:schemeClr val="accent1">
                      <a:shade val="50000"/>
                      <a:shade val="2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threePt" dir="tl">
                <a:rot lat="0" lon="0" rev="7200000"/>
              </a:lightRig>
            </a:scene3d>
            <a:sp3d contourW="6350">
              <a:contourClr>
                <a:schemeClr val="accent1"/>
              </a:contourClr>
            </a:sp3d>
          </a:bodyPr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0" y="6570000"/>
            <a:ext cx="1643042" cy="288000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F5C1F7-6C0D-48DB-80A8-922F6EF19D18}" type="datetimeFigureOut">
              <a:rPr lang="cs-CZ" smtClean="0"/>
              <a:t>30.7.2012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43042" y="6570000"/>
            <a:ext cx="4214842" cy="288000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8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72528" y="6570000"/>
            <a:ext cx="571472" cy="288000"/>
          </a:xfrm>
          <a:prstGeom prst="rect">
            <a:avLst/>
          </a:prstGeom>
        </p:spPr>
        <p:txBody>
          <a:bodyPr vert="horz" rtlCol="0" anchor="ctr"/>
          <a:lstStyle>
            <a:lvl1pPr algn="ct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</a:lstStyle>
          <a:p>
            <a:fld id="{FD1966DE-2DFC-493B-9F61-09243BC31DBD}" type="slidenum">
              <a:rPr lang="cs-CZ" smtClean="0"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lang="zh-CN" altLang="en-US" sz="4400" b="1" kern="1200" dirty="0">
          <a:ln w="11430"/>
          <a:gradFill flip="none" rotWithShape="1">
            <a:gsLst>
              <a:gs pos="0">
                <a:schemeClr val="accent2"/>
              </a:gs>
              <a:gs pos="45000">
                <a:schemeClr val="accent2">
                  <a:tint val="60000"/>
                </a:schemeClr>
              </a:gs>
              <a:gs pos="90000">
                <a:schemeClr val="accent2">
                  <a:tint val="40000"/>
                </a:schemeClr>
              </a:gs>
              <a:gs pos="100000">
                <a:schemeClr val="accent2">
                  <a:tint val="20000"/>
                </a:schemeClr>
              </a:gs>
            </a:gsLst>
            <a:lin ang="5400000" scaled="1"/>
            <a:tileRect/>
          </a:gradFill>
          <a:effectLst>
            <a:outerShdw blurRad="44450" dist="41910" dir="3600000" algn="tl">
              <a:srgbClr val="000000">
                <a:alpha val="50000"/>
              </a:srgbClr>
            </a:outerShdw>
          </a:effectLst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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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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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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685800" y="1700808"/>
            <a:ext cx="7772400" cy="914400"/>
          </a:xfrm>
          <a:prstGeom prst="rect">
            <a:avLst/>
          </a:prstGeom>
        </p:spPr>
        <p:txBody>
          <a:bodyPr/>
          <a:lstStyle>
            <a:lvl1pPr algn="ctr" rtl="0" eaLnBrk="1" latinLnBrk="0" hangingPunct="1">
              <a:spcBef>
                <a:spcPct val="0"/>
              </a:spcBef>
              <a:buNone/>
              <a:defRPr kumimoji="0" lang="zh-CN" altLang="en-US" sz="4400" b="1" kern="1200" dirty="0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latinLnBrk="0" hangingPunct="1">
              <a:defRPr kumimoji="0">
                <a:solidFill>
                  <a:schemeClr val="tx2"/>
                </a:solidFill>
              </a:defRPr>
            </a:lvl2pPr>
            <a:lvl3pPr eaLnBrk="1" latinLnBrk="0" hangingPunct="1">
              <a:defRPr kumimoji="0">
                <a:solidFill>
                  <a:schemeClr val="tx2"/>
                </a:solidFill>
              </a:defRPr>
            </a:lvl3pPr>
            <a:lvl4pPr eaLnBrk="1" latinLnBrk="0" hangingPunct="1">
              <a:defRPr kumimoji="0">
                <a:solidFill>
                  <a:schemeClr val="tx2"/>
                </a:solidFill>
              </a:defRPr>
            </a:lvl4pPr>
            <a:lvl5pPr eaLnBrk="1" latinLnBrk="0" hangingPunct="1">
              <a:defRPr kumimoji="0">
                <a:solidFill>
                  <a:schemeClr val="tx2"/>
                </a:solidFill>
              </a:defRPr>
            </a:lvl5pPr>
            <a:lvl6pPr eaLnBrk="1" latinLnBrk="0" hangingPunct="1">
              <a:defRPr kumimoji="0">
                <a:solidFill>
                  <a:schemeClr val="tx2"/>
                </a:solidFill>
              </a:defRPr>
            </a:lvl6pPr>
            <a:lvl7pPr eaLnBrk="1" latinLnBrk="0" hangingPunct="1">
              <a:defRPr kumimoji="0">
                <a:solidFill>
                  <a:schemeClr val="tx2"/>
                </a:solidFill>
              </a:defRPr>
            </a:lvl7pPr>
            <a:lvl8pPr eaLnBrk="1" latinLnBrk="0" hangingPunct="1">
              <a:defRPr kumimoji="0">
                <a:solidFill>
                  <a:schemeClr val="tx2"/>
                </a:solidFill>
              </a:defRPr>
            </a:lvl8pPr>
            <a:lvl9pPr eaLnBrk="1" latinLnBrk="0" hangingPunct="1">
              <a:defRPr kumimoji="0">
                <a:solidFill>
                  <a:schemeClr val="tx2"/>
                </a:solidFill>
              </a:defRPr>
            </a:lvl9pPr>
          </a:lstStyle>
          <a:p>
            <a:r>
              <a:rPr lang="cs-CZ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VY</a:t>
            </a:r>
            <a:r>
              <a:rPr lang="en-US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_32_INOVACE_</a:t>
            </a: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BAT</a:t>
            </a:r>
            <a:r>
              <a:rPr lang="en-US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_</a:t>
            </a: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A9_41</a:t>
            </a:r>
            <a:r>
              <a:rPr lang="en-US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en-US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>
                <a:solidFill>
                  <a:prstClr val="black"/>
                </a:solidFill>
              </a:rPr>
              <a:t>Vzdělávací oblast: Jazyk a jazyková komunikace</a:t>
            </a:r>
            <a:br>
              <a:rPr lang="cs-CZ" sz="1800">
                <a:solidFill>
                  <a:prstClr val="black"/>
                </a:solidFill>
              </a:rPr>
            </a:br>
            <a:r>
              <a:rPr lang="cs-CZ" sz="1800">
                <a:solidFill>
                  <a:prstClr val="black"/>
                </a:solidFill>
              </a:rPr>
              <a:t>Vzdělávací obor: </a:t>
            </a:r>
            <a:r>
              <a:rPr lang="cs-CZ" sz="1800" smtClean="0">
                <a:solidFill>
                  <a:prstClr val="black"/>
                </a:solidFill>
              </a:rPr>
              <a:t>Anglický jazyk</a:t>
            </a:r>
            <a:r>
              <a:rPr lang="cs-CZ" sz="1800">
                <a:solidFill>
                  <a:prstClr val="black"/>
                </a:solidFill>
              </a:rPr>
              <a:t/>
            </a:r>
            <a:br>
              <a:rPr lang="cs-CZ" sz="1800">
                <a:solidFill>
                  <a:prstClr val="black"/>
                </a:solidFill>
              </a:rPr>
            </a:br>
            <a:r>
              <a:rPr lang="cs-CZ" sz="1800">
                <a:solidFill>
                  <a:prstClr val="black"/>
                </a:solidFill>
              </a:rPr>
              <a:t> </a:t>
            </a:r>
            <a:r>
              <a:rPr lang="cs-CZ" sz="1800" smtClean="0">
                <a:solidFill>
                  <a:prstClr val="black"/>
                </a:solidFill>
              </a:rPr>
              <a:t>Tematický okruh:  </a:t>
            </a:r>
            <a:r>
              <a:rPr lang="cs-CZ" sz="1800">
                <a:solidFill>
                  <a:prstClr val="black"/>
                </a:solidFill>
              </a:rPr>
              <a:t>Gramaticky správně </a:t>
            </a:r>
            <a:r>
              <a:rPr lang="cs-CZ" sz="1800" smtClean="0">
                <a:solidFill>
                  <a:prstClr val="black"/>
                </a:solidFill>
              </a:rPr>
              <a:t>tvoří a obměňuje </a:t>
            </a:r>
            <a:r>
              <a:rPr lang="cs-CZ" sz="1800">
                <a:solidFill>
                  <a:prstClr val="black"/>
                </a:solidFill>
              </a:rPr>
              <a:t>věty </a:t>
            </a:r>
            <a:endParaRPr lang="cs-CZ" sz="1800" smtClean="0">
              <a:solidFill>
                <a:prstClr val="black"/>
              </a:solidFill>
            </a:endParaRPr>
          </a:p>
          <a:p>
            <a:r>
              <a:rPr lang="cs-CZ" sz="1800" smtClean="0">
                <a:solidFill>
                  <a:prstClr val="black"/>
                </a:solidFill>
              </a:rPr>
              <a:t>Téma: </a:t>
            </a:r>
            <a:r>
              <a:rPr lang="cs-CZ" sz="24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Orders / Advice</a:t>
            </a: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9</a:t>
            </a:r>
            <a:r>
              <a:rPr lang="en-US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. </a:t>
            </a:r>
            <a:r>
              <a:rPr lang="en-US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ročník</a:t>
            </a: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en-US" sz="20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6. ročník </a:t>
            </a:r>
            <a:br>
              <a:rPr lang="en-US" sz="20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en-US" sz="36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en-US" sz="36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endParaRPr lang="en-US" sz="3600" smtClean="0">
              <a:gradFill flip="none" rotWithShape="1">
                <a:gsLst>
                  <a:gs pos="0">
                    <a:srgbClr val="0087BF"/>
                  </a:gs>
                  <a:gs pos="45000">
                    <a:srgbClr val="0087BF">
                      <a:tint val="60000"/>
                    </a:srgbClr>
                  </a:gs>
                  <a:gs pos="90000">
                    <a:srgbClr val="0087BF">
                      <a:tint val="40000"/>
                    </a:srgbClr>
                  </a:gs>
                  <a:gs pos="100000">
                    <a:srgbClr val="0087BF">
                      <a:tint val="2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1371600" y="5791200"/>
            <a:ext cx="6400800" cy="762000"/>
          </a:xfrm>
          <a:prstGeom prst="rect">
            <a:avLst/>
          </a:prstGeom>
        </p:spPr>
        <p:txBody>
          <a:bodyPr/>
          <a:lstStyle>
            <a:lvl1pPr marL="342900" indent="-342900" algn="l" rtl="0" eaLnBrk="1" latinLnBrk="0" hangingPunct="1">
              <a:spcBef>
                <a:spcPct val="20000"/>
              </a:spcBef>
              <a:buClr>
                <a:schemeClr val="tx2"/>
              </a:buClr>
              <a:buSzPct val="50000"/>
              <a:buFont typeface="Wingdings 2"/>
              <a:buChar char="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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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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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Clr>
                <a:srgbClr val="00272B"/>
              </a:buClr>
              <a:buFont typeface="Wingdings 2"/>
              <a:buNone/>
            </a:pPr>
            <a:r>
              <a:rPr lang="en-US" sz="1200" dirty="0" err="1" smtClean="0">
                <a:solidFill>
                  <a:prstClr val="black"/>
                </a:solidFill>
              </a:rPr>
              <a:t>Autor</a:t>
            </a:r>
            <a:r>
              <a:rPr lang="en-US" sz="1200" dirty="0" smtClean="0">
                <a:solidFill>
                  <a:prstClr val="black"/>
                </a:solidFill>
              </a:rPr>
              <a:t>: Mgr. </a:t>
            </a:r>
            <a:r>
              <a:rPr lang="cs-CZ" sz="1200">
                <a:solidFill>
                  <a:prstClr val="black"/>
                </a:solidFill>
              </a:rPr>
              <a:t>J</a:t>
            </a:r>
            <a:r>
              <a:rPr lang="cs-CZ" sz="1200" smtClean="0">
                <a:solidFill>
                  <a:prstClr val="black"/>
                </a:solidFill>
              </a:rPr>
              <a:t>ana  Batelková, únor 2012</a:t>
            </a:r>
            <a:endParaRPr lang="en-US" sz="1200" dirty="0" smtClean="0">
              <a:solidFill>
                <a:prstClr val="black"/>
              </a:solidFill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685800"/>
            <a:ext cx="5759450" cy="925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Obrázek 5" descr="http://skoly.pb.cz/5ZS/picture.php?obrid=45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275" y="4292600"/>
            <a:ext cx="1304925" cy="1379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56454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Metodický list: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cs-CZ" dirty="0" smtClean="0"/>
              <a:t>Žák rozřazuje odpovědi podle obsahu sdělení – ano – ne – nejsem si jistý.(2) Následně provede kontrolu své práce.(3)</a:t>
            </a:r>
          </a:p>
          <a:p>
            <a:r>
              <a:rPr lang="cs-CZ" dirty="0"/>
              <a:t>Ž</a:t>
            </a:r>
            <a:r>
              <a:rPr lang="cs-CZ" dirty="0" smtClean="0"/>
              <a:t>ák tvoří věty a kompletuje je z nabízených výrazů. (4) Kontrolu provede dle následujícího </a:t>
            </a:r>
            <a:r>
              <a:rPr lang="cs-CZ" dirty="0" err="1" smtClean="0"/>
              <a:t>slidu</a:t>
            </a:r>
            <a:r>
              <a:rPr lang="cs-CZ" dirty="0" smtClean="0"/>
              <a:t>.(5)</a:t>
            </a:r>
          </a:p>
          <a:p>
            <a:r>
              <a:rPr lang="cs-CZ" dirty="0" smtClean="0"/>
              <a:t>Žák tvoří věty vyjadřující radu ,,</a:t>
            </a:r>
            <a:r>
              <a:rPr lang="cs-CZ" dirty="0" err="1" smtClean="0"/>
              <a:t>you</a:t>
            </a:r>
            <a:r>
              <a:rPr lang="cs-CZ" dirty="0" smtClean="0"/>
              <a:t> </a:t>
            </a:r>
            <a:r>
              <a:rPr lang="cs-CZ" dirty="0" err="1" smtClean="0"/>
              <a:t>should</a:t>
            </a:r>
            <a:r>
              <a:rPr lang="cs-CZ" dirty="0" smtClean="0"/>
              <a:t>´´ a vybere vhodné sloveso z rámečku. Po zapsání ověří správnost.(6-7)</a:t>
            </a:r>
          </a:p>
          <a:p>
            <a:r>
              <a:rPr lang="cs-CZ" dirty="0" smtClean="0"/>
              <a:t>Žák vybere 8 slov z nabízené slovní zásoby a pokusí se je dát do rýmu tak, aby sestavil krátkou báseň. Promyslí i název pro svoji báseň.(8)  Inspiruje </a:t>
            </a:r>
            <a:r>
              <a:rPr lang="cs-CZ" smtClean="0"/>
              <a:t>se příkladem.(9)</a:t>
            </a:r>
            <a:endParaRPr lang="cs-CZ" dirty="0" smtClean="0"/>
          </a:p>
          <a:p>
            <a:endParaRPr lang="cs-CZ" dirty="0" smtClean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364965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Zdroje: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mtClean="0"/>
              <a:t>autor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25890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title"/>
          </p:nvPr>
        </p:nvSpPr>
        <p:spPr>
          <a:xfrm>
            <a:off x="251520" y="260648"/>
            <a:ext cx="8579296" cy="1143000"/>
          </a:xfrm>
        </p:spPr>
        <p:txBody>
          <a:bodyPr>
            <a:noAutofit/>
          </a:bodyPr>
          <a:lstStyle/>
          <a:p>
            <a:r>
              <a:rPr lang="cs-CZ" sz="4000" smtClean="0"/>
              <a:t>Put the answers to the correct column:</a:t>
            </a:r>
            <a:endParaRPr lang="cs-CZ" sz="4000"/>
          </a:p>
        </p:txBody>
      </p:sp>
      <p:sp>
        <p:nvSpPr>
          <p:cNvPr id="5" name="Zástupný symbol pro obsah 4"/>
          <p:cNvSpPr>
            <a:spLocks noGrp="1"/>
          </p:cNvSpPr>
          <p:nvPr>
            <p:ph idx="1"/>
          </p:nvPr>
        </p:nvSpPr>
        <p:spPr>
          <a:xfrm>
            <a:off x="179512" y="1600201"/>
            <a:ext cx="8856984" cy="2116832"/>
          </a:xfrm>
        </p:spPr>
        <p:txBody>
          <a:bodyPr/>
          <a:lstStyle/>
          <a:p>
            <a:pPr marL="0" indent="0">
              <a:buNone/>
            </a:pPr>
            <a:r>
              <a:rPr lang="cs-CZ" smtClean="0"/>
              <a:t>Sure.     Of course.     I </a:t>
            </a:r>
            <a:r>
              <a:rPr lang="cs-CZ"/>
              <a:t>don´t </a:t>
            </a:r>
            <a:r>
              <a:rPr lang="cs-CZ" smtClean="0"/>
              <a:t>know.     With pleasure. </a:t>
            </a:r>
            <a:r>
              <a:rPr lang="cs-CZ"/>
              <a:t>I´m afraid not.     I can´t just now. I´m in a hurry.     I´m sorry.     I don´t really feel like </a:t>
            </a:r>
            <a:r>
              <a:rPr lang="cs-CZ" smtClean="0"/>
              <a:t>it.     No </a:t>
            </a:r>
            <a:r>
              <a:rPr lang="cs-CZ"/>
              <a:t>problem</a:t>
            </a:r>
            <a:r>
              <a:rPr lang="cs-CZ" smtClean="0"/>
              <a:t>. I´ll think about it. </a:t>
            </a:r>
            <a:endParaRPr lang="cs-CZ"/>
          </a:p>
        </p:txBody>
      </p:sp>
      <p:graphicFrame>
        <p:nvGraphicFramePr>
          <p:cNvPr id="2" name="Tabulk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6526991"/>
              </p:ext>
            </p:extLst>
          </p:nvPr>
        </p:nvGraphicFramePr>
        <p:xfrm>
          <a:off x="179513" y="3789040"/>
          <a:ext cx="8712966" cy="201622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2904322"/>
                <a:gridCol w="2904322"/>
                <a:gridCol w="2904322"/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cs-CZ" sz="3200" smtClean="0"/>
                        <a:t>yes </a:t>
                      </a:r>
                      <a:r>
                        <a:rPr lang="cs-CZ" sz="3200" smtClean="0">
                          <a:sym typeface="Wingdings"/>
                        </a:rPr>
                        <a:t></a:t>
                      </a:r>
                      <a:endParaRPr lang="cs-CZ" sz="320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3200" smtClean="0"/>
                        <a:t>no </a:t>
                      </a:r>
                      <a:r>
                        <a:rPr lang="cs-CZ" sz="3200" smtClean="0">
                          <a:sym typeface="Wingdings"/>
                        </a:rPr>
                        <a:t></a:t>
                      </a:r>
                      <a:endParaRPr lang="cs-CZ" sz="320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3200" smtClean="0"/>
                        <a:t>not sure </a:t>
                      </a:r>
                      <a:r>
                        <a:rPr lang="cs-CZ" sz="3200" smtClean="0">
                          <a:sym typeface="Wingdings"/>
                        </a:rPr>
                        <a:t></a:t>
                      </a:r>
                      <a:endParaRPr lang="cs-CZ" sz="320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96144"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20916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title"/>
          </p:nvPr>
        </p:nvSpPr>
        <p:spPr>
          <a:xfrm>
            <a:off x="251520" y="260648"/>
            <a:ext cx="8579296" cy="1143000"/>
          </a:xfrm>
        </p:spPr>
        <p:txBody>
          <a:bodyPr>
            <a:noAutofit/>
          </a:bodyPr>
          <a:lstStyle/>
          <a:p>
            <a:r>
              <a:rPr lang="cs-CZ" sz="4000" smtClean="0"/>
              <a:t>Put the answers to the correct column:</a:t>
            </a:r>
            <a:endParaRPr lang="cs-CZ" sz="4000"/>
          </a:p>
        </p:txBody>
      </p:sp>
      <p:graphicFrame>
        <p:nvGraphicFramePr>
          <p:cNvPr id="2" name="Tabulk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0745438"/>
              </p:ext>
            </p:extLst>
          </p:nvPr>
        </p:nvGraphicFramePr>
        <p:xfrm>
          <a:off x="179512" y="1628800"/>
          <a:ext cx="8784976" cy="4841825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2642635"/>
                <a:gridCol w="2999748"/>
                <a:gridCol w="3142593"/>
              </a:tblGrid>
              <a:tr h="605105">
                <a:tc>
                  <a:txBody>
                    <a:bodyPr/>
                    <a:lstStyle/>
                    <a:p>
                      <a:pPr algn="ctr"/>
                      <a:r>
                        <a:rPr lang="cs-CZ" sz="3200" smtClean="0"/>
                        <a:t>yes </a:t>
                      </a:r>
                      <a:r>
                        <a:rPr lang="cs-CZ" sz="3200" smtClean="0">
                          <a:sym typeface="Wingdings"/>
                        </a:rPr>
                        <a:t></a:t>
                      </a:r>
                      <a:endParaRPr lang="cs-CZ" sz="320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3200" smtClean="0"/>
                        <a:t>no </a:t>
                      </a:r>
                      <a:r>
                        <a:rPr lang="cs-CZ" sz="3200" smtClean="0">
                          <a:sym typeface="Wingdings"/>
                        </a:rPr>
                        <a:t></a:t>
                      </a:r>
                      <a:endParaRPr lang="cs-CZ" sz="320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3200" smtClean="0"/>
                        <a:t>not sure </a:t>
                      </a:r>
                      <a:r>
                        <a:rPr lang="cs-CZ" sz="3200" smtClean="0">
                          <a:sym typeface="Wingdings"/>
                        </a:rPr>
                        <a:t></a:t>
                      </a:r>
                      <a:endParaRPr lang="cs-CZ" sz="320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55335"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endParaRPr lang="cs-CZ" sz="3200" smtClean="0"/>
                    </a:p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cs-CZ" sz="3200" smtClean="0"/>
                        <a:t>Sure.</a:t>
                      </a:r>
                    </a:p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cs-CZ" sz="3200" smtClean="0"/>
                        <a:t/>
                      </a:r>
                      <a:br>
                        <a:rPr lang="cs-CZ" sz="3200" smtClean="0"/>
                      </a:br>
                      <a:r>
                        <a:rPr lang="cs-CZ" sz="3200" smtClean="0"/>
                        <a:t>Of course.</a:t>
                      </a:r>
                    </a:p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cs-CZ" sz="3200" smtClean="0"/>
                        <a:t> </a:t>
                      </a:r>
                      <a:br>
                        <a:rPr lang="cs-CZ" sz="3200" smtClean="0"/>
                      </a:br>
                      <a:r>
                        <a:rPr lang="cs-CZ" sz="3200" smtClean="0"/>
                        <a:t>With pleasure.</a:t>
                      </a:r>
                    </a:p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cs-CZ" sz="3200" smtClean="0"/>
                        <a:t/>
                      </a:r>
                      <a:br>
                        <a:rPr lang="cs-CZ" sz="3200" smtClean="0"/>
                      </a:br>
                      <a:r>
                        <a:rPr lang="cs-CZ" sz="3200" smtClean="0"/>
                        <a:t>No problem. </a:t>
                      </a:r>
                      <a:endParaRPr lang="cs-CZ" sz="32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7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cs-CZ" sz="3200" smtClean="0"/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7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3200" smtClean="0"/>
                        <a:t>I´m afraid not.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7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3200" smtClean="0"/>
                        <a:t/>
                      </a:r>
                      <a:br>
                        <a:rPr lang="cs-CZ" sz="3200" smtClean="0"/>
                      </a:br>
                      <a:r>
                        <a:rPr lang="cs-CZ" sz="3200" smtClean="0"/>
                        <a:t>I´m sorry.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7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3200" smtClean="0"/>
                        <a:t/>
                      </a:r>
                      <a:br>
                        <a:rPr lang="cs-CZ" sz="3200" smtClean="0"/>
                      </a:br>
                      <a:r>
                        <a:rPr lang="cs-CZ" sz="3200" smtClean="0"/>
                        <a:t>I don´t really 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4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cs-CZ" sz="3200" smtClean="0"/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4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3200" smtClean="0"/>
                        <a:t>feel like it. 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7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3200" smtClean="0"/>
                        <a:t/>
                      </a:r>
                      <a:br>
                        <a:rPr lang="cs-CZ" sz="3200" smtClean="0"/>
                      </a:br>
                      <a:r>
                        <a:rPr lang="cs-CZ" sz="3200" smtClean="0"/>
                        <a:t>I can´t just now.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7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3200" smtClean="0"/>
                        <a:t> I´m in a hurry. </a:t>
                      </a:r>
                    </a:p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cs-CZ" sz="3200" smtClean="0"/>
                        <a:t/>
                      </a:r>
                      <a:br>
                        <a:rPr lang="cs-CZ" sz="3200" smtClean="0"/>
                      </a:br>
                      <a:endParaRPr lang="cs-CZ" sz="32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endParaRPr lang="cs-CZ" sz="3200" smtClean="0"/>
                    </a:p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cs-CZ" sz="3200" smtClean="0"/>
                        <a:t>I don´t know.</a:t>
                      </a:r>
                    </a:p>
                    <a:p>
                      <a:pPr algn="l">
                        <a:lnSpc>
                          <a:spcPct val="70000"/>
                        </a:lnSpc>
                      </a:pPr>
                      <a:r>
                        <a:rPr lang="cs-CZ" sz="3200" smtClean="0"/>
                        <a:t/>
                      </a:r>
                      <a:br>
                        <a:rPr lang="cs-CZ" sz="3200" smtClean="0"/>
                      </a:br>
                      <a:r>
                        <a:rPr lang="cs-CZ" sz="3200" smtClean="0"/>
                        <a:t>I´ll think about it. </a:t>
                      </a:r>
                      <a:endParaRPr lang="cs-CZ" sz="32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5454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8979" y="260648"/>
            <a:ext cx="9036496" cy="1143000"/>
          </a:xfrm>
        </p:spPr>
        <p:txBody>
          <a:bodyPr>
            <a:noAutofit/>
          </a:bodyPr>
          <a:lstStyle/>
          <a:p>
            <a:r>
              <a:rPr lang="cs-CZ" sz="4000" smtClean="0"/>
              <a:t>Write sentences. Use the following ideas:</a:t>
            </a:r>
            <a:endParaRPr lang="cs-CZ" sz="400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0340890"/>
              </p:ext>
            </p:extLst>
          </p:nvPr>
        </p:nvGraphicFramePr>
        <p:xfrm>
          <a:off x="457200" y="1600200"/>
          <a:ext cx="8229600" cy="449309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594520"/>
                <a:gridCol w="1944216"/>
                <a:gridCol w="4690864"/>
              </a:tblGrid>
              <a:tr h="748849"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3200" smtClean="0">
                          <a:solidFill>
                            <a:schemeClr val="tx1"/>
                          </a:solidFill>
                        </a:rPr>
                        <a:t>throw</a:t>
                      </a:r>
                      <a:endParaRPr lang="cs-CZ" sz="32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3200" smtClean="0">
                          <a:solidFill>
                            <a:schemeClr val="tx1"/>
                          </a:solidFill>
                        </a:rPr>
                        <a:t>your mobile here, please.</a:t>
                      </a:r>
                      <a:endParaRPr lang="cs-CZ" sz="32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748849"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3200" smtClean="0">
                          <a:solidFill>
                            <a:schemeClr val="tx1"/>
                          </a:solidFill>
                        </a:rPr>
                        <a:t>use</a:t>
                      </a:r>
                      <a:endParaRPr lang="cs-CZ" sz="32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3200" smtClean="0">
                          <a:solidFill>
                            <a:schemeClr val="tx1"/>
                          </a:solidFill>
                        </a:rPr>
                        <a:t>in this room, please.</a:t>
                      </a:r>
                      <a:endParaRPr lang="cs-CZ" sz="32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748849">
                <a:tc>
                  <a:txBody>
                    <a:bodyPr/>
                    <a:lstStyle/>
                    <a:p>
                      <a:pPr algn="ctr"/>
                      <a:r>
                        <a:rPr lang="cs-CZ" sz="3200" smtClean="0">
                          <a:solidFill>
                            <a:schemeClr val="tx1"/>
                          </a:solidFill>
                        </a:rPr>
                        <a:t>Don´t</a:t>
                      </a:r>
                      <a:endParaRPr lang="cs-CZ" sz="32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3200" smtClean="0">
                          <a:solidFill>
                            <a:schemeClr val="tx1"/>
                          </a:solidFill>
                        </a:rPr>
                        <a:t>clean</a:t>
                      </a:r>
                      <a:endParaRPr lang="cs-CZ" sz="32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3200" smtClean="0">
                          <a:solidFill>
                            <a:schemeClr val="tx1"/>
                          </a:solidFill>
                        </a:rPr>
                        <a:t>old batteries away.</a:t>
                      </a:r>
                      <a:endParaRPr lang="cs-CZ" sz="32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748849"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3200" smtClean="0">
                          <a:solidFill>
                            <a:schemeClr val="tx1"/>
                          </a:solidFill>
                        </a:rPr>
                        <a:t>talk</a:t>
                      </a:r>
                      <a:endParaRPr lang="cs-CZ" sz="32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3200" smtClean="0">
                          <a:solidFill>
                            <a:schemeClr val="tx1"/>
                          </a:solidFill>
                        </a:rPr>
                        <a:t>this when it´s hot.</a:t>
                      </a:r>
                      <a:endParaRPr lang="cs-CZ" sz="32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748849"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3200" smtClean="0">
                          <a:solidFill>
                            <a:schemeClr val="tx1"/>
                          </a:solidFill>
                        </a:rPr>
                        <a:t>open</a:t>
                      </a:r>
                      <a:endParaRPr lang="cs-CZ" sz="32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3200" smtClean="0">
                          <a:solidFill>
                            <a:schemeClr val="tx1"/>
                          </a:solidFill>
                        </a:rPr>
                        <a:t>this with water.</a:t>
                      </a:r>
                      <a:endParaRPr lang="cs-CZ" sz="32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748849"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3200" smtClean="0">
                          <a:solidFill>
                            <a:schemeClr val="tx1"/>
                          </a:solidFill>
                        </a:rPr>
                        <a:t>touch</a:t>
                      </a:r>
                      <a:endParaRPr lang="cs-CZ" sz="32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3200" smtClean="0">
                          <a:solidFill>
                            <a:schemeClr val="tx1"/>
                          </a:solidFill>
                        </a:rPr>
                        <a:t>the door.</a:t>
                      </a:r>
                      <a:endParaRPr lang="cs-CZ" sz="32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08049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mtClean="0">
                <a:solidFill>
                  <a:schemeClr val="accent1"/>
                </a:solidFill>
              </a:rPr>
              <a:t>Don´t throw </a:t>
            </a:r>
            <a:r>
              <a:rPr lang="cs-CZ">
                <a:solidFill>
                  <a:schemeClr val="accent1"/>
                </a:solidFill>
              </a:rPr>
              <a:t>old batteries </a:t>
            </a:r>
            <a:r>
              <a:rPr lang="cs-CZ" smtClean="0">
                <a:solidFill>
                  <a:schemeClr val="accent1"/>
                </a:solidFill>
              </a:rPr>
              <a:t>away.</a:t>
            </a:r>
            <a:endParaRPr lang="cs-CZ">
              <a:solidFill>
                <a:schemeClr val="accent1"/>
              </a:solidFill>
            </a:endParaRPr>
          </a:p>
          <a:p>
            <a:r>
              <a:rPr lang="cs-CZ" smtClean="0">
                <a:solidFill>
                  <a:schemeClr val="accent1"/>
                </a:solidFill>
              </a:rPr>
              <a:t>Don´t use your </a:t>
            </a:r>
            <a:r>
              <a:rPr lang="cs-CZ">
                <a:solidFill>
                  <a:schemeClr val="accent1"/>
                </a:solidFill>
              </a:rPr>
              <a:t>mobile here, please</a:t>
            </a:r>
            <a:r>
              <a:rPr lang="cs-CZ" smtClean="0">
                <a:solidFill>
                  <a:schemeClr val="accent1"/>
                </a:solidFill>
              </a:rPr>
              <a:t>.</a:t>
            </a:r>
            <a:endParaRPr lang="cs-CZ">
              <a:solidFill>
                <a:schemeClr val="accent1"/>
              </a:solidFill>
            </a:endParaRPr>
          </a:p>
          <a:p>
            <a:r>
              <a:rPr lang="cs-CZ" smtClean="0">
                <a:solidFill>
                  <a:schemeClr val="accent1"/>
                </a:solidFill>
              </a:rPr>
              <a:t>Don´t clean </a:t>
            </a:r>
            <a:r>
              <a:rPr lang="cs-CZ">
                <a:solidFill>
                  <a:schemeClr val="accent1"/>
                </a:solidFill>
              </a:rPr>
              <a:t>this with </a:t>
            </a:r>
            <a:r>
              <a:rPr lang="cs-CZ" smtClean="0">
                <a:solidFill>
                  <a:schemeClr val="accent1"/>
                </a:solidFill>
              </a:rPr>
              <a:t>water.</a:t>
            </a:r>
            <a:endParaRPr lang="cs-CZ">
              <a:solidFill>
                <a:schemeClr val="accent1"/>
              </a:solidFill>
            </a:endParaRPr>
          </a:p>
          <a:p>
            <a:r>
              <a:rPr lang="cs-CZ" smtClean="0">
                <a:solidFill>
                  <a:schemeClr val="accent1"/>
                </a:solidFill>
              </a:rPr>
              <a:t>Don´t talk </a:t>
            </a:r>
            <a:r>
              <a:rPr lang="cs-CZ">
                <a:solidFill>
                  <a:schemeClr val="accent1"/>
                </a:solidFill>
              </a:rPr>
              <a:t>in this room, </a:t>
            </a:r>
            <a:r>
              <a:rPr lang="cs-CZ" smtClean="0">
                <a:solidFill>
                  <a:schemeClr val="accent1"/>
                </a:solidFill>
              </a:rPr>
              <a:t>please.</a:t>
            </a:r>
            <a:endParaRPr lang="cs-CZ">
              <a:solidFill>
                <a:schemeClr val="accent1"/>
              </a:solidFill>
            </a:endParaRPr>
          </a:p>
          <a:p>
            <a:r>
              <a:rPr lang="cs-CZ" smtClean="0">
                <a:solidFill>
                  <a:schemeClr val="accent1"/>
                </a:solidFill>
              </a:rPr>
              <a:t>Don´t open </a:t>
            </a:r>
            <a:r>
              <a:rPr lang="cs-CZ">
                <a:solidFill>
                  <a:schemeClr val="accent1"/>
                </a:solidFill>
              </a:rPr>
              <a:t>the </a:t>
            </a:r>
            <a:r>
              <a:rPr lang="cs-CZ" smtClean="0">
                <a:solidFill>
                  <a:schemeClr val="accent1"/>
                </a:solidFill>
              </a:rPr>
              <a:t>door.</a:t>
            </a:r>
            <a:endParaRPr lang="cs-CZ">
              <a:solidFill>
                <a:schemeClr val="accent1"/>
              </a:solidFill>
            </a:endParaRPr>
          </a:p>
          <a:p>
            <a:r>
              <a:rPr lang="cs-CZ" smtClean="0">
                <a:solidFill>
                  <a:schemeClr val="accent1"/>
                </a:solidFill>
              </a:rPr>
              <a:t>Don´t touch </a:t>
            </a:r>
            <a:r>
              <a:rPr lang="cs-CZ">
                <a:solidFill>
                  <a:schemeClr val="accent1"/>
                </a:solidFill>
              </a:rPr>
              <a:t>this when it´s </a:t>
            </a:r>
            <a:r>
              <a:rPr lang="cs-CZ" smtClean="0">
                <a:solidFill>
                  <a:schemeClr val="accent1"/>
                </a:solidFill>
              </a:rPr>
              <a:t>hot.</a:t>
            </a:r>
            <a:endParaRPr lang="cs-CZ">
              <a:solidFill>
                <a:schemeClr val="accent1"/>
              </a:solidFill>
            </a:endParaRPr>
          </a:p>
          <a:p>
            <a:pPr marL="0" indent="0">
              <a:buNone/>
            </a:pPr>
            <a:endParaRPr lang="cs-CZ"/>
          </a:p>
        </p:txBody>
      </p:sp>
      <p:sp>
        <p:nvSpPr>
          <p:cNvPr id="4" name="Nadpis 1"/>
          <p:cNvSpPr>
            <a:spLocks noGrp="1"/>
          </p:cNvSpPr>
          <p:nvPr>
            <p:ph type="title"/>
          </p:nvPr>
        </p:nvSpPr>
        <p:spPr>
          <a:xfrm>
            <a:off x="96554" y="260648"/>
            <a:ext cx="9036496" cy="1143000"/>
          </a:xfrm>
        </p:spPr>
        <p:txBody>
          <a:bodyPr>
            <a:noAutofit/>
          </a:bodyPr>
          <a:lstStyle/>
          <a:p>
            <a:r>
              <a:rPr lang="cs-CZ" sz="4000" smtClean="0"/>
              <a:t>Write sentences. Use the following ideas:</a:t>
            </a:r>
            <a:endParaRPr lang="cs-CZ" sz="4000"/>
          </a:p>
        </p:txBody>
      </p:sp>
    </p:spTree>
    <p:extLst>
      <p:ext uri="{BB962C8B-B14F-4D97-AF65-F5344CB8AC3E}">
        <p14:creationId xmlns:p14="http://schemas.microsoft.com/office/powerpoint/2010/main" val="39822539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Tell the people what they should do: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23528" y="2420888"/>
            <a:ext cx="8435280" cy="3773016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cs-CZ" smtClean="0"/>
              <a:t>____ your mobile off.</a:t>
            </a:r>
          </a:p>
          <a:p>
            <a:pPr marL="514350" indent="-514350">
              <a:buFont typeface="+mj-lt"/>
              <a:buAutoNum type="arabicPeriod"/>
            </a:pPr>
            <a:r>
              <a:rPr lang="cs-CZ" smtClean="0"/>
              <a:t>____ to the hall if you want to talk.</a:t>
            </a:r>
            <a:endParaRPr lang="cs-CZ"/>
          </a:p>
          <a:p>
            <a:pPr marL="514350" indent="-514350">
              <a:buFont typeface="+mj-lt"/>
              <a:buAutoNum type="arabicPeriod"/>
            </a:pPr>
            <a:r>
              <a:rPr lang="cs-CZ" smtClean="0"/>
              <a:t>____ the batteries to a special recycling centre.</a:t>
            </a:r>
            <a:endParaRPr lang="cs-CZ"/>
          </a:p>
          <a:p>
            <a:pPr marL="514350" indent="-514350">
              <a:buFont typeface="+mj-lt"/>
              <a:buAutoNum type="arabicPeriod"/>
            </a:pPr>
            <a:r>
              <a:rPr lang="cs-CZ" smtClean="0"/>
              <a:t>____ till the train stops.</a:t>
            </a:r>
            <a:endParaRPr lang="cs-CZ"/>
          </a:p>
          <a:p>
            <a:pPr marL="514350" indent="-514350">
              <a:buFont typeface="+mj-lt"/>
              <a:buAutoNum type="arabicPeriod"/>
            </a:pPr>
            <a:r>
              <a:rPr lang="cs-CZ" smtClean="0"/>
              <a:t>____ your </a:t>
            </a:r>
            <a:r>
              <a:rPr lang="cs-CZ"/>
              <a:t>dentist</a:t>
            </a:r>
            <a:r>
              <a:rPr lang="cs-CZ" smtClean="0"/>
              <a:t>.</a:t>
            </a:r>
            <a:endParaRPr lang="cs-CZ"/>
          </a:p>
          <a:p>
            <a:pPr marL="514350" indent="-514350">
              <a:buFont typeface="+mj-lt"/>
              <a:buAutoNum type="arabicPeriod"/>
            </a:pPr>
            <a:r>
              <a:rPr lang="cs-CZ" smtClean="0"/>
              <a:t>____ only coins, not banknotes here.</a:t>
            </a:r>
            <a:endParaRPr lang="cs-CZ"/>
          </a:p>
        </p:txBody>
      </p:sp>
      <p:graphicFrame>
        <p:nvGraphicFramePr>
          <p:cNvPr id="4" name="Tabulk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1078013"/>
              </p:ext>
            </p:extLst>
          </p:nvPr>
        </p:nvGraphicFramePr>
        <p:xfrm>
          <a:off x="1331640" y="1484784"/>
          <a:ext cx="6840760" cy="579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40760"/>
              </a:tblGrid>
              <a:tr h="370840">
                <a:tc>
                  <a:txBody>
                    <a:bodyPr/>
                    <a:lstStyle/>
                    <a:p>
                      <a:r>
                        <a:rPr lang="cs-CZ" sz="3200" b="0" smtClean="0">
                          <a:solidFill>
                            <a:schemeClr val="tx1"/>
                          </a:solidFill>
                        </a:rPr>
                        <a:t>use     take     turn     wait     go     visit</a:t>
                      </a:r>
                      <a:endParaRPr lang="cs-CZ" sz="3200" b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10973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Tell the people what they should do: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23528" y="1772816"/>
            <a:ext cx="8435280" cy="3773016"/>
          </a:xfrm>
        </p:spPr>
        <p:txBody>
          <a:bodyPr>
            <a:normAutofit lnSpcReduction="1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cs-CZ" smtClean="0">
                <a:solidFill>
                  <a:schemeClr val="accent1"/>
                </a:solidFill>
              </a:rPr>
              <a:t>You should turn</a:t>
            </a:r>
            <a:r>
              <a:rPr lang="cs-CZ" smtClean="0"/>
              <a:t> your mobile off.</a:t>
            </a:r>
          </a:p>
          <a:p>
            <a:pPr marL="514350" indent="-514350">
              <a:buFont typeface="+mj-lt"/>
              <a:buAutoNum type="arabicPeriod"/>
            </a:pPr>
            <a:r>
              <a:rPr lang="cs-CZ">
                <a:solidFill>
                  <a:schemeClr val="accent1"/>
                </a:solidFill>
              </a:rPr>
              <a:t>You should</a:t>
            </a:r>
            <a:r>
              <a:rPr lang="cs-CZ" smtClean="0"/>
              <a:t> </a:t>
            </a:r>
            <a:r>
              <a:rPr lang="cs-CZ" smtClean="0">
                <a:solidFill>
                  <a:schemeClr val="accent1"/>
                </a:solidFill>
              </a:rPr>
              <a:t>go</a:t>
            </a:r>
            <a:r>
              <a:rPr lang="cs-CZ" smtClean="0"/>
              <a:t> to the hall if you want to talk.</a:t>
            </a:r>
            <a:endParaRPr lang="cs-CZ"/>
          </a:p>
          <a:p>
            <a:pPr marL="514350" indent="-514350">
              <a:buFont typeface="+mj-lt"/>
              <a:buAutoNum type="arabicPeriod"/>
            </a:pPr>
            <a:r>
              <a:rPr lang="cs-CZ">
                <a:solidFill>
                  <a:schemeClr val="accent1"/>
                </a:solidFill>
              </a:rPr>
              <a:t>You </a:t>
            </a:r>
            <a:r>
              <a:rPr lang="cs-CZ" smtClean="0">
                <a:solidFill>
                  <a:schemeClr val="accent1"/>
                </a:solidFill>
              </a:rPr>
              <a:t>should take</a:t>
            </a:r>
            <a:r>
              <a:rPr lang="cs-CZ" smtClean="0"/>
              <a:t> the batteries to a special recycling centre.</a:t>
            </a:r>
            <a:endParaRPr lang="cs-CZ"/>
          </a:p>
          <a:p>
            <a:pPr marL="514350" indent="-514350">
              <a:buFont typeface="+mj-lt"/>
              <a:buAutoNum type="arabicPeriod"/>
            </a:pPr>
            <a:r>
              <a:rPr lang="cs-CZ">
                <a:solidFill>
                  <a:schemeClr val="accent1"/>
                </a:solidFill>
              </a:rPr>
              <a:t>You </a:t>
            </a:r>
            <a:r>
              <a:rPr lang="cs-CZ" smtClean="0">
                <a:solidFill>
                  <a:schemeClr val="accent1"/>
                </a:solidFill>
              </a:rPr>
              <a:t>should wait</a:t>
            </a:r>
            <a:r>
              <a:rPr lang="cs-CZ" smtClean="0"/>
              <a:t> till the train stops.</a:t>
            </a:r>
            <a:endParaRPr lang="cs-CZ"/>
          </a:p>
          <a:p>
            <a:pPr marL="514350" indent="-514350">
              <a:buFont typeface="+mj-lt"/>
              <a:buAutoNum type="arabicPeriod"/>
            </a:pPr>
            <a:r>
              <a:rPr lang="cs-CZ">
                <a:solidFill>
                  <a:schemeClr val="accent1"/>
                </a:solidFill>
              </a:rPr>
              <a:t>You </a:t>
            </a:r>
            <a:r>
              <a:rPr lang="cs-CZ" smtClean="0">
                <a:solidFill>
                  <a:schemeClr val="accent1"/>
                </a:solidFill>
              </a:rPr>
              <a:t>should visit</a:t>
            </a:r>
            <a:r>
              <a:rPr lang="cs-CZ" smtClean="0"/>
              <a:t> your dentist.</a:t>
            </a:r>
            <a:endParaRPr lang="cs-CZ"/>
          </a:p>
          <a:p>
            <a:pPr marL="514350" indent="-514350">
              <a:buFont typeface="+mj-lt"/>
              <a:buAutoNum type="arabicPeriod"/>
            </a:pPr>
            <a:r>
              <a:rPr lang="cs-CZ">
                <a:solidFill>
                  <a:schemeClr val="accent1"/>
                </a:solidFill>
              </a:rPr>
              <a:t>You </a:t>
            </a:r>
            <a:r>
              <a:rPr lang="cs-CZ" smtClean="0">
                <a:solidFill>
                  <a:schemeClr val="accent1"/>
                </a:solidFill>
              </a:rPr>
              <a:t>should use </a:t>
            </a:r>
            <a:r>
              <a:rPr lang="cs-CZ" smtClean="0"/>
              <a:t>only coins, not banknotes here.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76198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143000"/>
          </a:xfrm>
        </p:spPr>
        <p:txBody>
          <a:bodyPr>
            <a:noAutofit/>
          </a:bodyPr>
          <a:lstStyle/>
          <a:p>
            <a:r>
              <a:rPr lang="cs-CZ" sz="4000" smtClean="0"/>
              <a:t>Make a poem using 8 words from the box, mind the rhyming: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340968"/>
          </a:xfrm>
        </p:spPr>
        <p:txBody>
          <a:bodyPr/>
          <a:lstStyle/>
          <a:p>
            <a:pPr marL="0" indent="0">
              <a:buNone/>
            </a:pPr>
            <a:r>
              <a:rPr lang="cs-CZ" smtClean="0"/>
              <a:t> </a:t>
            </a:r>
            <a:endParaRPr lang="cs-CZ"/>
          </a:p>
          <a:p>
            <a:pPr marL="0" indent="0">
              <a:buNone/>
            </a:pPr>
            <a:endParaRPr lang="cs-CZ"/>
          </a:p>
        </p:txBody>
      </p:sp>
      <p:graphicFrame>
        <p:nvGraphicFramePr>
          <p:cNvPr id="4" name="Tabulk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4360227"/>
              </p:ext>
            </p:extLst>
          </p:nvPr>
        </p:nvGraphicFramePr>
        <p:xfrm>
          <a:off x="971600" y="1628800"/>
          <a:ext cx="7344816" cy="35441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48272"/>
                <a:gridCol w="2448272"/>
                <a:gridCol w="2448272"/>
              </a:tblGrid>
              <a:tr h="886042">
                <a:tc>
                  <a:txBody>
                    <a:bodyPr/>
                    <a:lstStyle/>
                    <a:p>
                      <a:pPr algn="ctr"/>
                      <a:r>
                        <a:rPr lang="cs-CZ" sz="3200" b="0" smtClean="0">
                          <a:solidFill>
                            <a:schemeClr val="tx1"/>
                          </a:solidFill>
                        </a:rPr>
                        <a:t>sunny</a:t>
                      </a:r>
                      <a:endParaRPr lang="cs-CZ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3200" b="0" smtClean="0">
                          <a:solidFill>
                            <a:schemeClr val="tx1"/>
                          </a:solidFill>
                        </a:rPr>
                        <a:t>honey</a:t>
                      </a:r>
                      <a:endParaRPr lang="cs-CZ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3200" b="0" smtClean="0">
                          <a:solidFill>
                            <a:schemeClr val="tx1"/>
                          </a:solidFill>
                        </a:rPr>
                        <a:t>money</a:t>
                      </a:r>
                      <a:endParaRPr lang="cs-CZ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886042">
                <a:tc>
                  <a:txBody>
                    <a:bodyPr/>
                    <a:lstStyle/>
                    <a:p>
                      <a:pPr algn="ctr"/>
                      <a:r>
                        <a:rPr lang="cs-CZ" sz="3200" b="0" smtClean="0">
                          <a:solidFill>
                            <a:schemeClr val="tx1"/>
                          </a:solidFill>
                        </a:rPr>
                        <a:t>small</a:t>
                      </a:r>
                      <a:endParaRPr lang="cs-CZ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3200" b="0" smtClean="0">
                          <a:solidFill>
                            <a:schemeClr val="tx1"/>
                          </a:solidFill>
                        </a:rPr>
                        <a:t>troll</a:t>
                      </a:r>
                      <a:endParaRPr lang="cs-CZ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3200" b="0" smtClean="0">
                          <a:solidFill>
                            <a:schemeClr val="tx1"/>
                          </a:solidFill>
                        </a:rPr>
                        <a:t>crawl</a:t>
                      </a:r>
                      <a:endParaRPr lang="cs-CZ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886042">
                <a:tc>
                  <a:txBody>
                    <a:bodyPr/>
                    <a:lstStyle/>
                    <a:p>
                      <a:pPr algn="ctr"/>
                      <a:r>
                        <a:rPr lang="cs-CZ" sz="3200" b="0" smtClean="0">
                          <a:solidFill>
                            <a:schemeClr val="tx1"/>
                          </a:solidFill>
                        </a:rPr>
                        <a:t>right</a:t>
                      </a:r>
                      <a:endParaRPr lang="cs-CZ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3200" b="0" smtClean="0">
                          <a:solidFill>
                            <a:schemeClr val="tx1"/>
                          </a:solidFill>
                        </a:rPr>
                        <a:t>fight</a:t>
                      </a:r>
                      <a:endParaRPr lang="cs-CZ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3200" b="0" smtClean="0">
                          <a:solidFill>
                            <a:schemeClr val="tx1"/>
                          </a:solidFill>
                        </a:rPr>
                        <a:t>night</a:t>
                      </a:r>
                      <a:endParaRPr lang="cs-CZ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886042">
                <a:tc>
                  <a:txBody>
                    <a:bodyPr/>
                    <a:lstStyle/>
                    <a:p>
                      <a:pPr algn="ctr"/>
                      <a:r>
                        <a:rPr lang="cs-CZ" sz="3200" b="0" smtClean="0">
                          <a:solidFill>
                            <a:schemeClr val="tx1"/>
                          </a:solidFill>
                        </a:rPr>
                        <a:t>rain</a:t>
                      </a:r>
                      <a:endParaRPr lang="cs-CZ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3200" b="0" smtClean="0">
                          <a:solidFill>
                            <a:schemeClr val="tx1"/>
                          </a:solidFill>
                        </a:rPr>
                        <a:t>pain</a:t>
                      </a:r>
                      <a:endParaRPr lang="cs-CZ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3200" b="0" smtClean="0">
                          <a:solidFill>
                            <a:schemeClr val="tx1"/>
                          </a:solidFill>
                        </a:rPr>
                        <a:t>gain</a:t>
                      </a:r>
                      <a:endParaRPr lang="cs-CZ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5" name="Tabulka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7560021"/>
              </p:ext>
            </p:extLst>
          </p:nvPr>
        </p:nvGraphicFramePr>
        <p:xfrm>
          <a:off x="2699792" y="5517232"/>
          <a:ext cx="3816424" cy="8561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16424"/>
              </a:tblGrid>
              <a:tr h="856104">
                <a:tc>
                  <a:txBody>
                    <a:bodyPr/>
                    <a:lstStyle/>
                    <a:p>
                      <a:r>
                        <a:rPr kumimoji="0" lang="cs-CZ" altLang="en-US" sz="4000" b="1" kern="1200" smtClean="0">
                          <a:ln w="11430"/>
                          <a:gradFill flip="none" rotWithShape="1">
                            <a:gsLst>
                              <a:gs pos="0">
                                <a:schemeClr val="accent2"/>
                              </a:gs>
                              <a:gs pos="45000">
                                <a:schemeClr val="accent2">
                                  <a:tint val="60000"/>
                                </a:schemeClr>
                              </a:gs>
                              <a:gs pos="90000">
                                <a:schemeClr val="accent2">
                                  <a:tint val="40000"/>
                                </a:schemeClr>
                              </a:gs>
                              <a:gs pos="100000">
                                <a:schemeClr val="accent2">
                                  <a:tint val="20000"/>
                                </a:schemeClr>
                              </a:gs>
                            </a:gsLst>
                            <a:lin ang="5400000" scaled="1"/>
                            <a:tileRect/>
                          </a:gradFill>
                          <a:effectLst>
                            <a:outerShdw blurRad="44450" dist="41910" dir="3600000" algn="tl">
                              <a:srgbClr val="000000">
                                <a:alpha val="50000"/>
                              </a:srgbClr>
                            </a:outerShdw>
                          </a:effectLst>
                          <a:latin typeface="+mj-lt"/>
                          <a:ea typeface="+mj-ea"/>
                          <a:cs typeface="+mj-cs"/>
                        </a:rPr>
                        <a:t>Think of a title.</a:t>
                      </a:r>
                      <a:endParaRPr kumimoji="0" lang="cs-CZ" altLang="en-US" sz="4000" b="1" kern="1200" dirty="0">
                        <a:ln w="11430"/>
                        <a:gradFill flip="none" rotWithShape="1">
                          <a:gsLst>
                            <a:gs pos="0">
                              <a:schemeClr val="accent2"/>
                            </a:gs>
                            <a:gs pos="45000">
                              <a:schemeClr val="accent2">
                                <a:tint val="60000"/>
                              </a:schemeClr>
                            </a:gs>
                            <a:gs pos="90000">
                              <a:schemeClr val="accent2">
                                <a:tint val="40000"/>
                              </a:schemeClr>
                            </a:gs>
                            <a:gs pos="100000">
                              <a:schemeClr val="accent2">
                                <a:tint val="20000"/>
                              </a:schemeClr>
                            </a:gs>
                          </a:gsLst>
                          <a:lin ang="5400000" scaled="1"/>
                          <a:tileRect/>
                        </a:gradFill>
                        <a:effectLst>
                          <a:outerShdw blurRad="44450" dist="41910" dir="3600000" algn="tl">
                            <a:srgbClr val="000000">
                              <a:alpha val="50000"/>
                            </a:srgbClr>
                          </a:outerShdw>
                        </a:effectLst>
                        <a:latin typeface="+mj-lt"/>
                        <a:ea typeface="+mj-ea"/>
                        <a:cs typeface="+mj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78370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143000"/>
          </a:xfrm>
        </p:spPr>
        <p:txBody>
          <a:bodyPr>
            <a:noAutofit/>
          </a:bodyPr>
          <a:lstStyle/>
          <a:p>
            <a:r>
              <a:rPr lang="cs-CZ" sz="4000" smtClean="0"/>
              <a:t>Example: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2915816" y="1412776"/>
            <a:ext cx="3610744" cy="5141167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cs-CZ" dirty="0" smtClean="0"/>
              <a:t> </a:t>
            </a:r>
            <a:r>
              <a:rPr lang="cs-CZ" u="sng" dirty="0" err="1" smtClean="0"/>
              <a:t>The</a:t>
            </a:r>
            <a:r>
              <a:rPr lang="cs-CZ" u="sng" dirty="0" smtClean="0"/>
              <a:t> Bee Song</a:t>
            </a:r>
          </a:p>
          <a:p>
            <a:pPr marL="0" indent="0">
              <a:buNone/>
            </a:pPr>
            <a:r>
              <a:rPr lang="cs-CZ" dirty="0" err="1" smtClean="0"/>
              <a:t>It</a:t>
            </a:r>
            <a:r>
              <a:rPr lang="cs-CZ" dirty="0" smtClean="0"/>
              <a:t> </a:t>
            </a:r>
            <a:r>
              <a:rPr lang="cs-CZ" dirty="0" err="1" smtClean="0"/>
              <a:t>is</a:t>
            </a:r>
            <a:r>
              <a:rPr lang="cs-CZ" dirty="0" smtClean="0"/>
              <a:t> sunny,</a:t>
            </a:r>
          </a:p>
          <a:p>
            <a:pPr marL="0" indent="0">
              <a:buNone/>
            </a:pPr>
            <a:r>
              <a:rPr lang="cs-CZ" dirty="0" err="1" smtClean="0"/>
              <a:t>We</a:t>
            </a:r>
            <a:r>
              <a:rPr lang="cs-CZ" dirty="0" smtClean="0"/>
              <a:t> make </a:t>
            </a:r>
            <a:r>
              <a:rPr lang="cs-CZ" dirty="0" err="1" smtClean="0"/>
              <a:t>honey</a:t>
            </a:r>
            <a:r>
              <a:rPr lang="cs-CZ" dirty="0" smtClean="0"/>
              <a:t>.</a:t>
            </a:r>
          </a:p>
          <a:p>
            <a:pPr marL="0" indent="0">
              <a:buNone/>
            </a:pPr>
            <a:r>
              <a:rPr lang="cs-CZ" dirty="0" err="1" smtClean="0"/>
              <a:t>We</a:t>
            </a:r>
            <a:r>
              <a:rPr lang="cs-CZ" dirty="0" smtClean="0"/>
              <a:t> are </a:t>
            </a:r>
            <a:r>
              <a:rPr lang="cs-CZ" dirty="0" err="1" smtClean="0"/>
              <a:t>small</a:t>
            </a:r>
            <a:r>
              <a:rPr lang="cs-CZ" dirty="0" smtClean="0"/>
              <a:t>,</a:t>
            </a:r>
          </a:p>
          <a:p>
            <a:pPr marL="0" indent="0">
              <a:buNone/>
            </a:pPr>
            <a:r>
              <a:rPr lang="cs-CZ" dirty="0" err="1" smtClean="0"/>
              <a:t>We</a:t>
            </a:r>
            <a:r>
              <a:rPr lang="cs-CZ" dirty="0" smtClean="0"/>
              <a:t> </a:t>
            </a:r>
            <a:r>
              <a:rPr lang="cs-CZ" dirty="0" err="1" smtClean="0"/>
              <a:t>don´t</a:t>
            </a:r>
            <a:r>
              <a:rPr lang="cs-CZ" dirty="0" smtClean="0"/>
              <a:t> </a:t>
            </a:r>
            <a:r>
              <a:rPr lang="cs-CZ" dirty="0" err="1" smtClean="0"/>
              <a:t>crawl</a:t>
            </a:r>
            <a:r>
              <a:rPr lang="cs-CZ" dirty="0" smtClean="0"/>
              <a:t>.</a:t>
            </a:r>
          </a:p>
          <a:p>
            <a:pPr marL="0" indent="0">
              <a:buNone/>
            </a:pPr>
            <a:r>
              <a:rPr lang="cs-CZ" dirty="0" err="1" smtClean="0"/>
              <a:t>When</a:t>
            </a:r>
            <a:r>
              <a:rPr lang="cs-CZ" dirty="0" smtClean="0"/>
              <a:t> </a:t>
            </a:r>
            <a:r>
              <a:rPr lang="cs-CZ" dirty="0" err="1" smtClean="0"/>
              <a:t>there´s</a:t>
            </a:r>
            <a:r>
              <a:rPr lang="cs-CZ" dirty="0" smtClean="0"/>
              <a:t> </a:t>
            </a:r>
            <a:r>
              <a:rPr lang="cs-CZ" dirty="0" err="1" smtClean="0"/>
              <a:t>rain</a:t>
            </a:r>
            <a:r>
              <a:rPr lang="cs-CZ" dirty="0" smtClean="0"/>
              <a:t>,</a:t>
            </a:r>
            <a:endParaRPr lang="cs-CZ" dirty="0" smtClean="0"/>
          </a:p>
          <a:p>
            <a:pPr marL="0" indent="0">
              <a:buNone/>
            </a:pPr>
            <a:r>
              <a:rPr lang="cs-CZ" dirty="0" err="1" smtClean="0"/>
              <a:t>We</a:t>
            </a:r>
            <a:r>
              <a:rPr lang="cs-CZ" dirty="0" smtClean="0"/>
              <a:t> </a:t>
            </a:r>
            <a:r>
              <a:rPr lang="cs-CZ" dirty="0" err="1" smtClean="0"/>
              <a:t>feel</a:t>
            </a:r>
            <a:r>
              <a:rPr lang="cs-CZ" dirty="0" smtClean="0"/>
              <a:t> </a:t>
            </a:r>
            <a:r>
              <a:rPr lang="cs-CZ" dirty="0" err="1" smtClean="0"/>
              <a:t>pain</a:t>
            </a:r>
            <a:r>
              <a:rPr lang="cs-CZ" dirty="0" smtClean="0"/>
              <a:t>.</a:t>
            </a:r>
          </a:p>
          <a:p>
            <a:pPr marL="0" indent="0">
              <a:buNone/>
            </a:pPr>
            <a:r>
              <a:rPr lang="cs-CZ" dirty="0" err="1" smtClean="0"/>
              <a:t>It´s</a:t>
            </a:r>
            <a:r>
              <a:rPr lang="cs-CZ" dirty="0" smtClean="0"/>
              <a:t> not </a:t>
            </a:r>
            <a:r>
              <a:rPr lang="cs-CZ" dirty="0" err="1" smtClean="0"/>
              <a:t>right</a:t>
            </a:r>
            <a:r>
              <a:rPr lang="cs-CZ" dirty="0" smtClean="0"/>
              <a:t>,</a:t>
            </a:r>
          </a:p>
          <a:p>
            <a:pPr marL="0" indent="0">
              <a:buNone/>
            </a:pPr>
            <a:r>
              <a:rPr lang="cs-CZ" dirty="0" err="1" smtClean="0"/>
              <a:t>Let´s</a:t>
            </a:r>
            <a:r>
              <a:rPr lang="cs-CZ" dirty="0" smtClean="0"/>
              <a:t> just </a:t>
            </a:r>
            <a:r>
              <a:rPr lang="cs-CZ" dirty="0" err="1" smtClean="0"/>
              <a:t>fight</a:t>
            </a:r>
            <a:r>
              <a:rPr lang="cs-CZ" dirty="0" smtClean="0"/>
              <a:t>.</a:t>
            </a:r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909058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Welcome">
  <a:themeElements>
    <a:clrScheme name="Welcome">
      <a:dk1>
        <a:sysClr val="windowText" lastClr="000000"/>
      </a:dk1>
      <a:lt1>
        <a:sysClr val="window" lastClr="FFFFFF"/>
      </a:lt1>
      <a:dk2>
        <a:srgbClr val="00272B"/>
      </a:dk2>
      <a:lt2>
        <a:srgbClr val="F7F7FF"/>
      </a:lt2>
      <a:accent1>
        <a:srgbClr val="006AED"/>
      </a:accent1>
      <a:accent2>
        <a:srgbClr val="0087BF"/>
      </a:accent2>
      <a:accent3>
        <a:srgbClr val="5D974B"/>
      </a:accent3>
      <a:accent4>
        <a:srgbClr val="9DBB3F"/>
      </a:accent4>
      <a:accent5>
        <a:srgbClr val="C77CC7"/>
      </a:accent5>
      <a:accent6>
        <a:srgbClr val="996699"/>
      </a:accent6>
      <a:hlink>
        <a:srgbClr val="E78707"/>
      </a:hlink>
      <a:folHlink>
        <a:srgbClr val="C618BA"/>
      </a:folHlink>
    </a:clrScheme>
    <a:fontScheme name="Vlastní 1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Welcome">
      <a:fillStyleLst>
        <a:solidFill>
          <a:schemeClr val="phClr">
            <a:tint val="100000"/>
            <a:shade val="100000"/>
            <a:hueMod val="100000"/>
            <a:satMod val="150000"/>
          </a:schemeClr>
        </a:solidFill>
        <a:gradFill rotWithShape="1">
          <a:gsLst>
            <a:gs pos="0">
              <a:schemeClr val="phClr">
                <a:tint val="10000"/>
                <a:shade val="100000"/>
                <a:hueMod val="100000"/>
                <a:satMod val="1000000"/>
              </a:schemeClr>
            </a:gs>
            <a:gs pos="100000">
              <a:schemeClr val="phClr">
                <a:tint val="100000"/>
                <a:shade val="100000"/>
                <a:hueMod val="100000"/>
                <a:satMod val="300000"/>
              </a:schemeClr>
            </a:gs>
          </a:gsLst>
          <a:lin ang="16200000" scaled="1"/>
        </a:gradFill>
        <a:gradFill flip="none" rotWithShape="1">
          <a:gsLst>
            <a:gs pos="0">
              <a:schemeClr val="phClr">
                <a:tint val="70000"/>
              </a:schemeClr>
            </a:gs>
            <a:gs pos="30000">
              <a:schemeClr val="phClr">
                <a:tint val="90000"/>
              </a:schemeClr>
            </a:gs>
            <a:gs pos="88000">
              <a:schemeClr val="phClr">
                <a:shade val="30000"/>
              </a:schemeClr>
            </a:gs>
            <a:gs pos="100000">
              <a:schemeClr val="phClr">
                <a:shade val="20000"/>
              </a:schemeClr>
            </a:gs>
          </a:gsLst>
          <a:lin ang="5400000" scaled="1"/>
          <a:tileRect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</a:effectLst>
        </a:effectStyle>
        <a:effectStyle>
          <a:effectLst>
            <a:outerShdw blurRad="39000" dist="25400" dir="5400000">
              <a:srgbClr val="000000">
                <a:alpha val="40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prstMaterial="powder">
            <a:bevelT w="152400"/>
            <a:contourClr>
              <a:schemeClr val="phClr"/>
            </a:contourClr>
          </a:sp3d>
        </a:effectStyle>
      </a:effectStyleLst>
      <a:bg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100000"/>
                <a:shade val="30000"/>
                <a:hueMod val="100000"/>
              </a:schemeClr>
            </a:gs>
            <a:gs pos="20000">
              <a:schemeClr val="phClr">
                <a:tint val="100000"/>
                <a:shade val="100000"/>
                <a:hueMod val="100000"/>
              </a:schemeClr>
            </a:gs>
            <a:gs pos="100000">
              <a:schemeClr val="phClr">
                <a:tint val="90000"/>
                <a:shade val="100000"/>
                <a:hueMod val="100000"/>
                <a:satMod val="16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30000"/>
                <a:hueMod val="100000"/>
                <a:satMod val="1600000"/>
              </a:schemeClr>
            </a:gs>
            <a:gs pos="20000">
              <a:schemeClr val="phClr">
                <a:tint val="100000"/>
                <a:shade val="100000"/>
                <a:hueMod val="100000"/>
                <a:satMod val="500000"/>
              </a:schemeClr>
            </a:gs>
            <a:gs pos="100000">
              <a:schemeClr val="phClr">
                <a:tint val="90000"/>
                <a:shade val="100000"/>
                <a:hueMod val="100000"/>
                <a:satMod val="160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Motiv přivítání</Template>
  <TotalTime>66</TotalTime>
  <Words>489</Words>
  <Application>Microsoft Office PowerPoint</Application>
  <PresentationFormat>Předvádění na obrazovce (4:3)</PresentationFormat>
  <Paragraphs>97</Paragraphs>
  <Slides>11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11</vt:i4>
      </vt:variant>
    </vt:vector>
  </HeadingPairs>
  <TitlesOfParts>
    <vt:vector size="12" baseType="lpstr">
      <vt:lpstr>Welcome</vt:lpstr>
      <vt:lpstr>Prezentace aplikace PowerPoint</vt:lpstr>
      <vt:lpstr>Put the answers to the correct column:</vt:lpstr>
      <vt:lpstr>Put the answers to the correct column:</vt:lpstr>
      <vt:lpstr>Write sentences. Use the following ideas:</vt:lpstr>
      <vt:lpstr>Write sentences. Use the following ideas:</vt:lpstr>
      <vt:lpstr>Tell the people what they should do:</vt:lpstr>
      <vt:lpstr>Tell the people what they should do:</vt:lpstr>
      <vt:lpstr>Make a poem using 8 words from the box, mind the rhyming:</vt:lpstr>
      <vt:lpstr>Example:</vt:lpstr>
      <vt:lpstr>Metodický list:</vt:lpstr>
      <vt:lpstr>Zdroje:</vt:lpstr>
    </vt:vector>
  </TitlesOfParts>
  <Company>Základní škola 28.října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ZŠ</dc:creator>
  <cp:lastModifiedBy>OEM</cp:lastModifiedBy>
  <cp:revision>13</cp:revision>
  <dcterms:created xsi:type="dcterms:W3CDTF">2012-02-12T14:54:32Z</dcterms:created>
  <dcterms:modified xsi:type="dcterms:W3CDTF">2012-07-30T07:34:45Z</dcterms:modified>
</cp:coreProperties>
</file>