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19494-F363-4C87-8C60-49F3A36B0C8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1EA9F5-A87F-4BCA-BC68-87CE84B769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9162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EA9F5-A87F-4BCA-BC68-87CE84B769A5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2175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EA9F5-A87F-4BCA-BC68-87CE84B769A5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2175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90A-848B-4A11-A543-9BCCFC4AA452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2906-697D-434A-90B1-7240678AD75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90A-848B-4A11-A543-9BCCFC4AA452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2906-697D-434A-90B1-7240678AD75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90A-848B-4A11-A543-9BCCFC4AA452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2906-697D-434A-90B1-7240678AD75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90A-848B-4A11-A543-9BCCFC4AA452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2906-697D-434A-90B1-7240678AD75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90A-848B-4A11-A543-9BCCFC4AA452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2906-697D-434A-90B1-7240678AD75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90A-848B-4A11-A543-9BCCFC4AA452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2906-697D-434A-90B1-7240678AD75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90A-848B-4A11-A543-9BCCFC4AA452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2906-697D-434A-90B1-7240678AD75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90A-848B-4A11-A543-9BCCFC4AA452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2906-697D-434A-90B1-7240678AD75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90A-848B-4A11-A543-9BCCFC4AA452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2906-697D-434A-90B1-7240678AD75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90A-848B-4A11-A543-9BCCFC4AA452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2906-697D-434A-90B1-7240678AD75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90A-848B-4A11-A543-9BCCFC4AA452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52906-697D-434A-90B1-7240678AD75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9690A-848B-4A11-A543-9BCCFC4AA452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8AA52906-697D-434A-90B1-7240678AD75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A9_47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věty, </a:t>
            </a:r>
            <a:r>
              <a:rPr lang="cs-CZ" sz="1800" smtClean="0">
                <a:solidFill>
                  <a:schemeClr val="tx1"/>
                </a:solidFill>
              </a:rPr>
              <a:t>zařazuje </a:t>
            </a:r>
            <a:r>
              <a:rPr lang="cs-CZ" sz="1800">
                <a:solidFill>
                  <a:schemeClr val="tx1"/>
                </a:solidFill>
              </a:rPr>
              <a:t>do slovní zásoby neznámé výrazy</a:t>
            </a:r>
            <a:r>
              <a:rPr lang="cs-CZ" sz="1800" smtClean="0">
                <a:solidFill>
                  <a:prstClr val="black"/>
                </a:solidFill>
              </a:rPr>
              <a:t>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Idioms and Everyday English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</a:t>
            </a:r>
            <a:r>
              <a:rPr lang="cs-CZ" sz="1200" smtClean="0">
                <a:solidFill>
                  <a:prstClr val="black"/>
                </a:solidFill>
              </a:rPr>
              <a:t>Batelková, </a:t>
            </a:r>
            <a:r>
              <a:rPr lang="cs-CZ" sz="1200" smtClean="0">
                <a:solidFill>
                  <a:prstClr val="black"/>
                </a:solidFill>
              </a:rPr>
              <a:t>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62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cs-CZ" sz="4000" smtClean="0"/>
              <a:t>How would you feel in these situations?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You look washed out.		</a:t>
            </a:r>
            <a:r>
              <a:rPr lang="cs-CZ">
                <a:sym typeface="Wingdings"/>
              </a:rPr>
              <a:t> 	</a:t>
            </a:r>
            <a:endParaRPr lang="cs-CZ" smtClean="0">
              <a:sym typeface="Wingdings"/>
            </a:endParaRPr>
          </a:p>
          <a:p>
            <a:r>
              <a:rPr lang="cs-CZ" smtClean="0"/>
              <a:t>You are in good shape.		</a:t>
            </a:r>
            <a:r>
              <a:rPr lang="cs-CZ">
                <a:sym typeface="Wingdings"/>
              </a:rPr>
              <a:t> 	</a:t>
            </a:r>
            <a:r>
              <a:rPr lang="cs-CZ" smtClean="0">
                <a:sym typeface="Wingdings"/>
              </a:rPr>
              <a:t></a:t>
            </a:r>
          </a:p>
          <a:p>
            <a:r>
              <a:rPr lang="cs-CZ" smtClean="0">
                <a:sym typeface="Wingdings"/>
              </a:rPr>
              <a:t>You have taken a turn for the worse. 	</a:t>
            </a:r>
            <a:r>
              <a:rPr lang="cs-CZ">
                <a:sym typeface="Wingdings"/>
              </a:rPr>
              <a:t> 	</a:t>
            </a:r>
            <a:r>
              <a:rPr lang="cs-CZ" smtClean="0">
                <a:sym typeface="Wingdings"/>
              </a:rPr>
              <a:t></a:t>
            </a:r>
          </a:p>
          <a:p>
            <a:r>
              <a:rPr lang="cs-CZ" smtClean="0">
                <a:sym typeface="Wingdings"/>
              </a:rPr>
              <a:t>You are not feeling yourself. 	 </a:t>
            </a:r>
            <a:r>
              <a:rPr lang="cs-CZ">
                <a:sym typeface="Wingdings"/>
              </a:rPr>
              <a:t>	</a:t>
            </a:r>
            <a:r>
              <a:rPr lang="cs-CZ" smtClean="0">
                <a:sym typeface="Wingdings"/>
              </a:rPr>
              <a:t></a:t>
            </a:r>
          </a:p>
          <a:p>
            <a:r>
              <a:rPr lang="cs-CZ" smtClean="0"/>
              <a:t>You feel lousy. 			</a:t>
            </a:r>
            <a:r>
              <a:rPr lang="cs-CZ">
                <a:sym typeface="Wingdings"/>
              </a:rPr>
              <a:t> 	</a:t>
            </a:r>
            <a:r>
              <a:rPr lang="cs-CZ" smtClean="0">
                <a:sym typeface="Wingdings"/>
              </a:rPr>
              <a:t></a:t>
            </a:r>
          </a:p>
          <a:p>
            <a:r>
              <a:rPr lang="cs-CZ" smtClean="0">
                <a:sym typeface="Wingdings"/>
              </a:rPr>
              <a:t>You feel on top of the world.	 </a:t>
            </a:r>
            <a:r>
              <a:rPr lang="cs-CZ">
                <a:sym typeface="Wingdings"/>
              </a:rPr>
              <a:t>	</a:t>
            </a:r>
            <a:r>
              <a:rPr lang="cs-CZ" smtClean="0">
                <a:sym typeface="Wingdings"/>
              </a:rPr>
              <a:t></a:t>
            </a:r>
          </a:p>
          <a:p>
            <a:r>
              <a:rPr lang="cs-CZ" smtClean="0">
                <a:sym typeface="Wingdings"/>
              </a:rPr>
              <a:t>You´re in the pink.			 </a:t>
            </a:r>
            <a:r>
              <a:rPr lang="cs-CZ">
                <a:sym typeface="Wingdings"/>
              </a:rPr>
              <a:t>	</a:t>
            </a:r>
            <a:endParaRPr lang="cs-CZ"/>
          </a:p>
        </p:txBody>
      </p:sp>
      <p:cxnSp>
        <p:nvCxnSpPr>
          <p:cNvPr id="8" name="Přímá spojnice 7"/>
          <p:cNvCxnSpPr/>
          <p:nvPr/>
        </p:nvCxnSpPr>
        <p:spPr>
          <a:xfrm flipV="1">
            <a:off x="6228184" y="1691516"/>
            <a:ext cx="216024" cy="3693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V="1">
            <a:off x="6227974" y="4077072"/>
            <a:ext cx="216024" cy="3693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 flipV="1">
            <a:off x="7000707" y="2301275"/>
            <a:ext cx="216024" cy="3693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V="1">
            <a:off x="7124784" y="2827369"/>
            <a:ext cx="216024" cy="3693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V="1">
            <a:off x="6227974" y="3429000"/>
            <a:ext cx="216024" cy="3693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7000707" y="5229200"/>
            <a:ext cx="216024" cy="3693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7017191" y="4653136"/>
            <a:ext cx="216024" cy="3693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280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Fill in the gaps: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lnSpcReduction="10000"/>
          </a:bodyPr>
          <a:lstStyle/>
          <a:p>
            <a:r>
              <a:rPr lang="cs-CZ" smtClean="0"/>
              <a:t>Why do we ___ so much money on clothes?</a:t>
            </a:r>
            <a:br>
              <a:rPr lang="cs-CZ" smtClean="0"/>
            </a:br>
            <a:r>
              <a:rPr lang="cs-CZ" smtClean="0"/>
              <a:t>a) spend		b) buy	c) sell</a:t>
            </a:r>
          </a:p>
          <a:p>
            <a:r>
              <a:rPr lang="cs-CZ"/>
              <a:t>I</a:t>
            </a:r>
            <a:r>
              <a:rPr lang="cs-CZ" smtClean="0"/>
              <a:t>´ll ___ you a pound to wash my bike.</a:t>
            </a:r>
            <a:br>
              <a:rPr lang="cs-CZ" smtClean="0"/>
            </a:br>
            <a:r>
              <a:rPr lang="cs-CZ"/>
              <a:t>a) spend		b) </a:t>
            </a:r>
            <a:r>
              <a:rPr lang="cs-CZ" smtClean="0"/>
              <a:t>charge</a:t>
            </a:r>
            <a:r>
              <a:rPr lang="cs-CZ"/>
              <a:t>	c) </a:t>
            </a:r>
            <a:r>
              <a:rPr lang="cs-CZ" smtClean="0"/>
              <a:t>pay</a:t>
            </a:r>
          </a:p>
          <a:p>
            <a:r>
              <a:rPr lang="cs-CZ" smtClean="0"/>
              <a:t>Did you ___ the jeans in the shop before you bought them?</a:t>
            </a:r>
            <a:br>
              <a:rPr lang="cs-CZ" smtClean="0"/>
            </a:br>
            <a:r>
              <a:rPr lang="cs-CZ"/>
              <a:t>a) </a:t>
            </a:r>
            <a:r>
              <a:rPr lang="cs-CZ" smtClean="0"/>
              <a:t>put on</a:t>
            </a:r>
            <a:r>
              <a:rPr lang="cs-CZ"/>
              <a:t>		b) </a:t>
            </a:r>
            <a:r>
              <a:rPr lang="cs-CZ" smtClean="0"/>
              <a:t>wear</a:t>
            </a:r>
            <a:r>
              <a:rPr lang="cs-CZ"/>
              <a:t>	c) </a:t>
            </a:r>
            <a:r>
              <a:rPr lang="cs-CZ" smtClean="0"/>
              <a:t>try on</a:t>
            </a:r>
          </a:p>
          <a:p>
            <a:r>
              <a:rPr lang="cs-CZ" smtClean="0"/>
              <a:t>If the shirt is too large you can take it back and ___ it for a smaller one.</a:t>
            </a:r>
            <a:br>
              <a:rPr lang="cs-CZ" smtClean="0"/>
            </a:br>
            <a:r>
              <a:rPr lang="cs-CZ"/>
              <a:t>a) </a:t>
            </a:r>
            <a:r>
              <a:rPr lang="cs-CZ" smtClean="0"/>
              <a:t>sell back</a:t>
            </a:r>
            <a:r>
              <a:rPr lang="cs-CZ"/>
              <a:t>		b) </a:t>
            </a:r>
            <a:r>
              <a:rPr lang="cs-CZ" smtClean="0"/>
              <a:t>exchange</a:t>
            </a:r>
            <a:r>
              <a:rPr lang="cs-CZ"/>
              <a:t>	c</a:t>
            </a:r>
            <a:r>
              <a:rPr lang="cs-CZ" smtClean="0"/>
              <a:t>) replace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397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Fill in the gaps: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lnSpcReduction="10000"/>
          </a:bodyPr>
          <a:lstStyle/>
          <a:p>
            <a:r>
              <a:rPr lang="cs-CZ" smtClean="0"/>
              <a:t>Why do we ___ so much money on clothes?</a:t>
            </a:r>
            <a:br>
              <a:rPr lang="cs-CZ" smtClean="0"/>
            </a:br>
            <a:r>
              <a:rPr lang="cs-CZ" smtClean="0">
                <a:solidFill>
                  <a:schemeClr val="accent1"/>
                </a:solidFill>
              </a:rPr>
              <a:t>a) spend</a:t>
            </a:r>
            <a:r>
              <a:rPr lang="cs-CZ" smtClean="0"/>
              <a:t>		b) buy	c) sell</a:t>
            </a:r>
          </a:p>
          <a:p>
            <a:r>
              <a:rPr lang="cs-CZ"/>
              <a:t>I</a:t>
            </a:r>
            <a:r>
              <a:rPr lang="cs-CZ" smtClean="0"/>
              <a:t>´ll ___ you a pound to wash my bike.</a:t>
            </a:r>
            <a:br>
              <a:rPr lang="cs-CZ" smtClean="0"/>
            </a:br>
            <a:r>
              <a:rPr lang="cs-CZ"/>
              <a:t>a) spend		b) </a:t>
            </a:r>
            <a:r>
              <a:rPr lang="cs-CZ" smtClean="0"/>
              <a:t>charge</a:t>
            </a:r>
            <a:r>
              <a:rPr lang="cs-CZ"/>
              <a:t>	</a:t>
            </a:r>
            <a:r>
              <a:rPr lang="cs-CZ">
                <a:solidFill>
                  <a:schemeClr val="accent1"/>
                </a:solidFill>
              </a:rPr>
              <a:t>c) </a:t>
            </a:r>
            <a:r>
              <a:rPr lang="cs-CZ" smtClean="0">
                <a:solidFill>
                  <a:schemeClr val="accent1"/>
                </a:solidFill>
              </a:rPr>
              <a:t>pay</a:t>
            </a:r>
          </a:p>
          <a:p>
            <a:r>
              <a:rPr lang="cs-CZ" smtClean="0"/>
              <a:t>Did you ___ the jeans in the shop before you bought them?</a:t>
            </a:r>
            <a:br>
              <a:rPr lang="cs-CZ" smtClean="0"/>
            </a:br>
            <a:r>
              <a:rPr lang="cs-CZ"/>
              <a:t>a) </a:t>
            </a:r>
            <a:r>
              <a:rPr lang="cs-CZ" smtClean="0"/>
              <a:t>put on</a:t>
            </a:r>
            <a:r>
              <a:rPr lang="cs-CZ"/>
              <a:t>		b) </a:t>
            </a:r>
            <a:r>
              <a:rPr lang="cs-CZ" smtClean="0"/>
              <a:t>wear</a:t>
            </a:r>
            <a:r>
              <a:rPr lang="cs-CZ"/>
              <a:t>	</a:t>
            </a:r>
            <a:r>
              <a:rPr lang="cs-CZ">
                <a:solidFill>
                  <a:schemeClr val="accent1"/>
                </a:solidFill>
              </a:rPr>
              <a:t>c) </a:t>
            </a:r>
            <a:r>
              <a:rPr lang="cs-CZ" smtClean="0">
                <a:solidFill>
                  <a:schemeClr val="accent1"/>
                </a:solidFill>
              </a:rPr>
              <a:t>try on</a:t>
            </a:r>
          </a:p>
          <a:p>
            <a:r>
              <a:rPr lang="cs-CZ" smtClean="0"/>
              <a:t>If the shirt is too large you can take it back and ___ it for a smaller one.</a:t>
            </a:r>
            <a:br>
              <a:rPr lang="cs-CZ" smtClean="0"/>
            </a:br>
            <a:r>
              <a:rPr lang="cs-CZ"/>
              <a:t>a) </a:t>
            </a:r>
            <a:r>
              <a:rPr lang="cs-CZ" smtClean="0"/>
              <a:t>sell back</a:t>
            </a:r>
            <a:r>
              <a:rPr lang="cs-CZ"/>
              <a:t>		</a:t>
            </a:r>
            <a:r>
              <a:rPr lang="cs-CZ">
                <a:solidFill>
                  <a:schemeClr val="accent1"/>
                </a:solidFill>
              </a:rPr>
              <a:t>b) </a:t>
            </a:r>
            <a:r>
              <a:rPr lang="cs-CZ" smtClean="0">
                <a:solidFill>
                  <a:schemeClr val="accent1"/>
                </a:solidFill>
              </a:rPr>
              <a:t>exchange</a:t>
            </a:r>
            <a:r>
              <a:rPr lang="cs-CZ"/>
              <a:t>	c</a:t>
            </a:r>
            <a:r>
              <a:rPr lang="cs-CZ" smtClean="0"/>
              <a:t>) replace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587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Replace the underlined words </a:t>
            </a:r>
            <a:br>
              <a:rPr lang="cs-CZ" sz="4000" smtClean="0"/>
            </a:br>
            <a:r>
              <a:rPr lang="cs-CZ" sz="4000" smtClean="0"/>
              <a:t>with the words from the box: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16835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It´s raining </a:t>
            </a:r>
            <a:r>
              <a:rPr lang="cs-CZ" u="sng" smtClean="0"/>
              <a:t>a lot</a:t>
            </a:r>
            <a:r>
              <a:rPr lang="cs-CZ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were </a:t>
            </a:r>
            <a:r>
              <a:rPr lang="cs-CZ" u="sng" smtClean="0"/>
              <a:t>very happy</a:t>
            </a:r>
            <a:r>
              <a:rPr lang="cs-CZ" smtClean="0"/>
              <a:t> after the match.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Tom is feeling </a:t>
            </a:r>
            <a:r>
              <a:rPr lang="cs-CZ" u="sng" smtClean="0"/>
              <a:t>unwell</a:t>
            </a:r>
            <a:r>
              <a:rPr lang="cs-CZ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It´s </a:t>
            </a:r>
            <a:r>
              <a:rPr lang="cs-CZ" u="sng"/>
              <a:t>hot</a:t>
            </a:r>
            <a:r>
              <a:rPr lang="cs-CZ"/>
              <a:t> in the room.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They made </a:t>
            </a:r>
            <a:r>
              <a:rPr lang="cs-CZ" u="sng" smtClean="0"/>
              <a:t>a lot of fuss</a:t>
            </a:r>
            <a:r>
              <a:rPr lang="cs-CZ" smtClean="0"/>
              <a:t> about a trivial thing.</a:t>
            </a: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827815"/>
              </p:ext>
            </p:extLst>
          </p:nvPr>
        </p:nvGraphicFramePr>
        <p:xfrm>
          <a:off x="827584" y="1556792"/>
          <a:ext cx="7632848" cy="106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32848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3200" smtClean="0">
                          <a:solidFill>
                            <a:schemeClr val="tx1"/>
                          </a:solidFill>
                        </a:rPr>
                        <a:t>cats and dogs</a:t>
                      </a:r>
                      <a:r>
                        <a:rPr lang="cs-CZ" sz="3200" baseline="0" smtClean="0">
                          <a:solidFill>
                            <a:schemeClr val="tx1"/>
                          </a:solidFill>
                        </a:rPr>
                        <a:t>     under the weather     boiling     on cloud 9     storm in a teacup</a:t>
                      </a:r>
                      <a:endParaRPr lang="cs-CZ" sz="3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4021694" y="2780928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cats and</a:t>
            </a:r>
            <a:r>
              <a:rPr lang="cs-CZ" sz="3200" baseline="0" smtClean="0">
                <a:solidFill>
                  <a:schemeClr val="accent1"/>
                </a:solidFill>
              </a:rPr>
              <a:t> dogs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457200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aseline="0" smtClean="0">
                <a:solidFill>
                  <a:schemeClr val="accent1"/>
                </a:solidFill>
              </a:rPr>
              <a:t>boiling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076056" y="5827572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aseline="0" smtClean="0">
                <a:solidFill>
                  <a:schemeClr val="accent1"/>
                </a:solidFill>
              </a:rPr>
              <a:t>storm in a teacup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7055768" y="3354832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aseline="0" smtClean="0">
                <a:solidFill>
                  <a:schemeClr val="accent1"/>
                </a:solidFill>
              </a:rPr>
              <a:t>on cloud 9</a:t>
            </a:r>
            <a:endParaRPr lang="cs-CZ" sz="3200" smtClean="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4813782" y="3924345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aseline="0" smtClean="0">
                <a:solidFill>
                  <a:schemeClr val="accent1"/>
                </a:solidFill>
              </a:rPr>
              <a:t>under the weather</a:t>
            </a:r>
            <a:endParaRPr lang="cs-CZ" sz="320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76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Match the sentence and the idiom: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xfrm>
            <a:off x="0" y="1412776"/>
            <a:ext cx="4716016" cy="4997152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500" smtClean="0"/>
              <a:t>My aunt is a worker in a factory.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500" smtClean="0"/>
              <a:t>Jane is a secretary in an office.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500" smtClean="0"/>
              <a:t>I need more money so I´ll do </a:t>
            </a:r>
            <a:r>
              <a:rPr lang="cs-CZ" sz="2500"/>
              <a:t>some </a:t>
            </a:r>
            <a:r>
              <a:rPr lang="cs-CZ" sz="2500" smtClean="0"/>
              <a:t> more hours at work.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500" smtClean="0"/>
              <a:t>I work from 10 pm to 6 am.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500" smtClean="0"/>
              <a:t>Joe works too hard and very long hours.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500" smtClean="0"/>
              <a:t>Lisa has great ambition and potential.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500" smtClean="0"/>
              <a:t>Sam has been dismissed for coming late all the time.</a:t>
            </a:r>
            <a:endParaRPr lang="cs-CZ" sz="250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4499992" y="1412776"/>
            <a:ext cx="4644008" cy="511256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cs-CZ" sz="2500" smtClean="0"/>
              <a:t>She is a </a:t>
            </a:r>
            <a:r>
              <a:rPr lang="cs-CZ" sz="2500" b="1" smtClean="0"/>
              <a:t>high-flyer</a:t>
            </a:r>
            <a:r>
              <a:rPr lang="cs-CZ" sz="2500" smtClean="0"/>
              <a:t>.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2500" smtClean="0"/>
              <a:t>She is a </a:t>
            </a:r>
            <a:r>
              <a:rPr lang="cs-CZ" sz="2500" b="1" smtClean="0"/>
              <a:t>blue collar worker</a:t>
            </a:r>
            <a:r>
              <a:rPr lang="cs-CZ" sz="2500" smtClean="0"/>
              <a:t>.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2500" smtClean="0"/>
              <a:t>I get paid more for the </a:t>
            </a:r>
            <a:r>
              <a:rPr lang="cs-CZ" sz="2500" b="1" smtClean="0"/>
              <a:t>night shift</a:t>
            </a:r>
            <a:r>
              <a:rPr lang="cs-CZ" sz="2500" smtClean="0"/>
              <a:t>.</a:t>
            </a:r>
            <a:endParaRPr lang="cs-CZ" sz="2500" b="1" smtClean="0"/>
          </a:p>
          <a:p>
            <a:pPr marL="514350" indent="-514350">
              <a:buFont typeface="+mj-lt"/>
              <a:buAutoNum type="alphaLcParenR"/>
            </a:pPr>
            <a:r>
              <a:rPr lang="cs-CZ" sz="2500" smtClean="0"/>
              <a:t>He will soon </a:t>
            </a:r>
            <a:r>
              <a:rPr lang="cs-CZ" sz="2500" b="1" smtClean="0"/>
              <a:t>burn himself out</a:t>
            </a:r>
            <a:r>
              <a:rPr lang="cs-CZ" sz="2500" smtClean="0"/>
              <a:t>.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2500" smtClean="0"/>
              <a:t>I´ll ask if I can </a:t>
            </a:r>
            <a:r>
              <a:rPr lang="cs-CZ" sz="2500" b="1" smtClean="0"/>
              <a:t>work overtime</a:t>
            </a:r>
            <a:r>
              <a:rPr lang="cs-CZ" sz="2500" smtClean="0"/>
              <a:t>.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2500" smtClean="0"/>
              <a:t>She is a </a:t>
            </a:r>
            <a:r>
              <a:rPr lang="cs-CZ" sz="2500" b="1" smtClean="0"/>
              <a:t>white collar worker</a:t>
            </a:r>
            <a:r>
              <a:rPr lang="cs-CZ" sz="2500" smtClean="0"/>
              <a:t>.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2500" smtClean="0"/>
              <a:t>He </a:t>
            </a:r>
            <a:r>
              <a:rPr lang="cs-CZ" sz="2500" b="1" smtClean="0"/>
              <a:t>has</a:t>
            </a:r>
            <a:r>
              <a:rPr lang="cs-CZ" sz="2500" smtClean="0"/>
              <a:t> </a:t>
            </a:r>
            <a:r>
              <a:rPr lang="cs-CZ" sz="2500" b="1" smtClean="0"/>
              <a:t>got</a:t>
            </a:r>
            <a:r>
              <a:rPr lang="cs-CZ" sz="2500" smtClean="0"/>
              <a:t> finally </a:t>
            </a:r>
            <a:r>
              <a:rPr lang="cs-CZ" sz="2500" b="1" smtClean="0"/>
              <a:t>fired</a:t>
            </a:r>
            <a:r>
              <a:rPr lang="cs-CZ" sz="2500" smtClean="0"/>
              <a:t>.</a:t>
            </a:r>
            <a:endParaRPr lang="cs-CZ" sz="2500"/>
          </a:p>
        </p:txBody>
      </p:sp>
    </p:spTree>
    <p:extLst>
      <p:ext uri="{BB962C8B-B14F-4D97-AF65-F5344CB8AC3E}">
        <p14:creationId xmlns:p14="http://schemas.microsoft.com/office/powerpoint/2010/main" val="192177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Match the sentence and the idiom: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xfrm>
            <a:off x="0" y="1412776"/>
            <a:ext cx="4716016" cy="4997152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500" smtClean="0"/>
              <a:t>My aunt is a worker in a factory.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500" smtClean="0"/>
              <a:t>Jane is a secretary in an office.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500" smtClean="0"/>
              <a:t>I need more money so I´ll do </a:t>
            </a:r>
            <a:r>
              <a:rPr lang="cs-CZ" sz="2500"/>
              <a:t>some </a:t>
            </a:r>
            <a:r>
              <a:rPr lang="cs-CZ" sz="2500" smtClean="0"/>
              <a:t> more hours at work.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500" smtClean="0"/>
              <a:t>I work from 10 pm to 6 am.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500" smtClean="0"/>
              <a:t>Joe works too hard and very long hours.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500" smtClean="0"/>
              <a:t>Lisa has great ambition and potential.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500" smtClean="0"/>
              <a:t>Sam has been dismissed for coming late all the time.</a:t>
            </a:r>
            <a:endParaRPr lang="cs-CZ" sz="250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4427984" y="1412776"/>
            <a:ext cx="4824536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200">
                <a:solidFill>
                  <a:schemeClr val="accent1"/>
                </a:solidFill>
              </a:rPr>
              <a:t> </a:t>
            </a:r>
            <a:r>
              <a:rPr lang="cs-CZ" sz="1800">
                <a:solidFill>
                  <a:schemeClr val="accent1"/>
                </a:solidFill>
              </a:rPr>
              <a:t>b)</a:t>
            </a:r>
            <a:r>
              <a:rPr lang="cs-CZ" sz="1200">
                <a:solidFill>
                  <a:schemeClr val="accent1"/>
                </a:solidFill>
              </a:rPr>
              <a:t>   </a:t>
            </a:r>
            <a:r>
              <a:rPr lang="cs-CZ" sz="2500">
                <a:solidFill>
                  <a:schemeClr val="accent1"/>
                </a:solidFill>
              </a:rPr>
              <a:t>She is a blue collar worker</a:t>
            </a:r>
            <a:r>
              <a:rPr lang="cs-CZ" sz="2500" smtClean="0">
                <a:solidFill>
                  <a:schemeClr val="accent1"/>
                </a:solidFill>
              </a:rPr>
              <a:t>.</a:t>
            </a:r>
            <a:br>
              <a:rPr lang="cs-CZ" sz="2500" smtClean="0">
                <a:solidFill>
                  <a:schemeClr val="accent1"/>
                </a:solidFill>
              </a:rPr>
            </a:br>
            <a:endParaRPr lang="cs-CZ" sz="250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cs-CZ" sz="1800">
                <a:solidFill>
                  <a:schemeClr val="accent1"/>
                </a:solidFill>
              </a:rPr>
              <a:t>f)  </a:t>
            </a:r>
            <a:r>
              <a:rPr lang="cs-CZ" sz="1600">
                <a:solidFill>
                  <a:schemeClr val="accent1"/>
                </a:solidFill>
              </a:rPr>
              <a:t> </a:t>
            </a:r>
            <a:r>
              <a:rPr lang="cs-CZ" sz="2500">
                <a:solidFill>
                  <a:schemeClr val="accent1"/>
                </a:solidFill>
              </a:rPr>
              <a:t>She is a white collar worker.</a:t>
            </a:r>
          </a:p>
          <a:p>
            <a:pPr marL="0" indent="0">
              <a:buNone/>
            </a:pPr>
            <a:r>
              <a:rPr lang="cs-CZ" sz="1800">
                <a:solidFill>
                  <a:schemeClr val="accent1"/>
                </a:solidFill>
              </a:rPr>
              <a:t>e)</a:t>
            </a:r>
            <a:r>
              <a:rPr lang="cs-CZ" sz="1200">
                <a:solidFill>
                  <a:schemeClr val="accent1"/>
                </a:solidFill>
              </a:rPr>
              <a:t> </a:t>
            </a:r>
            <a:r>
              <a:rPr lang="cs-CZ" sz="1600">
                <a:solidFill>
                  <a:schemeClr val="accent1"/>
                </a:solidFill>
              </a:rPr>
              <a:t>  </a:t>
            </a:r>
            <a:r>
              <a:rPr lang="cs-CZ" sz="2500">
                <a:solidFill>
                  <a:schemeClr val="accent1"/>
                </a:solidFill>
              </a:rPr>
              <a:t>I´ll ask if I can work overtime</a:t>
            </a:r>
            <a:r>
              <a:rPr lang="cs-CZ" sz="2500" smtClean="0">
                <a:solidFill>
                  <a:schemeClr val="accent1"/>
                </a:solidFill>
              </a:rPr>
              <a:t>.</a:t>
            </a:r>
            <a:br>
              <a:rPr lang="cs-CZ" sz="2500" smtClean="0">
                <a:solidFill>
                  <a:schemeClr val="accent1"/>
                </a:solidFill>
              </a:rPr>
            </a:br>
            <a:endParaRPr lang="cs-CZ" sz="250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cs-CZ" sz="1800">
                <a:solidFill>
                  <a:schemeClr val="accent1"/>
                </a:solidFill>
              </a:rPr>
              <a:t>c) </a:t>
            </a:r>
            <a:r>
              <a:rPr lang="cs-CZ" sz="1200">
                <a:solidFill>
                  <a:schemeClr val="accent1"/>
                </a:solidFill>
              </a:rPr>
              <a:t>  </a:t>
            </a:r>
            <a:r>
              <a:rPr lang="cs-CZ" sz="2500">
                <a:solidFill>
                  <a:schemeClr val="accent1"/>
                </a:solidFill>
              </a:rPr>
              <a:t>I get paid more for the night shift.</a:t>
            </a:r>
          </a:p>
          <a:p>
            <a:pPr marL="0" indent="0">
              <a:buNone/>
            </a:pPr>
            <a:r>
              <a:rPr lang="cs-CZ" sz="1800">
                <a:solidFill>
                  <a:schemeClr val="accent1"/>
                </a:solidFill>
              </a:rPr>
              <a:t>d)</a:t>
            </a:r>
            <a:r>
              <a:rPr lang="cs-CZ" sz="2500" smtClean="0">
                <a:solidFill>
                  <a:schemeClr val="accent1"/>
                </a:solidFill>
              </a:rPr>
              <a:t> He </a:t>
            </a:r>
            <a:r>
              <a:rPr lang="cs-CZ" sz="2500">
                <a:solidFill>
                  <a:schemeClr val="accent1"/>
                </a:solidFill>
              </a:rPr>
              <a:t>will soon burn himself out</a:t>
            </a:r>
            <a:r>
              <a:rPr lang="cs-CZ" sz="2500" smtClean="0">
                <a:solidFill>
                  <a:schemeClr val="accent1"/>
                </a:solidFill>
              </a:rPr>
              <a:t>.</a:t>
            </a:r>
            <a:br>
              <a:rPr lang="cs-CZ" sz="2500" smtClean="0">
                <a:solidFill>
                  <a:schemeClr val="accent1"/>
                </a:solidFill>
              </a:rPr>
            </a:br>
            <a:endParaRPr lang="cs-CZ" sz="250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cs-CZ" sz="1800" smtClean="0">
                <a:solidFill>
                  <a:schemeClr val="accent1"/>
                </a:solidFill>
              </a:rPr>
              <a:t>a)   </a:t>
            </a:r>
            <a:r>
              <a:rPr lang="cs-CZ" sz="2500" smtClean="0">
                <a:solidFill>
                  <a:schemeClr val="accent1"/>
                </a:solidFill>
              </a:rPr>
              <a:t>She is a high-flyer.</a:t>
            </a:r>
            <a:br>
              <a:rPr lang="cs-CZ" sz="2500" smtClean="0">
                <a:solidFill>
                  <a:schemeClr val="accent1"/>
                </a:solidFill>
              </a:rPr>
            </a:br>
            <a:endParaRPr lang="cs-CZ" sz="250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cs-CZ" sz="1800" smtClean="0">
                <a:solidFill>
                  <a:schemeClr val="accent1"/>
                </a:solidFill>
              </a:rPr>
              <a:t>g)   </a:t>
            </a:r>
            <a:r>
              <a:rPr lang="cs-CZ" sz="2500" smtClean="0">
                <a:solidFill>
                  <a:schemeClr val="accent1"/>
                </a:solidFill>
              </a:rPr>
              <a:t>He has got finally fired.</a:t>
            </a:r>
            <a:endParaRPr lang="cs-CZ" sz="250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cs-CZ" sz="25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37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Fráze – pocity –žák čte věty a rozhoduje, zda věta vyjadřuje kladné či záporné emoce.(2)</a:t>
            </a:r>
          </a:p>
          <a:p>
            <a:r>
              <a:rPr lang="cs-CZ" dirty="0" smtClean="0"/>
              <a:t>Idiomy – žák vybere vhodné slovo z nabídky tak, aby vyjádřilo správně myšlenku věty.(3-4)</a:t>
            </a:r>
          </a:p>
          <a:p>
            <a:r>
              <a:rPr lang="cs-CZ" dirty="0" smtClean="0"/>
              <a:t>Nahrazování novým výrazem –žák vybere výraz z rámečku a rozhodne, do které věty je možné ho použít.(5)</a:t>
            </a:r>
          </a:p>
          <a:p>
            <a:r>
              <a:rPr lang="cs-CZ" dirty="0" smtClean="0"/>
              <a:t>Žák spojuje větu s idiomem, který se </a:t>
            </a:r>
            <a:r>
              <a:rPr lang="cs-CZ" smtClean="0"/>
              <a:t>k větě hodí.(6-7)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4095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Wyatt, R.: Check your English for FCE+, Bloomsbury Publishing Plc, London, 2004</a:t>
            </a:r>
          </a:p>
          <a:p>
            <a:r>
              <a:rPr lang="cs-CZ" smtClean="0"/>
              <a:t>autor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209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79</TotalTime>
  <Words>428</Words>
  <Application>Microsoft Office PowerPoint</Application>
  <PresentationFormat>Předvádění na obrazovce (4:3)</PresentationFormat>
  <Paragraphs>73</Paragraphs>
  <Slides>9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How would you feel in these situations?</vt:lpstr>
      <vt:lpstr>Fill in the gaps:</vt:lpstr>
      <vt:lpstr>Fill in the gaps:</vt:lpstr>
      <vt:lpstr>Replace the underlined words  with the words from the box:</vt:lpstr>
      <vt:lpstr>Match the sentence and the idiom:</vt:lpstr>
      <vt:lpstr>Match the sentence and the idiom: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would you feel in these situations?</dc:title>
  <dc:creator>ZŠ</dc:creator>
  <cp:lastModifiedBy>Zeměpis</cp:lastModifiedBy>
  <cp:revision>11</cp:revision>
  <dcterms:created xsi:type="dcterms:W3CDTF">2012-02-08T15:52:39Z</dcterms:created>
  <dcterms:modified xsi:type="dcterms:W3CDTF">2012-06-24T09:44:34Z</dcterms:modified>
</cp:coreProperties>
</file>