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32B70-AAE0-42C0-A5A3-034DFDF21C39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019B95D-E63E-4FD2-9717-CD078E343E3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A9_45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Zero / First Conditional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35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323528" y="332656"/>
            <a:ext cx="4040188" cy="936104"/>
          </a:xfrm>
        </p:spPr>
        <p:txBody>
          <a:bodyPr anchor="ctr">
            <a:normAutofit/>
          </a:bodyPr>
          <a:lstStyle/>
          <a:p>
            <a:pPr algn="ctr"/>
            <a:r>
              <a:rPr lang="cs-CZ" sz="3200" smtClean="0">
                <a:solidFill>
                  <a:schemeClr val="accent1"/>
                </a:solidFill>
              </a:rPr>
              <a:t>Zero conditional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4040188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present, if + present</a:t>
            </a:r>
          </a:p>
          <a:p>
            <a:pPr marL="0" indent="0" algn="ctr">
              <a:buNone/>
            </a:pPr>
            <a:endParaRPr lang="cs-CZ" sz="3200" smtClean="0"/>
          </a:p>
          <a:p>
            <a:pPr marL="0" indent="0" algn="ctr">
              <a:buNone/>
            </a:pPr>
            <a:r>
              <a:rPr lang="cs-CZ" sz="3200" i="1" smtClean="0"/>
              <a:t>If you heat water to 100°C, it boils.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or</a:t>
            </a:r>
          </a:p>
          <a:p>
            <a:pPr marL="0" indent="0" algn="ctr">
              <a:buNone/>
            </a:pPr>
            <a:r>
              <a:rPr lang="cs-CZ" sz="3200" i="1" smtClean="0"/>
              <a:t>Water boils if </a:t>
            </a:r>
            <a:r>
              <a:rPr lang="cs-CZ" sz="3200" i="1"/>
              <a:t>you heat </a:t>
            </a:r>
            <a:r>
              <a:rPr lang="cs-CZ" sz="3200" i="1" smtClean="0"/>
              <a:t>it to 100°C.</a:t>
            </a:r>
            <a:endParaRPr lang="cs-CZ" sz="3200" i="1"/>
          </a:p>
          <a:p>
            <a:pPr marL="0" indent="0" algn="ctr">
              <a:buNone/>
            </a:pPr>
            <a:endParaRPr lang="cs-CZ" sz="320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4644008" y="332656"/>
            <a:ext cx="4041775" cy="936104"/>
          </a:xfrm>
        </p:spPr>
        <p:txBody>
          <a:bodyPr anchor="ctr">
            <a:normAutofit/>
          </a:bodyPr>
          <a:lstStyle/>
          <a:p>
            <a:pPr algn="ctr"/>
            <a:r>
              <a:rPr lang="cs-CZ" sz="3200">
                <a:solidFill>
                  <a:schemeClr val="accent1"/>
                </a:solidFill>
              </a:rPr>
              <a:t>First conditional</a:t>
            </a:r>
          </a:p>
        </p:txBody>
      </p:sp>
      <p:sp>
        <p:nvSpPr>
          <p:cNvPr id="10" name="Zástupný symbol pro obsah 9"/>
          <p:cNvSpPr>
            <a:spLocks noGrp="1"/>
          </p:cNvSpPr>
          <p:nvPr>
            <p:ph sz="quarter" idx="4"/>
          </p:nvPr>
        </p:nvSpPr>
        <p:spPr>
          <a:xfrm>
            <a:off x="4355977" y="1412776"/>
            <a:ext cx="4608512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>
                <a:solidFill>
                  <a:schemeClr val="accent5">
                    <a:lumMod val="75000"/>
                  </a:schemeClr>
                </a:solidFill>
              </a:rPr>
              <a:t>future, if + present</a:t>
            </a:r>
          </a:p>
          <a:p>
            <a:pPr marL="0" indent="0" algn="ctr">
              <a:buNone/>
            </a:pPr>
            <a:endParaRPr lang="cs-CZ" sz="3200" smtClean="0"/>
          </a:p>
          <a:p>
            <a:pPr marL="0" indent="0" algn="ctr">
              <a:buNone/>
            </a:pPr>
            <a:r>
              <a:rPr lang="cs-CZ" sz="3200" i="1" smtClean="0"/>
              <a:t>If I have enough money, I will buy a pizza for lunch.</a:t>
            </a:r>
          </a:p>
          <a:p>
            <a:pPr marL="0" indent="0" algn="ctr">
              <a:buNone/>
            </a:pPr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or</a:t>
            </a:r>
          </a:p>
          <a:p>
            <a:pPr marL="0" indent="0" algn="ctr">
              <a:buNone/>
            </a:pPr>
            <a:r>
              <a:rPr lang="cs-CZ" sz="3200" i="1" smtClean="0"/>
              <a:t>I </a:t>
            </a:r>
            <a:r>
              <a:rPr lang="cs-CZ" sz="3200" i="1"/>
              <a:t>will buy a pizza for </a:t>
            </a:r>
            <a:r>
              <a:rPr lang="cs-CZ" sz="3200" i="1" smtClean="0"/>
              <a:t>lunch</a:t>
            </a:r>
            <a:endParaRPr lang="cs-CZ" sz="3200" i="1"/>
          </a:p>
          <a:p>
            <a:pPr marL="0" indent="0" algn="ctr">
              <a:buNone/>
            </a:pPr>
            <a:r>
              <a:rPr lang="cs-CZ" sz="3200" i="1"/>
              <a:t>If I have enough </a:t>
            </a:r>
            <a:r>
              <a:rPr lang="cs-CZ" sz="3200" i="1" smtClean="0"/>
              <a:t>money. </a:t>
            </a:r>
            <a:endParaRPr lang="cs-CZ" sz="3200" i="1"/>
          </a:p>
        </p:txBody>
      </p:sp>
    </p:spTree>
    <p:extLst>
      <p:ext uri="{BB962C8B-B14F-4D97-AF65-F5344CB8AC3E}">
        <p14:creationId xmlns:p14="http://schemas.microsoft.com/office/powerpoint/2010/main" val="19646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(use zero conditional):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107504" y="1412776"/>
            <a:ext cx="9145016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does it make if you multiply twelve by four?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happens if you bring water to 0°C?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Where is 12 o´clock if it is 1 p.m. in Prague?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holiday do we celebrate if it is December 25?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astrological sign am I if my birthday is on July 30?</a:t>
            </a:r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827584" y="177281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we multiply 12 by 4, it makes 48.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83528" y="2636911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we bring water to 0°C, it changes to ice / freezes.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83568" y="350100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It is </a:t>
            </a:r>
            <a:r>
              <a:rPr lang="cs-CZ" sz="3200">
                <a:solidFill>
                  <a:schemeClr val="accent1"/>
                </a:solidFill>
              </a:rPr>
              <a:t>12 o´clock </a:t>
            </a:r>
            <a:r>
              <a:rPr lang="cs-CZ" sz="3200" smtClean="0">
                <a:solidFill>
                  <a:schemeClr val="accent1"/>
                </a:solidFill>
              </a:rPr>
              <a:t>in London if </a:t>
            </a:r>
            <a:r>
              <a:rPr lang="cs-CZ" sz="3200">
                <a:solidFill>
                  <a:schemeClr val="accent1"/>
                </a:solidFill>
              </a:rPr>
              <a:t>it is 1 p.m. in </a:t>
            </a:r>
            <a:r>
              <a:rPr lang="cs-CZ" sz="3200" smtClean="0">
                <a:solidFill>
                  <a:schemeClr val="accent1"/>
                </a:solidFill>
              </a:rPr>
              <a:t>Prague.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33758" y="4365104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We </a:t>
            </a:r>
            <a:r>
              <a:rPr lang="cs-CZ" sz="3200">
                <a:solidFill>
                  <a:schemeClr val="accent1"/>
                </a:solidFill>
              </a:rPr>
              <a:t>celebrate </a:t>
            </a:r>
            <a:r>
              <a:rPr lang="cs-CZ" sz="3200" smtClean="0">
                <a:solidFill>
                  <a:schemeClr val="accent1"/>
                </a:solidFill>
              </a:rPr>
              <a:t>Christmas Day if </a:t>
            </a:r>
            <a:r>
              <a:rPr lang="cs-CZ" sz="3200">
                <a:solidFill>
                  <a:schemeClr val="accent1"/>
                </a:solidFill>
              </a:rPr>
              <a:t>it is December </a:t>
            </a:r>
            <a:r>
              <a:rPr lang="cs-CZ" sz="3200" smtClean="0">
                <a:solidFill>
                  <a:schemeClr val="accent1"/>
                </a:solidFill>
              </a:rPr>
              <a:t>25.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83568" y="5805262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</a:t>
            </a:r>
            <a:r>
              <a:rPr lang="cs-CZ" sz="3200">
                <a:solidFill>
                  <a:schemeClr val="accent1"/>
                </a:solidFill>
              </a:rPr>
              <a:t>my birthday is </a:t>
            </a:r>
            <a:r>
              <a:rPr lang="cs-CZ" sz="3200" smtClean="0">
                <a:solidFill>
                  <a:schemeClr val="accent1"/>
                </a:solidFill>
              </a:rPr>
              <a:t>on </a:t>
            </a:r>
            <a:r>
              <a:rPr lang="cs-CZ" sz="3200">
                <a:solidFill>
                  <a:schemeClr val="accent1"/>
                </a:solidFill>
              </a:rPr>
              <a:t>July </a:t>
            </a:r>
            <a:r>
              <a:rPr lang="cs-CZ" sz="3200" smtClean="0">
                <a:solidFill>
                  <a:schemeClr val="accent1"/>
                </a:solidFill>
              </a:rPr>
              <a:t>30, I am a Leo.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45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(use first conditional):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215008" y="1412776"/>
            <a:ext cx="8821488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will you cook if you have only vegetables?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will you buy if you have enough money?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Where will you go if you are free after lunch?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colour will you choose if you decorate your bedroom?</a:t>
            </a:r>
            <a:br>
              <a:rPr lang="cs-CZ" smtClean="0"/>
            </a:br>
            <a:endParaRPr lang="cs-CZ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cs-CZ" smtClean="0"/>
              <a:t>What will you do if you don´t pass your exams?</a:t>
            </a:r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971600" y="1772816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I have </a:t>
            </a:r>
            <a:r>
              <a:rPr lang="cs-CZ" sz="3200">
                <a:solidFill>
                  <a:schemeClr val="accent1"/>
                </a:solidFill>
              </a:rPr>
              <a:t>only </a:t>
            </a:r>
            <a:r>
              <a:rPr lang="cs-CZ" sz="3200" smtClean="0">
                <a:solidFill>
                  <a:schemeClr val="accent1"/>
                </a:solidFill>
              </a:rPr>
              <a:t>vegetables I will cook ratatouille.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003834" y="2636912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 will buy a new house if I have </a:t>
            </a:r>
            <a:r>
              <a:rPr lang="cs-CZ" sz="3200">
                <a:solidFill>
                  <a:schemeClr val="accent1"/>
                </a:solidFill>
              </a:rPr>
              <a:t>enough </a:t>
            </a:r>
            <a:r>
              <a:rPr lang="cs-CZ" sz="3200" smtClean="0">
                <a:solidFill>
                  <a:schemeClr val="accent1"/>
                </a:solidFill>
              </a:rPr>
              <a:t>money.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971600" y="3501008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 will go to a museum if I am free </a:t>
            </a:r>
            <a:r>
              <a:rPr lang="cs-CZ" sz="3200">
                <a:solidFill>
                  <a:schemeClr val="accent1"/>
                </a:solidFill>
              </a:rPr>
              <a:t>after </a:t>
            </a:r>
            <a:r>
              <a:rPr lang="cs-CZ" sz="3200" smtClean="0">
                <a:solidFill>
                  <a:schemeClr val="accent1"/>
                </a:solidFill>
              </a:rPr>
              <a:t>lunch.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75234" y="4790484"/>
            <a:ext cx="8968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I decorate my bedroom, I´ll </a:t>
            </a:r>
            <a:r>
              <a:rPr lang="cs-CZ" sz="3200">
                <a:solidFill>
                  <a:schemeClr val="accent1"/>
                </a:solidFill>
              </a:rPr>
              <a:t>choose </a:t>
            </a:r>
            <a:r>
              <a:rPr lang="cs-CZ" sz="3200" smtClean="0">
                <a:solidFill>
                  <a:schemeClr val="accent1"/>
                </a:solidFill>
              </a:rPr>
              <a:t>a bright colour.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003834" y="580526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If I don´t </a:t>
            </a:r>
            <a:r>
              <a:rPr lang="cs-CZ" sz="3200">
                <a:solidFill>
                  <a:schemeClr val="accent1"/>
                </a:solidFill>
              </a:rPr>
              <a:t>pass </a:t>
            </a:r>
            <a:r>
              <a:rPr lang="cs-CZ" sz="3200" smtClean="0">
                <a:solidFill>
                  <a:schemeClr val="accent1"/>
                </a:solidFill>
              </a:rPr>
              <a:t>my exams I will leave the school.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3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32" y="1321334"/>
            <a:ext cx="9036496" cy="4951891"/>
          </a:xfrm>
        </p:spPr>
        <p:txBody>
          <a:bodyPr/>
          <a:lstStyle/>
          <a:p>
            <a:r>
              <a:rPr lang="cs-CZ" smtClean="0"/>
              <a:t>If I meet her, I´ll tell her about it.</a:t>
            </a:r>
            <a:br>
              <a:rPr lang="cs-CZ" smtClean="0"/>
            </a:br>
            <a:endParaRPr lang="cs-CZ" smtClean="0"/>
          </a:p>
          <a:p>
            <a:r>
              <a:rPr lang="cs-CZ"/>
              <a:t>Co řekne maminka, jestli zapomeneš koupit chléb</a:t>
            </a:r>
            <a:r>
              <a:rPr lang="cs-CZ" smtClean="0"/>
              <a:t>?</a:t>
            </a:r>
            <a:br>
              <a:rPr lang="cs-CZ" smtClean="0"/>
            </a:br>
            <a:endParaRPr lang="cs-CZ"/>
          </a:p>
          <a:p>
            <a:r>
              <a:rPr lang="cs-CZ" smtClean="0"/>
              <a:t>If it is the leap year, February has 29 days.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What will he do if he is free tonight?</a:t>
            </a:r>
            <a:r>
              <a:rPr lang="cs-CZ"/>
              <a:t/>
            </a:r>
            <a:br>
              <a:rPr lang="cs-CZ"/>
            </a:br>
            <a:endParaRPr lang="cs-CZ" smtClean="0"/>
          </a:p>
          <a:p>
            <a:r>
              <a:rPr lang="cs-CZ" smtClean="0"/>
              <a:t>Koupím si to, nebude-li to moc drahé.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87279" y="1844824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Pokud ji potkám, řeknu jí o tom.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56786" y="2924944"/>
            <a:ext cx="885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What will your mum say if you forget to buy bread</a:t>
            </a:r>
            <a:r>
              <a:rPr lang="cs-CZ" sz="3200" smtClean="0">
                <a:solidFill>
                  <a:schemeClr val="accent1"/>
                </a:solidFill>
              </a:rPr>
              <a:t>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81058" y="3933056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Je-li přestupný rok, únor má 29 dní.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81058" y="5013176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Co bude dělat, pokud bude mít večer volno?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81058" y="6093296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 will buy it if it isn´t too expensive.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1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with a suitable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mtClean="0"/>
              <a:t>If Linda (come) in time, she will find us.</a:t>
            </a:r>
          </a:p>
          <a:p>
            <a:r>
              <a:rPr lang="cs-CZ" smtClean="0"/>
              <a:t>If you take your umbrella with you, you (not get) wet.</a:t>
            </a:r>
          </a:p>
          <a:p>
            <a:r>
              <a:rPr lang="cs-CZ" smtClean="0"/>
              <a:t>The egg is soft-boiled if you (boil) it for 3 minutes.</a:t>
            </a:r>
            <a:endParaRPr lang="cs-CZ"/>
          </a:p>
          <a:p>
            <a:r>
              <a:rPr lang="cs-CZ" smtClean="0"/>
              <a:t>If we (spend) all our money on food, we won´t be able to buy anything else.</a:t>
            </a:r>
          </a:p>
          <a:p>
            <a:r>
              <a:rPr lang="cs-CZ" smtClean="0"/>
              <a:t>If it rains and the sun shines at the same time, </a:t>
            </a:r>
            <a:br>
              <a:rPr lang="cs-CZ" smtClean="0"/>
            </a:br>
            <a:r>
              <a:rPr lang="cs-CZ" smtClean="0"/>
              <a:t>a rainbow (appear).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149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Complete with a suitable form: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mtClean="0"/>
              <a:t>If Linda </a:t>
            </a:r>
            <a:r>
              <a:rPr lang="cs-CZ" smtClean="0">
                <a:solidFill>
                  <a:schemeClr val="accent1"/>
                </a:solidFill>
              </a:rPr>
              <a:t>comes </a:t>
            </a:r>
            <a:r>
              <a:rPr lang="cs-CZ" smtClean="0"/>
              <a:t>in time, she will find us.</a:t>
            </a:r>
          </a:p>
          <a:p>
            <a:r>
              <a:rPr lang="cs-CZ" smtClean="0"/>
              <a:t>If you take your umbrella with you, you 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not get</a:t>
            </a:r>
            <a:r>
              <a:rPr lang="cs-CZ" smtClean="0"/>
              <a:t> wet.</a:t>
            </a:r>
          </a:p>
          <a:p>
            <a:r>
              <a:rPr lang="cs-CZ" smtClean="0"/>
              <a:t>The egg is </a:t>
            </a:r>
            <a:r>
              <a:rPr lang="cs-CZ"/>
              <a:t>soft-boiled if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boil </a:t>
            </a:r>
            <a:r>
              <a:rPr lang="cs-CZ" smtClean="0"/>
              <a:t>it for 3 minutes.</a:t>
            </a:r>
            <a:endParaRPr lang="cs-CZ"/>
          </a:p>
          <a:p>
            <a:r>
              <a:rPr lang="cs-CZ" smtClean="0"/>
              <a:t>If we </a:t>
            </a:r>
            <a:r>
              <a:rPr lang="cs-CZ" smtClean="0">
                <a:solidFill>
                  <a:schemeClr val="accent1"/>
                </a:solidFill>
              </a:rPr>
              <a:t>spend </a:t>
            </a:r>
            <a:r>
              <a:rPr lang="cs-CZ" smtClean="0"/>
              <a:t>all our money on food, we won´t be able to buy anything else.</a:t>
            </a:r>
          </a:p>
          <a:p>
            <a:r>
              <a:rPr lang="cs-CZ" smtClean="0"/>
              <a:t>If it rains and the sun shines at the same time, </a:t>
            </a:r>
            <a:br>
              <a:rPr lang="cs-CZ" smtClean="0"/>
            </a:br>
            <a:r>
              <a:rPr lang="cs-CZ" smtClean="0"/>
              <a:t>a rainbow </a:t>
            </a:r>
            <a:r>
              <a:rPr lang="cs-CZ" smtClean="0">
                <a:solidFill>
                  <a:schemeClr val="accent1"/>
                </a:solidFill>
              </a:rPr>
              <a:t>appears</a:t>
            </a:r>
            <a:r>
              <a:rPr lang="cs-CZ" smtClean="0"/>
              <a:t>.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65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Úvod do učiva – vysvětlení </a:t>
            </a:r>
            <a:r>
              <a:rPr lang="cs-CZ" dirty="0" smtClean="0"/>
              <a:t>gramatické </a:t>
            </a:r>
            <a:r>
              <a:rPr lang="cs-CZ" dirty="0" smtClean="0"/>
              <a:t>struktury nulového kondicionálu a první podmínkové věty.(2)</a:t>
            </a:r>
          </a:p>
          <a:p>
            <a:r>
              <a:rPr lang="cs-CZ" dirty="0" smtClean="0"/>
              <a:t>Žák odpovídá na otázky, používá </a:t>
            </a:r>
            <a:r>
              <a:rPr lang="cs-CZ" dirty="0" err="1" smtClean="0"/>
              <a:t>zero</a:t>
            </a:r>
            <a:r>
              <a:rPr lang="cs-CZ" dirty="0" smtClean="0"/>
              <a:t> kondicionál.(3) Ověřuje své odpovědi dle </a:t>
            </a:r>
            <a:r>
              <a:rPr lang="cs-CZ" dirty="0" err="1" smtClean="0"/>
              <a:t>slidu</a:t>
            </a:r>
            <a:r>
              <a:rPr lang="cs-CZ" dirty="0" smtClean="0"/>
              <a:t>.(4)</a:t>
            </a:r>
          </a:p>
          <a:p>
            <a:r>
              <a:rPr lang="cs-CZ" dirty="0" smtClean="0"/>
              <a:t>Žák překládá anglický text do českého jazyka a naopak.(5)</a:t>
            </a:r>
          </a:p>
          <a:p>
            <a:r>
              <a:rPr lang="cs-CZ" dirty="0"/>
              <a:t>Ž</a:t>
            </a:r>
            <a:r>
              <a:rPr lang="cs-CZ" dirty="0" smtClean="0"/>
              <a:t>ák doplňuje věty vhodným tvarem slovesa určeného v závorce.(6-7)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84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00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100</TotalTime>
  <Words>512</Words>
  <Application>Microsoft Office PowerPoint</Application>
  <PresentationFormat>Předvádění na obrazovce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Prezentace aplikace PowerPoint</vt:lpstr>
      <vt:lpstr>Answer (use zero conditional):</vt:lpstr>
      <vt:lpstr>Answer (use first conditional):</vt:lpstr>
      <vt:lpstr>Translate:</vt:lpstr>
      <vt:lpstr>Complete with a suitable form:</vt:lpstr>
      <vt:lpstr>Complete with a suitable form: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OEM</cp:lastModifiedBy>
  <cp:revision>16</cp:revision>
  <dcterms:created xsi:type="dcterms:W3CDTF">2012-02-13T19:10:36Z</dcterms:created>
  <dcterms:modified xsi:type="dcterms:W3CDTF">2012-07-27T07:39:47Z</dcterms:modified>
</cp:coreProperties>
</file>