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7" r:id="rId2"/>
    <p:sldId id="256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82B30F-8C7C-493D-83AD-1B56534E21BF}" type="datetimeFigureOut">
              <a:rPr lang="cs-CZ" smtClean="0"/>
              <a:t>4.8.2013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2301ED-68D7-4A3D-8107-D980D531833D}" type="slidenum">
              <a:rPr lang="cs-CZ" smtClean="0"/>
              <a:t>‹#›</a:t>
            </a:fld>
            <a:endParaRPr lang="cs-CZ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82B30F-8C7C-493D-83AD-1B56534E21BF}" type="datetimeFigureOut">
              <a:rPr lang="cs-CZ" smtClean="0"/>
              <a:t>4.8.2013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2301ED-68D7-4A3D-8107-D980D531833D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82B30F-8C7C-493D-83AD-1B56534E21BF}" type="datetimeFigureOut">
              <a:rPr lang="cs-CZ" smtClean="0"/>
              <a:t>4.8.2013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2301ED-68D7-4A3D-8107-D980D531833D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82B30F-8C7C-493D-83AD-1B56534E21BF}" type="datetimeFigureOut">
              <a:rPr lang="cs-CZ" smtClean="0"/>
              <a:t>4.8.2013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2301ED-68D7-4A3D-8107-D980D531833D}" type="slidenum">
              <a:rPr lang="cs-CZ" smtClean="0"/>
              <a:t>‹#›</a:t>
            </a:fld>
            <a:endParaRPr lang="cs-CZ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82B30F-8C7C-493D-83AD-1B56534E21BF}" type="datetimeFigureOut">
              <a:rPr lang="cs-CZ" smtClean="0"/>
              <a:t>4.8.2013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2301ED-68D7-4A3D-8107-D980D531833D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82B30F-8C7C-493D-83AD-1B56534E21BF}" type="datetimeFigureOut">
              <a:rPr lang="cs-CZ" smtClean="0"/>
              <a:t>4.8.2013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2301ED-68D7-4A3D-8107-D980D531833D}" type="slidenum">
              <a:rPr lang="cs-CZ" smtClean="0"/>
              <a:t>‹#›</a:t>
            </a:fld>
            <a:endParaRPr lang="cs-CZ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cs-CZ" smtClean="0"/>
              <a:t>Kliknutím lze upravit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82B30F-8C7C-493D-83AD-1B56534E21BF}" type="datetimeFigureOut">
              <a:rPr lang="cs-CZ" smtClean="0"/>
              <a:t>4.8.2013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2301ED-68D7-4A3D-8107-D980D531833D}" type="slidenum">
              <a:rPr lang="cs-CZ" smtClean="0"/>
              <a:t>‹#›</a:t>
            </a:fld>
            <a:endParaRPr lang="cs-CZ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82B30F-8C7C-493D-83AD-1B56534E21BF}" type="datetimeFigureOut">
              <a:rPr lang="cs-CZ" smtClean="0"/>
              <a:t>4.8.2013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2301ED-68D7-4A3D-8107-D980D531833D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82B30F-8C7C-493D-83AD-1B56534E21BF}" type="datetimeFigureOut">
              <a:rPr lang="cs-CZ" smtClean="0"/>
              <a:t>4.8.2013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2301ED-68D7-4A3D-8107-D980D531833D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82B30F-8C7C-493D-83AD-1B56534E21BF}" type="datetimeFigureOut">
              <a:rPr lang="cs-CZ" smtClean="0"/>
              <a:t>4.8.2013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2301ED-68D7-4A3D-8107-D980D531833D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82B30F-8C7C-493D-83AD-1B56534E21BF}" type="datetimeFigureOut">
              <a:rPr lang="cs-CZ" smtClean="0"/>
              <a:t>4.8.2013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2301ED-68D7-4A3D-8107-D980D531833D}" type="slidenum">
              <a:rPr lang="cs-CZ" smtClean="0"/>
              <a:t>‹#›</a:t>
            </a:fld>
            <a:endParaRPr lang="cs-CZ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8482B30F-8C7C-493D-83AD-1B56534E21BF}" type="datetimeFigureOut">
              <a:rPr lang="cs-CZ" smtClean="0"/>
              <a:t>4.8.2013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C92301ED-68D7-4A3D-8107-D980D531833D}" type="slidenum">
              <a:rPr lang="cs-CZ" smtClean="0"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Text Box 1"/>
          <p:cNvSpPr txBox="1">
            <a:spLocks noChangeArrowheads="1"/>
          </p:cNvSpPr>
          <p:nvPr/>
        </p:nvSpPr>
        <p:spPr bwMode="auto">
          <a:xfrm>
            <a:off x="655529" y="1716088"/>
            <a:ext cx="8092935" cy="2432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1pPr>
            <a:lvl2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2pPr>
            <a:lvl3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3pPr>
            <a:lvl4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4pPr>
            <a:lvl5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9pPr>
          </a:lstStyle>
          <a:p>
            <a:pPr algn="ctr" eaLnBrk="1" hangingPunct="1">
              <a:lnSpc>
                <a:spcPct val="100000"/>
              </a:lnSpc>
              <a:buClrTx/>
              <a:buSzPct val="45000"/>
              <a:buFontTx/>
              <a:buNone/>
            </a:pPr>
            <a:r>
              <a:rPr lang="cs-CZ" b="1" dirty="0" smtClean="0">
                <a:solidFill>
                  <a:srgbClr val="000000"/>
                </a:solidFill>
                <a:latin typeface="Times New Roman" pitchFamily="16" charset="0"/>
              </a:rPr>
              <a:t>VY_32_INOVACE_KAC_H6-9_32</a:t>
            </a:r>
            <a:endParaRPr lang="cs-CZ" b="1" dirty="0">
              <a:solidFill>
                <a:srgbClr val="000000"/>
              </a:solidFill>
              <a:latin typeface="Times New Roman" pitchFamily="16" charset="0"/>
            </a:endParaRPr>
          </a:p>
          <a:p>
            <a:pPr algn="ctr" eaLnBrk="1" hangingPunct="1">
              <a:lnSpc>
                <a:spcPct val="100000"/>
              </a:lnSpc>
              <a:buClrTx/>
              <a:buSzPct val="45000"/>
              <a:buFontTx/>
              <a:buNone/>
            </a:pPr>
            <a:endParaRPr lang="cs-CZ" b="1" dirty="0">
              <a:solidFill>
                <a:srgbClr val="000000"/>
              </a:solidFill>
              <a:latin typeface="Times New Roman" pitchFamily="16" charset="0"/>
            </a:endParaRPr>
          </a:p>
          <a:p>
            <a:pPr algn="ctr" eaLnBrk="1" hangingPunct="1">
              <a:lnSpc>
                <a:spcPct val="100000"/>
              </a:lnSpc>
              <a:buClrTx/>
              <a:buSzPct val="45000"/>
              <a:buFontTx/>
              <a:buNone/>
            </a:pPr>
            <a:r>
              <a:rPr lang="cs-CZ" b="1" dirty="0">
                <a:solidFill>
                  <a:srgbClr val="000000"/>
                </a:solidFill>
                <a:latin typeface="Times New Roman" pitchFamily="16" charset="0"/>
              </a:rPr>
              <a:t>Vzdělávací oblast: </a:t>
            </a:r>
            <a:r>
              <a:rPr lang="cs-CZ" b="1" smtClean="0">
                <a:solidFill>
                  <a:srgbClr val="000000"/>
                </a:solidFill>
                <a:latin typeface="Times New Roman" pitchFamily="16" charset="0"/>
              </a:rPr>
              <a:t>Umění </a:t>
            </a:r>
            <a:r>
              <a:rPr lang="cs-CZ" b="1" smtClean="0">
                <a:solidFill>
                  <a:srgbClr val="000000"/>
                </a:solidFill>
                <a:latin typeface="Times New Roman" pitchFamily="16" charset="0"/>
              </a:rPr>
              <a:t>a kultura</a:t>
            </a:r>
            <a:endParaRPr lang="cs-CZ" b="1" dirty="0">
              <a:solidFill>
                <a:srgbClr val="000000"/>
              </a:solidFill>
              <a:latin typeface="Times New Roman" pitchFamily="16" charset="0"/>
            </a:endParaRPr>
          </a:p>
          <a:p>
            <a:pPr algn="ctr" eaLnBrk="1" hangingPunct="1">
              <a:lnSpc>
                <a:spcPct val="100000"/>
              </a:lnSpc>
              <a:buClrTx/>
              <a:buSzPct val="45000"/>
              <a:buFontTx/>
              <a:buNone/>
            </a:pPr>
            <a:r>
              <a:rPr lang="cs-CZ" b="1" dirty="0">
                <a:solidFill>
                  <a:srgbClr val="000000"/>
                </a:solidFill>
                <a:latin typeface="Times New Roman" pitchFamily="16" charset="0"/>
              </a:rPr>
              <a:t>Vzdělávací obor: </a:t>
            </a:r>
            <a:r>
              <a:rPr lang="cs-CZ" b="1" dirty="0" smtClean="0">
                <a:solidFill>
                  <a:srgbClr val="000000"/>
                </a:solidFill>
                <a:latin typeface="Times New Roman" pitchFamily="16" charset="0"/>
              </a:rPr>
              <a:t>Hudební výchova</a:t>
            </a:r>
            <a:endParaRPr lang="cs-CZ" b="1" dirty="0">
              <a:solidFill>
                <a:srgbClr val="000000"/>
              </a:solidFill>
              <a:latin typeface="Times New Roman" pitchFamily="16" charset="0"/>
            </a:endParaRPr>
          </a:p>
          <a:p>
            <a:pPr algn="ctr" eaLnBrk="1" hangingPunct="1">
              <a:lnSpc>
                <a:spcPct val="100000"/>
              </a:lnSpc>
              <a:buClrTx/>
              <a:buSzPct val="45000"/>
              <a:buFontTx/>
              <a:buNone/>
            </a:pPr>
            <a:r>
              <a:rPr lang="cs-CZ" b="1" dirty="0">
                <a:solidFill>
                  <a:srgbClr val="000000"/>
                </a:solidFill>
                <a:latin typeface="Times New Roman" pitchFamily="16" charset="0"/>
              </a:rPr>
              <a:t>Tematický okruh: </a:t>
            </a:r>
            <a:r>
              <a:rPr lang="cs-CZ" b="1" dirty="0" smtClean="0">
                <a:solidFill>
                  <a:srgbClr val="000000"/>
                </a:solidFill>
                <a:latin typeface="Times New Roman" pitchFamily="16" charset="0"/>
              </a:rPr>
              <a:t>Medailonky hudebních skladatelů</a:t>
            </a:r>
          </a:p>
          <a:p>
            <a:pPr algn="ctr" eaLnBrk="1" hangingPunct="1">
              <a:lnSpc>
                <a:spcPct val="100000"/>
              </a:lnSpc>
              <a:buClrTx/>
              <a:buSzPct val="45000"/>
              <a:buFontTx/>
              <a:buNone/>
            </a:pPr>
            <a:r>
              <a:rPr lang="cs-CZ" b="1" dirty="0">
                <a:solidFill>
                  <a:srgbClr val="000000"/>
                </a:solidFill>
                <a:latin typeface="Times New Roman" pitchFamily="16" charset="0"/>
              </a:rPr>
              <a:t/>
            </a:r>
            <a:br>
              <a:rPr lang="cs-CZ" b="1" dirty="0">
                <a:solidFill>
                  <a:srgbClr val="000000"/>
                </a:solidFill>
                <a:latin typeface="Times New Roman" pitchFamily="16" charset="0"/>
              </a:rPr>
            </a:br>
            <a:r>
              <a:rPr lang="cs-CZ" b="1" dirty="0">
                <a:solidFill>
                  <a:srgbClr val="000000"/>
                </a:solidFill>
                <a:latin typeface="Times New Roman" pitchFamily="16" charset="0"/>
              </a:rPr>
              <a:t/>
            </a:r>
            <a:br>
              <a:rPr lang="cs-CZ" b="1" dirty="0">
                <a:solidFill>
                  <a:srgbClr val="000000"/>
                </a:solidFill>
                <a:latin typeface="Times New Roman" pitchFamily="16" charset="0"/>
              </a:rPr>
            </a:br>
            <a:r>
              <a:rPr lang="cs-CZ" b="1" dirty="0">
                <a:solidFill>
                  <a:srgbClr val="000000"/>
                </a:solidFill>
                <a:latin typeface="Times New Roman" pitchFamily="16" charset="0"/>
              </a:rPr>
              <a:t>Téma: </a:t>
            </a:r>
            <a:r>
              <a:rPr lang="cs-CZ" sz="2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6" charset="0"/>
              </a:rPr>
              <a:t> Bach</a:t>
            </a:r>
            <a:endParaRPr lang="cs-CZ" sz="2400" b="1" dirty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Times New Roman" pitchFamily="16" charset="0"/>
            </a:endParaRPr>
          </a:p>
          <a:p>
            <a:pPr algn="ctr" eaLnBrk="1" hangingPunct="1">
              <a:lnSpc>
                <a:spcPct val="100000"/>
              </a:lnSpc>
              <a:buClrTx/>
              <a:buSzPct val="45000"/>
              <a:buFontTx/>
              <a:buNone/>
            </a:pPr>
            <a:r>
              <a:rPr lang="cs-CZ" dirty="0" smtClean="0">
                <a:solidFill>
                  <a:srgbClr val="000000"/>
                </a:solidFill>
                <a:latin typeface="Times New Roman" pitchFamily="16" charset="0"/>
              </a:rPr>
              <a:t>6-9. </a:t>
            </a:r>
            <a:r>
              <a:rPr lang="cs-CZ" dirty="0">
                <a:solidFill>
                  <a:srgbClr val="000000"/>
                </a:solidFill>
                <a:latin typeface="Times New Roman" pitchFamily="16" charset="0"/>
              </a:rPr>
              <a:t>ročník</a:t>
            </a:r>
          </a:p>
        </p:txBody>
      </p:sp>
      <p:sp>
        <p:nvSpPr>
          <p:cNvPr id="6" name="Text Box 2"/>
          <p:cNvSpPr txBox="1">
            <a:spLocks noChangeArrowheads="1"/>
          </p:cNvSpPr>
          <p:nvPr/>
        </p:nvSpPr>
        <p:spPr bwMode="auto">
          <a:xfrm>
            <a:off x="2987824" y="6381329"/>
            <a:ext cx="3647926" cy="5121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/>
          <a:lstStyle>
            <a:lvl1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1pPr>
            <a:lvl2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2pPr>
            <a:lvl3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3pPr>
            <a:lvl4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4pPr>
            <a:lvl5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9pPr>
          </a:lstStyle>
          <a:p>
            <a:pPr algn="ctr" eaLnBrk="1">
              <a:lnSpc>
                <a:spcPct val="100000"/>
              </a:lnSpc>
              <a:buClrTx/>
              <a:buSzPct val="45000"/>
              <a:buFontTx/>
              <a:buNone/>
            </a:pPr>
            <a:r>
              <a:rPr lang="cs-CZ" sz="1200" dirty="0" smtClean="0">
                <a:solidFill>
                  <a:srgbClr val="000000"/>
                </a:solidFill>
                <a:latin typeface="Times New Roman" pitchFamily="16" charset="0"/>
              </a:rPr>
              <a:t>PaedDr.. Eva  </a:t>
            </a:r>
            <a:r>
              <a:rPr lang="cs-CZ" sz="1200" dirty="0" err="1" smtClean="0">
                <a:solidFill>
                  <a:srgbClr val="000000"/>
                </a:solidFill>
                <a:latin typeface="Times New Roman" pitchFamily="16" charset="0"/>
              </a:rPr>
              <a:t>Káčerková</a:t>
            </a:r>
            <a:r>
              <a:rPr lang="cs-CZ" sz="1200" dirty="0" smtClean="0">
                <a:solidFill>
                  <a:srgbClr val="000000"/>
                </a:solidFill>
                <a:latin typeface="Times New Roman" pitchFamily="16" charset="0"/>
              </a:rPr>
              <a:t>  </a:t>
            </a:r>
            <a:r>
              <a:rPr lang="cs-CZ" sz="1200" dirty="0">
                <a:solidFill>
                  <a:srgbClr val="000000"/>
                </a:solidFill>
                <a:latin typeface="Times New Roman" pitchFamily="16" charset="0"/>
              </a:rPr>
              <a:t>– </a:t>
            </a:r>
            <a:r>
              <a:rPr lang="cs-CZ" sz="1200" dirty="0" smtClean="0">
                <a:solidFill>
                  <a:srgbClr val="000000"/>
                </a:solidFill>
                <a:latin typeface="Times New Roman" pitchFamily="16" charset="0"/>
              </a:rPr>
              <a:t>září </a:t>
            </a:r>
            <a:r>
              <a:rPr lang="cs-CZ" sz="1200" dirty="0">
                <a:solidFill>
                  <a:srgbClr val="000000"/>
                </a:solidFill>
                <a:latin typeface="Times New Roman" pitchFamily="16" charset="0"/>
              </a:rPr>
              <a:t>2012</a:t>
            </a:r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548680"/>
            <a:ext cx="5000625" cy="1031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118" y="4315992"/>
            <a:ext cx="2065338" cy="2065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77823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1026" name="Picture 2" descr="C:\Users\OEM\AppData\Local\Microsoft\Windows\Temporary Internet Files\Content.IE5\QY8KIOO4\MC900415548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718948"/>
            <a:ext cx="7193607" cy="49356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96904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cs-CZ" sz="5400" dirty="0" smtClean="0"/>
              <a:t>1685 - 1750</a:t>
            </a:r>
            <a:endParaRPr lang="cs-CZ" sz="5400" dirty="0"/>
          </a:p>
        </p:txBody>
      </p:sp>
      <p:pic>
        <p:nvPicPr>
          <p:cNvPr id="3074" name="Picture 2" descr="C:\Users\OEM\AppData\Local\Microsoft\Windows\Temporary Internet Files\Content.IE5\PG8460FE\MC900415532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2492896"/>
            <a:ext cx="5652213" cy="4108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92020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sz="quarter" idx="13"/>
          </p:nvPr>
        </p:nvSpPr>
        <p:spPr>
          <a:xfrm>
            <a:off x="179512" y="980728"/>
            <a:ext cx="10461848" cy="7118251"/>
          </a:xfrm>
        </p:spPr>
        <p:txBody>
          <a:bodyPr/>
          <a:lstStyle/>
          <a:p>
            <a:r>
              <a:rPr lang="cs-CZ" dirty="0" smtClean="0"/>
              <a:t>Víte , kde se tento velikán barokní hudby</a:t>
            </a:r>
          </a:p>
          <a:p>
            <a:r>
              <a:rPr lang="cs-CZ" dirty="0" smtClean="0"/>
              <a:t>narodil ?</a:t>
            </a:r>
          </a:p>
          <a:p>
            <a:endParaRPr lang="cs-CZ" dirty="0" smtClean="0"/>
          </a:p>
          <a:p>
            <a:pPr marL="0" indent="0">
              <a:buNone/>
            </a:pPr>
            <a:r>
              <a:rPr lang="cs-CZ" dirty="0" smtClean="0"/>
              <a:t>                         </a:t>
            </a:r>
            <a:r>
              <a:rPr lang="cs-CZ" dirty="0" err="1" smtClean="0"/>
              <a:t>Eisenach</a:t>
            </a:r>
            <a:r>
              <a:rPr lang="cs-CZ" dirty="0" smtClean="0"/>
              <a:t> v Německu</a:t>
            </a:r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r>
              <a:rPr lang="cs-CZ" dirty="0" smtClean="0"/>
              <a:t>V deseti letech osiřel , v devatenácti se stal </a:t>
            </a:r>
          </a:p>
          <a:p>
            <a:pPr marL="0" indent="0">
              <a:buNone/>
            </a:pPr>
            <a:r>
              <a:rPr lang="cs-CZ" dirty="0"/>
              <a:t>v</a:t>
            </a:r>
            <a:r>
              <a:rPr lang="cs-CZ" dirty="0" smtClean="0"/>
              <a:t>arhaníkem v </a:t>
            </a:r>
            <a:r>
              <a:rPr lang="cs-CZ" dirty="0" err="1" smtClean="0"/>
              <a:t>Arnstadtu</a:t>
            </a:r>
            <a:r>
              <a:rPr lang="cs-CZ" dirty="0" smtClean="0"/>
              <a:t>.</a:t>
            </a:r>
            <a:endParaRPr lang="cs-CZ" dirty="0"/>
          </a:p>
        </p:txBody>
      </p:sp>
      <p:sp>
        <p:nvSpPr>
          <p:cNvPr id="4" name="Ovál 3"/>
          <p:cNvSpPr/>
          <p:nvPr/>
        </p:nvSpPr>
        <p:spPr>
          <a:xfrm>
            <a:off x="1547664" y="2060848"/>
            <a:ext cx="4752528" cy="129614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9" name="Picture 2" descr="C:\Users\OEM\AppData\Local\Microsoft\Windows\Temporary Internet Files\Content.IE5\DVWBBCVZ\MC900346283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4364038"/>
            <a:ext cx="1739900" cy="1790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04447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6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Od roku 1723 až do své smrti působil jako kantor v kostele sv. Tomáše.</a:t>
            </a:r>
          </a:p>
          <a:p>
            <a:endParaRPr lang="cs-CZ" dirty="0"/>
          </a:p>
          <a:p>
            <a:endParaRPr lang="cs-CZ" dirty="0" smtClean="0"/>
          </a:p>
          <a:p>
            <a:r>
              <a:rPr lang="cs-CZ" dirty="0" smtClean="0"/>
              <a:t>Víte, v jakém městě ?</a:t>
            </a:r>
          </a:p>
          <a:p>
            <a:endParaRPr lang="cs-CZ" dirty="0" smtClean="0"/>
          </a:p>
          <a:p>
            <a:pPr marL="0" indent="0">
              <a:buNone/>
            </a:pPr>
            <a:r>
              <a:rPr lang="cs-CZ" dirty="0"/>
              <a:t> </a:t>
            </a:r>
            <a:r>
              <a:rPr lang="cs-CZ" dirty="0" smtClean="0"/>
              <a:t>                                Lipsko</a:t>
            </a:r>
          </a:p>
          <a:p>
            <a:pPr marL="0" indent="0">
              <a:buNone/>
            </a:pPr>
            <a:r>
              <a:rPr lang="cs-CZ" dirty="0" smtClean="0"/>
              <a:t>                       </a:t>
            </a:r>
            <a:endParaRPr lang="cs-CZ" dirty="0"/>
          </a:p>
        </p:txBody>
      </p:sp>
      <p:sp>
        <p:nvSpPr>
          <p:cNvPr id="4" name="Ovál 3"/>
          <p:cNvSpPr/>
          <p:nvPr/>
        </p:nvSpPr>
        <p:spPr>
          <a:xfrm>
            <a:off x="2843808" y="3068960"/>
            <a:ext cx="3816424" cy="108012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236244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cs-CZ" dirty="0" smtClean="0"/>
              <a:t>Za poznáním současné hudby šel pěšky až do </a:t>
            </a:r>
            <a:r>
              <a:rPr lang="cs-CZ" dirty="0" err="1" smtClean="0"/>
              <a:t>Lubecku</a:t>
            </a:r>
            <a:r>
              <a:rPr lang="cs-CZ" dirty="0" smtClean="0"/>
              <a:t> , aby vyslechl varhanní hru</a:t>
            </a:r>
          </a:p>
          <a:p>
            <a:r>
              <a:rPr lang="cs-CZ" dirty="0" smtClean="0"/>
              <a:t> D. </a:t>
            </a:r>
            <a:r>
              <a:rPr lang="cs-CZ" dirty="0" err="1" smtClean="0"/>
              <a:t>Buxtehudeho</a:t>
            </a:r>
            <a:r>
              <a:rPr lang="cs-CZ" dirty="0" smtClean="0"/>
              <a:t>, do Drážďan a Hamburku , aby slyšel soudobou operu. </a:t>
            </a:r>
          </a:p>
          <a:p>
            <a:endParaRPr lang="cs-CZ" dirty="0"/>
          </a:p>
          <a:p>
            <a:r>
              <a:rPr lang="cs-CZ" dirty="0" smtClean="0"/>
              <a:t>Víš, zda-</a:t>
            </a:r>
            <a:r>
              <a:rPr lang="cs-CZ" dirty="0" err="1" smtClean="0"/>
              <a:t>li</a:t>
            </a:r>
            <a:r>
              <a:rPr lang="cs-CZ" dirty="0" smtClean="0"/>
              <a:t> sám napsal nějakou operu ?</a:t>
            </a:r>
          </a:p>
          <a:p>
            <a:pPr marL="0" indent="0">
              <a:buNone/>
            </a:pPr>
            <a:r>
              <a:rPr lang="cs-CZ" dirty="0"/>
              <a:t> </a:t>
            </a:r>
            <a:r>
              <a:rPr lang="cs-CZ" dirty="0" smtClean="0"/>
              <a:t>                                                 </a:t>
            </a:r>
          </a:p>
          <a:p>
            <a:pPr marL="0" indent="0">
              <a:buNone/>
            </a:pPr>
            <a:r>
              <a:rPr lang="cs-CZ" dirty="0"/>
              <a:t> </a:t>
            </a:r>
            <a:r>
              <a:rPr lang="cs-CZ" dirty="0" smtClean="0"/>
              <a:t>                                               nenapsal</a:t>
            </a:r>
            <a:endParaRPr lang="cs-CZ" dirty="0"/>
          </a:p>
        </p:txBody>
      </p:sp>
      <p:sp>
        <p:nvSpPr>
          <p:cNvPr id="4" name="Ovál 3"/>
          <p:cNvSpPr/>
          <p:nvPr/>
        </p:nvSpPr>
        <p:spPr>
          <a:xfrm>
            <a:off x="4067944" y="3429000"/>
            <a:ext cx="3240360" cy="122413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34082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cs-CZ" dirty="0" smtClean="0"/>
              <a:t>Bach se dychtivě seznamoval s tehdejším vynálezem- temperovaným laděním a napsal známé klavírní dílo. Víte jaké ?</a:t>
            </a:r>
          </a:p>
          <a:p>
            <a:endParaRPr lang="cs-CZ" dirty="0"/>
          </a:p>
          <a:p>
            <a:pPr marL="0" indent="0">
              <a:buNone/>
            </a:pPr>
            <a:r>
              <a:rPr lang="cs-CZ" dirty="0" smtClean="0"/>
              <a:t>                                         Dobře temperovaný klavír- 24 preludií a fug ve všech durových a mollových tóninách.</a:t>
            </a:r>
            <a:endParaRPr lang="cs-CZ" dirty="0"/>
          </a:p>
        </p:txBody>
      </p:sp>
      <p:sp>
        <p:nvSpPr>
          <p:cNvPr id="4" name="Ovál 3"/>
          <p:cNvSpPr/>
          <p:nvPr/>
        </p:nvSpPr>
        <p:spPr>
          <a:xfrm>
            <a:off x="179512" y="3284984"/>
            <a:ext cx="8280920" cy="259228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1026" name="Picture 2" descr="C:\Users\OEM\AppData\Local\Microsoft\Windows\Temporary Internet Files\Content.IE5\PG8460FE\MP900175042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3284984"/>
            <a:ext cx="2438400" cy="2937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87996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2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 smtClean="0"/>
              <a:t>Taccata</a:t>
            </a:r>
            <a:r>
              <a:rPr lang="cs-CZ" dirty="0" smtClean="0"/>
              <a:t> a </a:t>
            </a:r>
            <a:r>
              <a:rPr lang="cs-CZ" smtClean="0"/>
              <a:t>figa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cs-CZ" dirty="0" smtClean="0"/>
              <a:t>Tři roky před smrtí oslepl.</a:t>
            </a:r>
          </a:p>
          <a:p>
            <a:r>
              <a:rPr lang="cs-CZ" dirty="0" smtClean="0"/>
              <a:t>Velikost jeho hudby je nepopíratelná, přesto byla pochopena až 80 let po jeho smrti.</a:t>
            </a:r>
          </a:p>
          <a:p>
            <a:endParaRPr lang="cs-CZ" dirty="0"/>
          </a:p>
          <a:p>
            <a:r>
              <a:rPr lang="cs-CZ" dirty="0" smtClean="0"/>
              <a:t>Víte díky komu ?</a:t>
            </a:r>
          </a:p>
          <a:p>
            <a:pPr marL="0" indent="0">
              <a:buNone/>
            </a:pPr>
            <a:r>
              <a:rPr lang="cs-CZ" dirty="0"/>
              <a:t> </a:t>
            </a:r>
            <a:r>
              <a:rPr lang="cs-CZ" dirty="0" smtClean="0"/>
              <a:t>                                   provedení Matoušových pašijí F. </a:t>
            </a:r>
            <a:r>
              <a:rPr lang="cs-CZ" dirty="0" err="1" smtClean="0"/>
              <a:t>Mendelssohnem</a:t>
            </a:r>
            <a:r>
              <a:rPr lang="cs-CZ" dirty="0" smtClean="0"/>
              <a:t> - </a:t>
            </a:r>
            <a:r>
              <a:rPr lang="cs-CZ" dirty="0" err="1" smtClean="0"/>
              <a:t>Bartholdym</a:t>
            </a:r>
            <a:r>
              <a:rPr lang="cs-CZ" dirty="0" smtClean="0"/>
              <a:t> v Berlíně</a:t>
            </a:r>
            <a:endParaRPr lang="cs-CZ" dirty="0"/>
          </a:p>
        </p:txBody>
      </p:sp>
      <p:sp>
        <p:nvSpPr>
          <p:cNvPr id="4" name="Ovál 3"/>
          <p:cNvSpPr/>
          <p:nvPr/>
        </p:nvSpPr>
        <p:spPr>
          <a:xfrm>
            <a:off x="1115616" y="4221088"/>
            <a:ext cx="8352928" cy="13681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5" name="Bach   Toccata and Fugue in D, glass organ (part 12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469088" y="2852936"/>
            <a:ext cx="880864" cy="880864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</p:pic>
    </p:spTree>
    <p:extLst>
      <p:ext uri="{BB962C8B-B14F-4D97-AF65-F5344CB8AC3E}">
        <p14:creationId xmlns:p14="http://schemas.microsoft.com/office/powerpoint/2010/main" val="1334445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22182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2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dirty="0" smtClean="0"/>
              <a:t>Zdroje: vlastní</a:t>
            </a:r>
          </a:p>
          <a:p>
            <a:pPr marL="0" indent="0">
              <a:buNone/>
            </a:pPr>
            <a:r>
              <a:rPr lang="cs-CZ" dirty="0"/>
              <a:t> </a:t>
            </a:r>
            <a:r>
              <a:rPr lang="cs-CZ" dirty="0" smtClean="0"/>
              <a:t>            </a:t>
            </a:r>
            <a:r>
              <a:rPr lang="cs-CZ" smtClean="0"/>
              <a:t>Mikrosoft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86317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Aerodynamika">
  <a:themeElements>
    <a:clrScheme name="Aerodynamika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Aerodynamika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erodynamika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51</TotalTime>
  <Words>198</Words>
  <Application>Microsoft Office PowerPoint</Application>
  <PresentationFormat>Předvádění na obrazovce (4:3)</PresentationFormat>
  <Paragraphs>40</Paragraphs>
  <Slides>9</Slides>
  <Notes>0</Notes>
  <HiddenSlides>0</HiddenSlides>
  <MMClips>1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9</vt:i4>
      </vt:variant>
    </vt:vector>
  </HeadingPairs>
  <TitlesOfParts>
    <vt:vector size="10" baseType="lpstr">
      <vt:lpstr>Aerodynamika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Taccata a figa</vt:lpstr>
      <vt:lpstr>Prezentace aplikace PowerPoint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OEM</dc:creator>
  <cp:lastModifiedBy>OEM</cp:lastModifiedBy>
  <cp:revision>15</cp:revision>
  <dcterms:created xsi:type="dcterms:W3CDTF">2013-04-07T13:00:21Z</dcterms:created>
  <dcterms:modified xsi:type="dcterms:W3CDTF">2013-08-04T14:57:05Z</dcterms:modified>
</cp:coreProperties>
</file>