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1" r:id="rId5"/>
    <p:sldId id="260" r:id="rId6"/>
    <p:sldId id="262" r:id="rId7"/>
    <p:sldId id="263" r:id="rId8"/>
    <p:sldId id="266" r:id="rId9"/>
    <p:sldId id="264" r:id="rId10"/>
    <p:sldId id="267" r:id="rId11"/>
    <p:sldId id="265" r:id="rId12"/>
    <p:sldId id="259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E8F4D-9D16-428A-8352-4E669752E6D6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7BD5-ABEB-4C9B-ABB7-97C019F0C1E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E8F4D-9D16-428A-8352-4E669752E6D6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7BD5-ABEB-4C9B-ABB7-97C019F0C1E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E8F4D-9D16-428A-8352-4E669752E6D6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7BD5-ABEB-4C9B-ABB7-97C019F0C1E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E8F4D-9D16-428A-8352-4E669752E6D6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7BD5-ABEB-4C9B-ABB7-97C019F0C1E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E8F4D-9D16-428A-8352-4E669752E6D6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7BD5-ABEB-4C9B-ABB7-97C019F0C1E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E8F4D-9D16-428A-8352-4E669752E6D6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7BD5-ABEB-4C9B-ABB7-97C019F0C1E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E8F4D-9D16-428A-8352-4E669752E6D6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7BD5-ABEB-4C9B-ABB7-97C019F0C1E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E8F4D-9D16-428A-8352-4E669752E6D6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7BD5-ABEB-4C9B-ABB7-97C019F0C1E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E8F4D-9D16-428A-8352-4E669752E6D6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7BD5-ABEB-4C9B-ABB7-97C019F0C1E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E8F4D-9D16-428A-8352-4E669752E6D6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7BD5-ABEB-4C9B-ABB7-97C019F0C1EF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9E8F4D-9D16-428A-8352-4E669752E6D6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57BD5-ABEB-4C9B-ABB7-97C019F0C1EF}" type="slidenum">
              <a:rPr lang="cs-CZ" smtClean="0"/>
              <a:t>‹#›</a:t>
            </a:fld>
            <a:endParaRPr lang="cs-CZ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cs-CZ" smtClean="0"/>
              <a:t>Kliknutím na ikonu přidáte obrázek.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79E8F4D-9D16-428A-8352-4E669752E6D6}" type="datetimeFigureOut">
              <a:rPr lang="cs-CZ" smtClean="0"/>
              <a:t>4.8.2013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2757BD5-ABEB-4C9B-ABB7-97C019F0C1EF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wmf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Text Box 1"/>
          <p:cNvSpPr txBox="1">
            <a:spLocks noChangeArrowheads="1"/>
          </p:cNvSpPr>
          <p:nvPr/>
        </p:nvSpPr>
        <p:spPr bwMode="auto">
          <a:xfrm rot="10800000" flipH="1" flipV="1">
            <a:off x="493486" y="1465943"/>
            <a:ext cx="8650514" cy="3043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VY_32_INOVACE_KAC_H6-9_50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Vzdělávací oblast: </a:t>
            </a:r>
            <a:r>
              <a:rPr lang="cs-CZ" b="1" smtClean="0">
                <a:solidFill>
                  <a:srgbClr val="000000"/>
                </a:solidFill>
                <a:latin typeface="Times New Roman" pitchFamily="16" charset="0"/>
              </a:rPr>
              <a:t>Umění </a:t>
            </a:r>
            <a:r>
              <a:rPr lang="cs-CZ" b="1" smtClean="0">
                <a:solidFill>
                  <a:srgbClr val="000000"/>
                </a:solidFill>
                <a:latin typeface="Times New Roman" pitchFamily="16" charset="0"/>
              </a:rPr>
              <a:t>a kultura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Vzdělávací obor: </a:t>
            </a: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Hudební výchova</a:t>
            </a:r>
            <a:endParaRPr lang="cs-CZ" b="1" dirty="0">
              <a:solidFill>
                <a:srgbClr val="000000"/>
              </a:solidFill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Tematický okruh: </a:t>
            </a:r>
            <a:r>
              <a:rPr lang="cs-CZ" b="1" dirty="0" smtClean="0">
                <a:solidFill>
                  <a:srgbClr val="000000"/>
                </a:solidFill>
                <a:latin typeface="Times New Roman" pitchFamily="16" charset="0"/>
              </a:rPr>
              <a:t>Medailonky hudebních skladatelů</a:t>
            </a: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/>
            </a:r>
            <a:br>
              <a:rPr lang="cs-CZ" b="1" dirty="0">
                <a:solidFill>
                  <a:srgbClr val="000000"/>
                </a:solidFill>
                <a:latin typeface="Times New Roman" pitchFamily="16" charset="0"/>
              </a:rPr>
            </a:b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/>
            </a:r>
            <a:br>
              <a:rPr lang="cs-CZ" b="1" dirty="0">
                <a:solidFill>
                  <a:srgbClr val="000000"/>
                </a:solidFill>
                <a:latin typeface="Times New Roman" pitchFamily="16" charset="0"/>
              </a:rPr>
            </a:br>
            <a:r>
              <a:rPr lang="cs-CZ" b="1" dirty="0">
                <a:solidFill>
                  <a:srgbClr val="000000"/>
                </a:solidFill>
                <a:latin typeface="Times New Roman" pitchFamily="16" charset="0"/>
              </a:rPr>
              <a:t>Téma: </a:t>
            </a:r>
            <a:r>
              <a:rPr lang="cs-CZ" sz="2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6" charset="0"/>
              </a:rPr>
              <a:t>Mozart</a:t>
            </a:r>
            <a:endParaRPr lang="cs-CZ" sz="24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6" charset="0"/>
            </a:endParaRPr>
          </a:p>
          <a:p>
            <a:pPr algn="ctr" eaLnBrk="1" hangingPunct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dirty="0" smtClean="0">
                <a:solidFill>
                  <a:srgbClr val="000000"/>
                </a:solidFill>
                <a:latin typeface="Times New Roman" pitchFamily="16" charset="0"/>
              </a:rPr>
              <a:t>6-9. </a:t>
            </a:r>
            <a:r>
              <a:rPr lang="cs-CZ" dirty="0">
                <a:solidFill>
                  <a:srgbClr val="000000"/>
                </a:solidFill>
                <a:latin typeface="Times New Roman" pitchFamily="16" charset="0"/>
              </a:rPr>
              <a:t>ročník</a:t>
            </a: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2987824" y="6381329"/>
            <a:ext cx="3647926" cy="512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Lucida Sans Unicode" charset="0"/>
                <a:cs typeface="Lucida Sans Unicode" charset="0"/>
              </a:defRPr>
            </a:lvl9pPr>
          </a:lstStyle>
          <a:p>
            <a:pPr algn="ctr" eaLnBrk="1">
              <a:lnSpc>
                <a:spcPct val="100000"/>
              </a:lnSpc>
              <a:buClrTx/>
              <a:buSzPct val="45000"/>
              <a:buFontTx/>
              <a:buNone/>
            </a:pP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PaedDr.. Eva  </a:t>
            </a:r>
            <a:r>
              <a:rPr lang="cs-CZ" sz="1200" dirty="0" err="1" smtClean="0">
                <a:solidFill>
                  <a:srgbClr val="000000"/>
                </a:solidFill>
                <a:latin typeface="Times New Roman" pitchFamily="16" charset="0"/>
              </a:rPr>
              <a:t>Káčerková</a:t>
            </a: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  </a:t>
            </a:r>
            <a:r>
              <a:rPr lang="cs-CZ" sz="1200" dirty="0">
                <a:solidFill>
                  <a:srgbClr val="000000"/>
                </a:solidFill>
                <a:latin typeface="Times New Roman" pitchFamily="16" charset="0"/>
              </a:rPr>
              <a:t>– </a:t>
            </a:r>
            <a:r>
              <a:rPr lang="cs-CZ" sz="1200" dirty="0" smtClean="0">
                <a:solidFill>
                  <a:srgbClr val="000000"/>
                </a:solidFill>
                <a:latin typeface="Times New Roman" pitchFamily="16" charset="0"/>
              </a:rPr>
              <a:t>prosinec </a:t>
            </a:r>
            <a:r>
              <a:rPr lang="cs-CZ" sz="1200" dirty="0">
                <a:solidFill>
                  <a:srgbClr val="000000"/>
                </a:solidFill>
                <a:latin typeface="Times New Roman" pitchFamily="16" charset="0"/>
              </a:rPr>
              <a:t>2012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48680"/>
            <a:ext cx="5000625" cy="103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118" y="4315992"/>
            <a:ext cx="2065338" cy="2065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0854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cs-CZ" sz="3600" dirty="0" smtClean="0"/>
              <a:t>Při psaní tohoto díla Mozart vážně onemocněl.</a:t>
            </a:r>
          </a:p>
          <a:p>
            <a:r>
              <a:rPr lang="cs-CZ" sz="3600" dirty="0" smtClean="0"/>
              <a:t>Měl pocit , že píše svou vlastní Zádušní mši.</a:t>
            </a:r>
          </a:p>
          <a:p>
            <a:r>
              <a:rPr lang="cs-CZ" sz="3600" dirty="0" smtClean="0"/>
              <a:t>Spekulace , že byl otráven , nemají reálný základ. </a:t>
            </a:r>
          </a:p>
          <a:p>
            <a:r>
              <a:rPr lang="cs-CZ" sz="3600" dirty="0" smtClean="0"/>
              <a:t>Pravdou zůstává, že se Mozart řadí mezi největší genie všech dob.</a:t>
            </a:r>
            <a:endParaRPr lang="cs-CZ" sz="3600" dirty="0"/>
          </a:p>
        </p:txBody>
      </p:sp>
    </p:spTree>
    <p:extLst>
      <p:ext uri="{BB962C8B-B14F-4D97-AF65-F5344CB8AC3E}">
        <p14:creationId xmlns:p14="http://schemas.microsoft.com/office/powerpoint/2010/main" val="284563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Zdroje: vlastní</a:t>
            </a:r>
          </a:p>
          <a:p>
            <a:r>
              <a:rPr lang="cs-CZ" dirty="0"/>
              <a:t> </a:t>
            </a:r>
            <a:r>
              <a:rPr lang="cs-CZ" dirty="0" smtClean="0"/>
              <a:t>          </a:t>
            </a:r>
            <a:r>
              <a:rPr lang="cs-CZ" smtClean="0"/>
              <a:t>Mikrosoft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340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9650" y="3336929"/>
            <a:ext cx="7124700" cy="992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613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Poznáte , o koho se jedná a jaká skladba zní ?</a:t>
            </a:r>
            <a:endParaRPr lang="cs-CZ" dirty="0"/>
          </a:p>
        </p:txBody>
      </p:sp>
      <p:pic>
        <p:nvPicPr>
          <p:cNvPr id="4" name="W A Mozart   Malá noční hudba♥♥♥(Kety)♥♥♥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71663" y="1952625"/>
            <a:ext cx="609600" cy="609600"/>
          </a:xfr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</p:pic>
      <p:pic>
        <p:nvPicPr>
          <p:cNvPr id="1026" name="Picture 2" descr="C:\Users\OEM\AppData\Local\Microsoft\Windows\Temporary Internet Files\Content.IE5\QY8KIOO4\MC900415238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132856"/>
            <a:ext cx="4598988" cy="331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402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76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5192" y="116632"/>
            <a:ext cx="8229600" cy="1143000"/>
          </a:xfrm>
        </p:spPr>
        <p:txBody>
          <a:bodyPr/>
          <a:lstStyle/>
          <a:p>
            <a:r>
              <a:rPr lang="cs-CZ" dirty="0" smtClean="0"/>
              <a:t>Wolfgang Amadeus Mozart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/>
          <a:lstStyle/>
          <a:p>
            <a:pPr marL="0" indent="0">
              <a:buNone/>
            </a:pPr>
            <a:endParaRPr lang="cs-CZ" dirty="0"/>
          </a:p>
        </p:txBody>
      </p:sp>
      <p:pic>
        <p:nvPicPr>
          <p:cNvPr id="2051" name="Picture 3" descr="C:\Users\OEM\AppData\Local\Microsoft\Windows\Temporary Internet Files\Content.IE5\DVWBBCVZ\MC90037038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052736"/>
            <a:ext cx="3744416" cy="562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9946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772816"/>
            <a:ext cx="8291264" cy="43533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3600" dirty="0" smtClean="0"/>
              <a:t>Víte , v jakém městě se narodil ?</a:t>
            </a:r>
          </a:p>
          <a:p>
            <a:endParaRPr lang="cs-CZ" dirty="0"/>
          </a:p>
          <a:p>
            <a:pPr marL="0" indent="0">
              <a:buNone/>
            </a:pPr>
            <a:r>
              <a:rPr lang="cs-CZ" dirty="0" smtClean="0"/>
              <a:t>                                      Salzburg</a:t>
            </a:r>
            <a:endParaRPr lang="cs-CZ" dirty="0"/>
          </a:p>
        </p:txBody>
      </p:sp>
      <p:pic>
        <p:nvPicPr>
          <p:cNvPr id="4" name="Picture 2" descr="C:\Users\OEM\AppData\Local\Microsoft\Windows\Temporary Internet Files\Content.IE5\U9B688RI\MC90025004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897" y="3861048"/>
            <a:ext cx="4445941" cy="3202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105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Většinu života prožil podobně jako Beethoven – kde 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                          </a:t>
            </a:r>
          </a:p>
          <a:p>
            <a:pPr marL="0" indent="0">
              <a:buNone/>
            </a:pPr>
            <a:r>
              <a:rPr lang="cs-CZ" dirty="0"/>
              <a:t> </a:t>
            </a:r>
            <a:r>
              <a:rPr lang="cs-CZ" dirty="0" smtClean="0"/>
              <a:t>                          </a:t>
            </a:r>
            <a:r>
              <a:rPr lang="cs-CZ" sz="4800" dirty="0" smtClean="0"/>
              <a:t>ve Vídni</a:t>
            </a:r>
            <a:endParaRPr lang="cs-CZ" sz="4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72816"/>
            <a:ext cx="5688632" cy="4732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7688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27584" y="1772816"/>
            <a:ext cx="7992888" cy="4320480"/>
          </a:xfrm>
        </p:spPr>
        <p:txBody>
          <a:bodyPr>
            <a:normAutofit/>
          </a:bodyPr>
          <a:lstStyle/>
          <a:p>
            <a:r>
              <a:rPr lang="cs-CZ" sz="3600" dirty="0" smtClean="0"/>
              <a:t>To , že byl Mozart geniálním dítětem , je známo. Ve třech letech hrál na cembalo , </a:t>
            </a:r>
          </a:p>
          <a:p>
            <a:r>
              <a:rPr lang="cs-CZ" sz="3600" dirty="0"/>
              <a:t>v</a:t>
            </a:r>
            <a:r>
              <a:rPr lang="cs-CZ" sz="3600" dirty="0" smtClean="0"/>
              <a:t>e čtyřech na housle , v pěti již komponoval</a:t>
            </a:r>
          </a:p>
          <a:p>
            <a:r>
              <a:rPr lang="cs-CZ" sz="3600" dirty="0"/>
              <a:t>a</a:t>
            </a:r>
            <a:r>
              <a:rPr lang="cs-CZ" sz="3600" dirty="0" smtClean="0"/>
              <a:t> v šesti letech začal cestovat po Evropě</a:t>
            </a:r>
            <a:r>
              <a:rPr lang="cs-CZ" dirty="0" smtClean="0"/>
              <a:t>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8938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cs-CZ" sz="2800" dirty="0" smtClean="0"/>
              <a:t>Během svého života vytvořil obrovské množství děl světského i duchovního charakteru – opery , koncerty , symfonie , </a:t>
            </a:r>
          </a:p>
          <a:p>
            <a:r>
              <a:rPr lang="cs-CZ" sz="2800" dirty="0" smtClean="0"/>
              <a:t>komorní hudbu , mše.</a:t>
            </a:r>
          </a:p>
          <a:p>
            <a:r>
              <a:rPr lang="cs-CZ" sz="2800" dirty="0" smtClean="0"/>
              <a:t>Víte, jaké Mozartovy opery měly obrovský úspěch v Praze ?</a:t>
            </a:r>
          </a:p>
          <a:p>
            <a:r>
              <a:rPr lang="cs-CZ" sz="2800" dirty="0" smtClean="0"/>
              <a:t>  Don Giovanni</a:t>
            </a:r>
          </a:p>
          <a:p>
            <a:r>
              <a:rPr lang="cs-CZ" sz="2800" dirty="0" smtClean="0"/>
              <a:t>  </a:t>
            </a:r>
            <a:r>
              <a:rPr lang="cs-CZ" sz="2800" dirty="0" err="1" smtClean="0"/>
              <a:t>Figarova</a:t>
            </a:r>
            <a:r>
              <a:rPr lang="cs-CZ" sz="2800" dirty="0" smtClean="0"/>
              <a:t> svatba              </a:t>
            </a:r>
          </a:p>
          <a:p>
            <a:endParaRPr lang="cs-CZ" sz="2800" dirty="0"/>
          </a:p>
        </p:txBody>
      </p:sp>
      <p:sp>
        <p:nvSpPr>
          <p:cNvPr id="4" name="Ovál 3"/>
          <p:cNvSpPr/>
          <p:nvPr/>
        </p:nvSpPr>
        <p:spPr>
          <a:xfrm>
            <a:off x="827584" y="4653136"/>
            <a:ext cx="4752528" cy="17281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335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Známý je Mozartův  výrok :</a:t>
            </a:r>
            <a:br>
              <a:rPr lang="cs-CZ" dirty="0" smtClean="0"/>
            </a:br>
            <a:r>
              <a:rPr lang="cs-CZ" dirty="0" smtClean="0"/>
              <a:t>„Moji Pražané mi rozumějí ! „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28800"/>
            <a:ext cx="8147248" cy="4497363"/>
          </a:xfrm>
        </p:spPr>
        <p:txBody>
          <a:bodyPr/>
          <a:lstStyle/>
          <a:p>
            <a:pPr lvl="7"/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2286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cs-CZ" dirty="0"/>
          </a:p>
        </p:txBody>
      </p:sp>
      <p:pic>
        <p:nvPicPr>
          <p:cNvPr id="2050" name="Picture 2" descr="C:\Users\OEM\AppData\Local\Microsoft\Windows\Temporary Internet Files\Content.IE5\PG8460FE\MC90023324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204864"/>
            <a:ext cx="3840407" cy="4823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243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27584" y="1700808"/>
            <a:ext cx="7125112" cy="4051437"/>
          </a:xfrm>
        </p:spPr>
        <p:txBody>
          <a:bodyPr>
            <a:noAutofit/>
          </a:bodyPr>
          <a:lstStyle/>
          <a:p>
            <a:r>
              <a:rPr lang="cs-CZ" sz="3600" dirty="0" smtClean="0"/>
              <a:t>Poslední dílo vznikalo za dost dramatických okolností .</a:t>
            </a:r>
          </a:p>
          <a:p>
            <a:r>
              <a:rPr lang="cs-CZ" sz="3600" dirty="0" smtClean="0"/>
              <a:t>Znáte název ?</a:t>
            </a:r>
          </a:p>
          <a:p>
            <a:endParaRPr lang="cs-CZ" sz="3600" dirty="0"/>
          </a:p>
          <a:p>
            <a:r>
              <a:rPr lang="cs-CZ" sz="3600" dirty="0" smtClean="0"/>
              <a:t>                                             Requiem</a:t>
            </a:r>
            <a:endParaRPr lang="cs-CZ" sz="3600" dirty="0"/>
          </a:p>
        </p:txBody>
      </p:sp>
      <p:sp>
        <p:nvSpPr>
          <p:cNvPr id="4" name="Ovál 3"/>
          <p:cNvSpPr/>
          <p:nvPr/>
        </p:nvSpPr>
        <p:spPr>
          <a:xfrm>
            <a:off x="1043608" y="5013176"/>
            <a:ext cx="4536504" cy="15841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6759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Jaro</Template>
  <TotalTime>87</TotalTime>
  <Words>202</Words>
  <Application>Microsoft Office PowerPoint</Application>
  <PresentationFormat>Předvádění na obrazovce (4:3)</PresentationFormat>
  <Paragraphs>35</Paragraphs>
  <Slides>12</Slides>
  <Notes>0</Notes>
  <HiddenSlides>0</HiddenSlides>
  <MMClips>1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Spring</vt:lpstr>
      <vt:lpstr>Prezentace aplikace PowerPoint</vt:lpstr>
      <vt:lpstr>Poznáte , o koho se jedná a jaká skladba zní ?</vt:lpstr>
      <vt:lpstr>Wolfgang Amadeus Mozart</vt:lpstr>
      <vt:lpstr>Prezentace aplikace PowerPoint</vt:lpstr>
      <vt:lpstr>Většinu života prožil podobně jako Beethoven – kde ?</vt:lpstr>
      <vt:lpstr>Prezentace aplikace PowerPoint</vt:lpstr>
      <vt:lpstr>Prezentace aplikace PowerPoint</vt:lpstr>
      <vt:lpstr>Známý je Mozartův  výrok : „Moji Pražané mi rozumějí ! „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OEM</dc:creator>
  <cp:lastModifiedBy>OEM</cp:lastModifiedBy>
  <cp:revision>14</cp:revision>
  <dcterms:created xsi:type="dcterms:W3CDTF">2013-04-07T12:30:51Z</dcterms:created>
  <dcterms:modified xsi:type="dcterms:W3CDTF">2013-08-04T15:03:53Z</dcterms:modified>
</cp:coreProperties>
</file>