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87C54-B7A6-40A0-ABD8-FB8BFDFB6D84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á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á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76D22F4-05AD-4980-887C-5F9353BB0466}" type="slidenum">
              <a:rPr lang="cs-CZ" smtClean="0"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87C54-B7A6-40A0-ABD8-FB8BFDFB6D84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D22F4-05AD-4980-887C-5F9353BB0466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Přímá spojnice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á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á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976D22F4-05AD-4980-887C-5F9353BB0466}" type="slidenum">
              <a:rPr lang="cs-CZ" smtClean="0"/>
              <a:t>‹#›</a:t>
            </a:fld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87C54-B7A6-40A0-ABD8-FB8BFDFB6D84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87C54-B7A6-40A0-ABD8-FB8BFDFB6D84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976D22F4-05AD-4980-887C-5F9353BB0466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bdélník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bdélník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87C54-B7A6-40A0-ABD8-FB8BFDFB6D84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8" name="Přímá spojnice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á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á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76D22F4-05AD-4980-887C-5F9353BB0466}" type="slidenum">
              <a:rPr lang="cs-CZ" smtClean="0"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F2387C54-B7A6-40A0-ABD8-FB8BFDFB6D84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D22F4-05AD-4980-887C-5F9353BB0466}" type="slidenum">
              <a:rPr lang="cs-CZ" smtClean="0"/>
              <a:t>‹#›</a:t>
            </a:fld>
            <a:endParaRPr lang="cs-CZ"/>
          </a:p>
        </p:txBody>
      </p:sp>
      <p:sp>
        <p:nvSpPr>
          <p:cNvPr id="8" name="Přímá spojnice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Zástupný symbol pro obsah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obsah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nice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bdélník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87C54-B7A6-40A0-ABD8-FB8BFDFB6D84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15" name="Přímá spojnice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Zástupný symbol pro obsah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6" name="Zástupný symbol pro obsah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5" name="Ová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á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976D22F4-05AD-4980-887C-5F9353BB0466}" type="slidenum">
              <a:rPr lang="cs-CZ" smtClean="0"/>
              <a:t>‹#›</a:t>
            </a:fld>
            <a:endParaRPr lang="cs-CZ"/>
          </a:p>
        </p:txBody>
      </p:sp>
      <p:sp>
        <p:nvSpPr>
          <p:cNvPr id="23" name="Nadpis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87C54-B7A6-40A0-ABD8-FB8BFDFB6D84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976D22F4-05AD-4980-887C-5F9353BB046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bdélník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Obdélník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87C54-B7A6-40A0-ABD8-FB8BFDFB6D84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76D22F4-05AD-4980-887C-5F9353BB0466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Obdélník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Přímá spojnice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Zástupný symbol pro obsah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Ová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á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76D22F4-05AD-4980-887C-5F9353BB0466}" type="slidenum">
              <a:rPr lang="cs-CZ" smtClean="0"/>
              <a:t>‹#›</a:t>
            </a:fld>
            <a:endParaRPr lang="cs-CZ"/>
          </a:p>
        </p:txBody>
      </p:sp>
      <p:sp>
        <p:nvSpPr>
          <p:cNvPr id="21" name="Obdélník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87C54-B7A6-40A0-ABD8-FB8BFDFB6D84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římá spojnice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Obdélník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bdélník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á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á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976D22F4-05AD-4980-887C-5F9353BB0466}" type="slidenum">
              <a:rPr lang="cs-CZ" smtClean="0"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Kliknutím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22" name="Obdélník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F2387C54-B7A6-40A0-ABD8-FB8BFDFB6D84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Obdélník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Obdélník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Obdélník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Obdélník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F2387C54-B7A6-40A0-ABD8-FB8BFDFB6D84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8" name="Obdélník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Přímá spojnice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á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á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76D22F4-05AD-4980-887C-5F9353BB0466}" type="slidenum">
              <a:rPr lang="cs-CZ" smtClean="0"/>
              <a:t>‹#›</a:t>
            </a:fld>
            <a:endParaRPr lang="cs-CZ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"/>
          <p:cNvSpPr txBox="1">
            <a:spLocks noChangeArrowheads="1"/>
          </p:cNvSpPr>
          <p:nvPr/>
        </p:nvSpPr>
        <p:spPr bwMode="auto">
          <a:xfrm>
            <a:off x="655529" y="1716088"/>
            <a:ext cx="8092935" cy="2432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 smtClean="0">
                <a:solidFill>
                  <a:srgbClr val="000000"/>
                </a:solidFill>
                <a:latin typeface="Times New Roman" pitchFamily="16" charset="0"/>
              </a:rPr>
              <a:t>VY_32_INOVACE_KAC_H6-9_45</a:t>
            </a: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Vzdělávací oblast: </a:t>
            </a:r>
            <a:r>
              <a:rPr lang="cs-CZ" b="1" smtClean="0">
                <a:solidFill>
                  <a:srgbClr val="000000"/>
                </a:solidFill>
                <a:latin typeface="Times New Roman" pitchFamily="16" charset="0"/>
              </a:rPr>
              <a:t>Umění </a:t>
            </a:r>
            <a:r>
              <a:rPr lang="cs-CZ" b="1" smtClean="0">
                <a:solidFill>
                  <a:srgbClr val="000000"/>
                </a:solidFill>
                <a:latin typeface="Times New Roman" pitchFamily="16" charset="0"/>
              </a:rPr>
              <a:t>a kultura</a:t>
            </a: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Vzdělávací obor: </a:t>
            </a:r>
            <a:r>
              <a:rPr lang="cs-CZ" b="1" dirty="0" smtClean="0">
                <a:solidFill>
                  <a:srgbClr val="000000"/>
                </a:solidFill>
                <a:latin typeface="Times New Roman" pitchFamily="16" charset="0"/>
              </a:rPr>
              <a:t>Hudební výchova</a:t>
            </a: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Tematický okruh: </a:t>
            </a:r>
            <a:r>
              <a:rPr lang="cs-CZ" b="1" dirty="0" smtClean="0">
                <a:solidFill>
                  <a:srgbClr val="000000"/>
                </a:solidFill>
                <a:latin typeface="Times New Roman" pitchFamily="16" charset="0"/>
              </a:rPr>
              <a:t>Medailonky hudebních skladatelů</a:t>
            </a: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/>
            </a:r>
            <a:br>
              <a:rPr lang="cs-CZ" b="1" dirty="0">
                <a:solidFill>
                  <a:srgbClr val="000000"/>
                </a:solidFill>
                <a:latin typeface="Times New Roman" pitchFamily="16" charset="0"/>
              </a:rPr>
            </a:b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/>
            </a:r>
            <a:br>
              <a:rPr lang="cs-CZ" b="1" dirty="0">
                <a:solidFill>
                  <a:srgbClr val="000000"/>
                </a:solidFill>
                <a:latin typeface="Times New Roman" pitchFamily="16" charset="0"/>
              </a:rPr>
            </a:b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Téma: </a:t>
            </a:r>
            <a:r>
              <a:rPr lang="cs-CZ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6" charset="0"/>
              </a:rPr>
              <a:t>Martinů</a:t>
            </a:r>
            <a:endParaRPr lang="cs-CZ" sz="24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dirty="0" smtClean="0">
                <a:solidFill>
                  <a:srgbClr val="000000"/>
                </a:solidFill>
                <a:latin typeface="Times New Roman" pitchFamily="16" charset="0"/>
              </a:rPr>
              <a:t>6-9. </a:t>
            </a:r>
            <a:r>
              <a:rPr lang="cs-CZ" dirty="0">
                <a:solidFill>
                  <a:srgbClr val="000000"/>
                </a:solidFill>
                <a:latin typeface="Times New Roman" pitchFamily="16" charset="0"/>
              </a:rPr>
              <a:t>ročník</a:t>
            </a: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2987824" y="6381329"/>
            <a:ext cx="3647926" cy="512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sz="1200" dirty="0" smtClean="0">
                <a:solidFill>
                  <a:srgbClr val="000000"/>
                </a:solidFill>
                <a:latin typeface="Times New Roman" pitchFamily="16" charset="0"/>
              </a:rPr>
              <a:t>PaedDr.. Eva  </a:t>
            </a:r>
            <a:r>
              <a:rPr lang="cs-CZ" sz="1200" dirty="0" err="1" smtClean="0">
                <a:solidFill>
                  <a:srgbClr val="000000"/>
                </a:solidFill>
                <a:latin typeface="Times New Roman" pitchFamily="16" charset="0"/>
              </a:rPr>
              <a:t>Káčerková</a:t>
            </a:r>
            <a:r>
              <a:rPr lang="cs-CZ" sz="1200" dirty="0" smtClean="0">
                <a:solidFill>
                  <a:srgbClr val="000000"/>
                </a:solidFill>
                <a:latin typeface="Times New Roman" pitchFamily="16" charset="0"/>
              </a:rPr>
              <a:t>  </a:t>
            </a:r>
            <a:r>
              <a:rPr lang="cs-CZ" sz="1200" dirty="0">
                <a:solidFill>
                  <a:srgbClr val="000000"/>
                </a:solidFill>
                <a:latin typeface="Times New Roman" pitchFamily="16" charset="0"/>
              </a:rPr>
              <a:t>– </a:t>
            </a:r>
            <a:r>
              <a:rPr lang="cs-CZ" sz="1200" dirty="0" smtClean="0">
                <a:solidFill>
                  <a:srgbClr val="000000"/>
                </a:solidFill>
                <a:latin typeface="Times New Roman" pitchFamily="16" charset="0"/>
              </a:rPr>
              <a:t>listopad  </a:t>
            </a:r>
            <a:r>
              <a:rPr lang="cs-CZ" sz="1200" dirty="0">
                <a:solidFill>
                  <a:srgbClr val="000000"/>
                </a:solidFill>
                <a:latin typeface="Times New Roman" pitchFamily="16" charset="0"/>
              </a:rPr>
              <a:t>2012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48680"/>
            <a:ext cx="5000625" cy="103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118" y="4315992"/>
            <a:ext cx="2065338" cy="2065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542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107504" y="188640"/>
            <a:ext cx="856895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cs-CZ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B</a:t>
            </a:r>
            <a:r>
              <a:rPr lang="cs-CZ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ohuslav Martinů</a:t>
            </a:r>
          </a:p>
          <a:p>
            <a:pPr algn="ctr"/>
            <a:r>
              <a:rPr lang="cs-CZ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1890-1959</a:t>
            </a:r>
            <a:endParaRPr lang="cs-CZ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 descr="C:\Users\OEM\AppData\Local\Microsoft\Windows\Temporary Internet Files\Content.IE5\U9B688RI\MP900404920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844824"/>
            <a:ext cx="64008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189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58155"/>
            <a:ext cx="7734300" cy="4651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Nadpis 1"/>
          <p:cNvSpPr>
            <a:spLocks noGrp="1"/>
          </p:cNvSpPr>
          <p:nvPr>
            <p:ph type="title"/>
          </p:nvPr>
        </p:nvSpPr>
        <p:spPr>
          <a:xfrm>
            <a:off x="1195940" y="-893402"/>
            <a:ext cx="2395060" cy="366823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Fantasie</a:t>
            </a:r>
            <a:endParaRPr lang="cs-CZ" dirty="0"/>
          </a:p>
        </p:txBody>
      </p:sp>
      <p:pic>
        <p:nvPicPr>
          <p:cNvPr id="7" name="Martinů Fantasie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20064" y="1658155"/>
            <a:ext cx="952872" cy="9528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8" name="TextovéPole 7"/>
          <p:cNvSpPr txBox="1"/>
          <p:nvPr/>
        </p:nvSpPr>
        <p:spPr>
          <a:xfrm>
            <a:off x="3563888" y="692696"/>
            <a:ext cx="18991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4000" dirty="0" smtClean="0">
                <a:solidFill>
                  <a:srgbClr val="FF0000"/>
                </a:solidFill>
              </a:rPr>
              <a:t>Fantasie</a:t>
            </a:r>
            <a:endParaRPr lang="cs-CZ" sz="4000" dirty="0">
              <a:solidFill>
                <a:srgbClr val="FF0000"/>
              </a:solidFill>
            </a:endParaRPr>
          </a:p>
        </p:txBody>
      </p:sp>
      <p:sp>
        <p:nvSpPr>
          <p:cNvPr id="6" name="Vývojový diagram: děrná páska 5"/>
          <p:cNvSpPr/>
          <p:nvPr/>
        </p:nvSpPr>
        <p:spPr>
          <a:xfrm>
            <a:off x="1784133" y="506579"/>
            <a:ext cx="6336704" cy="1080120"/>
          </a:xfrm>
          <a:prstGeom prst="flowChartPunchedTap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8020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6129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179512" y="500474"/>
            <a:ext cx="8964488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b="1" dirty="0" smtClean="0">
                <a:solidFill>
                  <a:srgbClr val="FF0000"/>
                </a:solidFill>
              </a:rPr>
              <a:t>Dětství prožil v rodině </a:t>
            </a:r>
            <a:r>
              <a:rPr lang="cs-CZ" sz="4000" b="1" dirty="0" err="1" smtClean="0">
                <a:solidFill>
                  <a:srgbClr val="FF0000"/>
                </a:solidFill>
              </a:rPr>
              <a:t>pověžného</a:t>
            </a:r>
            <a:endParaRPr lang="cs-CZ" sz="4000" b="1" dirty="0" smtClean="0">
              <a:solidFill>
                <a:srgbClr val="FF0000"/>
              </a:solidFill>
            </a:endParaRPr>
          </a:p>
          <a:p>
            <a:r>
              <a:rPr lang="cs-CZ" sz="4000" b="1" dirty="0">
                <a:solidFill>
                  <a:srgbClr val="FF0000"/>
                </a:solidFill>
              </a:rPr>
              <a:t>n</a:t>
            </a:r>
            <a:r>
              <a:rPr lang="cs-CZ" sz="4000" b="1" dirty="0" smtClean="0">
                <a:solidFill>
                  <a:srgbClr val="FF0000"/>
                </a:solidFill>
              </a:rPr>
              <a:t>a věži kostela sv. Jakuba v Poličce.</a:t>
            </a:r>
          </a:p>
          <a:p>
            <a:endParaRPr lang="cs-CZ" sz="4000" b="1" dirty="0">
              <a:solidFill>
                <a:srgbClr val="FF0000"/>
              </a:solidFill>
            </a:endParaRPr>
          </a:p>
          <a:p>
            <a:r>
              <a:rPr lang="cs-CZ" sz="4000" b="1" dirty="0" smtClean="0">
                <a:solidFill>
                  <a:srgbClr val="FF0000"/>
                </a:solidFill>
              </a:rPr>
              <a:t>V 16 letech odešel studovat pražskou konzervatoř a stal se členem našeho hudebního tělesa. </a:t>
            </a:r>
            <a:r>
              <a:rPr lang="cs-CZ" sz="4000" b="1" dirty="0" smtClean="0"/>
              <a:t>Víte kterého ?</a:t>
            </a:r>
          </a:p>
          <a:p>
            <a:endParaRPr lang="cs-CZ" sz="4000" b="1" dirty="0">
              <a:solidFill>
                <a:srgbClr val="FF0000"/>
              </a:solidFill>
            </a:endParaRPr>
          </a:p>
          <a:p>
            <a:r>
              <a:rPr lang="cs-CZ" sz="4000" b="1" dirty="0" smtClean="0">
                <a:solidFill>
                  <a:srgbClr val="FF0000"/>
                </a:solidFill>
              </a:rPr>
              <a:t>                 Česká filharmonie</a:t>
            </a:r>
            <a:endParaRPr lang="cs-CZ" sz="4000" b="1" dirty="0">
              <a:solidFill>
                <a:srgbClr val="FF0000"/>
              </a:solidFill>
            </a:endParaRPr>
          </a:p>
        </p:txBody>
      </p:sp>
      <p:sp>
        <p:nvSpPr>
          <p:cNvPr id="7" name="Vývojový diagram: děrná páska 6"/>
          <p:cNvSpPr/>
          <p:nvPr/>
        </p:nvSpPr>
        <p:spPr>
          <a:xfrm>
            <a:off x="1835696" y="5963611"/>
            <a:ext cx="6336704" cy="1080120"/>
          </a:xfrm>
          <a:prstGeom prst="flowChartPunchedTap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82359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611560" y="908720"/>
            <a:ext cx="6633996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4000" b="1" dirty="0" smtClean="0"/>
              <a:t>Znáte některá díla Martinů ?</a:t>
            </a:r>
          </a:p>
          <a:p>
            <a:endParaRPr lang="cs-CZ" sz="4000" b="1" dirty="0"/>
          </a:p>
          <a:p>
            <a:r>
              <a:rPr lang="cs-CZ" sz="4000" b="1" dirty="0" smtClean="0"/>
              <a:t>       Klavírní cyklus Loutky</a:t>
            </a:r>
          </a:p>
          <a:p>
            <a:r>
              <a:rPr lang="cs-CZ" sz="4000" b="1" dirty="0" smtClean="0"/>
              <a:t>        Balet Špalíček</a:t>
            </a:r>
          </a:p>
          <a:p>
            <a:endParaRPr lang="cs-CZ" sz="4000" dirty="0" smtClean="0"/>
          </a:p>
          <a:p>
            <a:r>
              <a:rPr lang="cs-CZ" sz="4000" b="1" dirty="0"/>
              <a:t> </a:t>
            </a:r>
            <a:r>
              <a:rPr lang="cs-CZ" sz="4000" b="1" dirty="0" smtClean="0"/>
              <a:t>       kantáta </a:t>
            </a:r>
            <a:r>
              <a:rPr lang="cs-CZ" sz="4000" b="1" dirty="0" smtClean="0">
                <a:solidFill>
                  <a:srgbClr val="FF0000"/>
                </a:solidFill>
              </a:rPr>
              <a:t>Otvírání studánek</a:t>
            </a:r>
          </a:p>
          <a:p>
            <a:r>
              <a:rPr lang="cs-CZ" sz="4000" b="1" dirty="0"/>
              <a:t> </a:t>
            </a:r>
            <a:r>
              <a:rPr lang="cs-CZ" sz="4000" b="1" dirty="0" smtClean="0"/>
              <a:t>      opera Řecké </a:t>
            </a:r>
            <a:r>
              <a:rPr lang="cs-CZ" sz="4000" b="1" dirty="0" err="1" smtClean="0"/>
              <a:t>pašie</a:t>
            </a:r>
            <a:endParaRPr lang="cs-CZ" sz="4000" b="1" dirty="0"/>
          </a:p>
        </p:txBody>
      </p:sp>
      <p:sp>
        <p:nvSpPr>
          <p:cNvPr id="7" name="Vývojový diagram: děrná páska 6"/>
          <p:cNvSpPr/>
          <p:nvPr/>
        </p:nvSpPr>
        <p:spPr>
          <a:xfrm>
            <a:off x="755576" y="1412776"/>
            <a:ext cx="7704856" cy="4896544"/>
          </a:xfrm>
          <a:prstGeom prst="flowChartPunchedTape">
            <a:avLst/>
          </a:prstGeom>
          <a:solidFill>
            <a:srgbClr val="FF0000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8" name="Bohuslav Martinů   The Opening of the Springs (1955) part 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364088" y="3405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601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755577" y="1196752"/>
            <a:ext cx="792088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b="1" dirty="0" smtClean="0">
                <a:solidFill>
                  <a:srgbClr val="FF0000"/>
                </a:solidFill>
              </a:rPr>
              <a:t>Martinů prožil velkou část života mimo vlast.</a:t>
            </a:r>
          </a:p>
          <a:p>
            <a:r>
              <a:rPr lang="cs-CZ" sz="4000" b="1" dirty="0" smtClean="0"/>
              <a:t>Víte, kde pobýval ?    </a:t>
            </a:r>
          </a:p>
          <a:p>
            <a:r>
              <a:rPr lang="cs-CZ" sz="4000" b="1" dirty="0">
                <a:solidFill>
                  <a:srgbClr val="FF0000"/>
                </a:solidFill>
              </a:rPr>
              <a:t> </a:t>
            </a:r>
            <a:r>
              <a:rPr lang="cs-CZ" sz="4000" b="1" dirty="0" smtClean="0">
                <a:solidFill>
                  <a:srgbClr val="FF0000"/>
                </a:solidFill>
              </a:rPr>
              <a:t>                                    Francie </a:t>
            </a:r>
          </a:p>
          <a:p>
            <a:r>
              <a:rPr lang="cs-CZ" sz="4000" b="1" dirty="0">
                <a:solidFill>
                  <a:srgbClr val="FF0000"/>
                </a:solidFill>
              </a:rPr>
              <a:t> </a:t>
            </a:r>
            <a:r>
              <a:rPr lang="cs-CZ" sz="4000" b="1" dirty="0" smtClean="0">
                <a:solidFill>
                  <a:srgbClr val="FF0000"/>
                </a:solidFill>
              </a:rPr>
              <a:t>                                    Švýcarsko</a:t>
            </a:r>
          </a:p>
          <a:p>
            <a:r>
              <a:rPr lang="cs-CZ" sz="4000" b="1" dirty="0">
                <a:solidFill>
                  <a:srgbClr val="FF0000"/>
                </a:solidFill>
              </a:rPr>
              <a:t> </a:t>
            </a:r>
            <a:r>
              <a:rPr lang="cs-CZ" sz="4000" b="1" dirty="0" smtClean="0">
                <a:solidFill>
                  <a:srgbClr val="FF0000"/>
                </a:solidFill>
              </a:rPr>
              <a:t>                                    USA </a:t>
            </a:r>
            <a:endParaRPr lang="cs-CZ" sz="4000" b="1" dirty="0">
              <a:solidFill>
                <a:srgbClr val="FF0000"/>
              </a:solidFill>
            </a:endParaRPr>
          </a:p>
        </p:txBody>
      </p:sp>
      <p:sp>
        <p:nvSpPr>
          <p:cNvPr id="5" name="Vývojový diagram: děrná páska 4"/>
          <p:cNvSpPr/>
          <p:nvPr/>
        </p:nvSpPr>
        <p:spPr>
          <a:xfrm>
            <a:off x="4860031" y="2708920"/>
            <a:ext cx="3816425" cy="2561516"/>
          </a:xfrm>
          <a:prstGeom prst="flowChartPunchedTape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1709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395536" y="980728"/>
            <a:ext cx="842469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b="1" dirty="0" smtClean="0"/>
              <a:t>Zemřel ve Švýcarsku a v roce1979</a:t>
            </a:r>
          </a:p>
          <a:p>
            <a:r>
              <a:rPr lang="cs-CZ" sz="4000" b="1" dirty="0"/>
              <a:t>b</a:t>
            </a:r>
            <a:r>
              <a:rPr lang="cs-CZ" sz="4000" b="1" dirty="0" smtClean="0"/>
              <a:t>yly převezeny jeho ostatky do rodné Poličky ,kde byl pohřben vedle své ženy Charloty.</a:t>
            </a:r>
            <a:endParaRPr lang="cs-CZ" sz="4000" b="1" dirty="0" smtClean="0">
              <a:solidFill>
                <a:srgbClr val="FF0000"/>
              </a:solidFill>
            </a:endParaRPr>
          </a:p>
          <a:p>
            <a:endParaRPr lang="cs-CZ" sz="4000" b="1" dirty="0">
              <a:solidFill>
                <a:srgbClr val="FF0000"/>
              </a:solidFill>
            </a:endParaRPr>
          </a:p>
          <a:p>
            <a:r>
              <a:rPr lang="cs-CZ" sz="4000" b="1" dirty="0" smtClean="0">
                <a:solidFill>
                  <a:srgbClr val="FF0000"/>
                </a:solidFill>
              </a:rPr>
              <a:t>V rodném městě bylo zbudováno také jeho muzeum.</a:t>
            </a:r>
            <a:endParaRPr lang="cs-CZ" sz="4000" b="1" dirty="0"/>
          </a:p>
        </p:txBody>
      </p:sp>
    </p:spTree>
    <p:extLst>
      <p:ext uri="{BB962C8B-B14F-4D97-AF65-F5344CB8AC3E}">
        <p14:creationId xmlns:p14="http://schemas.microsoft.com/office/powerpoint/2010/main" val="47289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Zdroje: vlastní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Microsoft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3260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ministrativní">
  <a:themeElements>
    <a:clrScheme name="Administrativní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Administrativní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dministrativní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89</TotalTime>
  <Words>140</Words>
  <Application>Microsoft Office PowerPoint</Application>
  <PresentationFormat>Předvádění na obrazovce (4:3)</PresentationFormat>
  <Paragraphs>36</Paragraphs>
  <Slides>8</Slides>
  <Notes>0</Notes>
  <HiddenSlides>0</HiddenSlides>
  <MMClips>2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Administrativní</vt:lpstr>
      <vt:lpstr>Prezentace aplikace PowerPoint</vt:lpstr>
      <vt:lpstr>Prezentace aplikace PowerPoint</vt:lpstr>
      <vt:lpstr>Fantasie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OEM</dc:creator>
  <cp:lastModifiedBy>OEM</cp:lastModifiedBy>
  <cp:revision>12</cp:revision>
  <dcterms:created xsi:type="dcterms:W3CDTF">2013-04-07T11:32:19Z</dcterms:created>
  <dcterms:modified xsi:type="dcterms:W3CDTF">2013-08-04T15:02:34Z</dcterms:modified>
</cp:coreProperties>
</file>