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0066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8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nice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nice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nice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4171B58-1E95-4709-B5CD-933231D8699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0079DC0-B93A-4F4A-95F2-4D3ADE1BB951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VY_32_INOVACE_KAC_H6-9_48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Monteverdi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listopad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9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4139952" y="1628800"/>
            <a:ext cx="45365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Claudio</a:t>
            </a:r>
          </a:p>
          <a:p>
            <a:pPr algn="ctr"/>
            <a:r>
              <a:rPr lang="cs-CZ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Monteverdi</a:t>
            </a:r>
            <a:endParaRPr lang="cs-CZ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algn="ctr"/>
            <a:r>
              <a:rPr lang="cs-CZ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1567 - 1643</a:t>
            </a:r>
            <a:endParaRPr lang="cs-CZ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Users\OEM\AppData\Local\Microsoft\Windows\Temporary Internet Files\Content.IE5\QY8KIOO4\MP90040547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744416" cy="4980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06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762952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Zefiro torna (Monteverdi)   Rial  Jaroussk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096" y="764704"/>
            <a:ext cx="1764196" cy="176419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232981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98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11558" y="1228780"/>
            <a:ext cx="7992889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C00000"/>
                </a:solidFill>
              </a:rPr>
              <a:t>Víte, jaké byl národnosti?</a:t>
            </a:r>
          </a:p>
          <a:p>
            <a:endParaRPr lang="cs-CZ" sz="4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cs-CZ" sz="4000" b="1" dirty="0" smtClean="0">
                <a:solidFill>
                  <a:srgbClr val="C00000"/>
                </a:solidFill>
              </a:rPr>
              <a:t> </a:t>
            </a:r>
            <a:r>
              <a:rPr lang="cs-CZ" sz="4000" b="1" dirty="0" err="1" smtClean="0">
                <a:solidFill>
                  <a:srgbClr val="C00000"/>
                </a:solidFill>
              </a:rPr>
              <a:t>italské,narodil</a:t>
            </a:r>
            <a:r>
              <a:rPr lang="cs-CZ" sz="4000" b="1" dirty="0" smtClean="0">
                <a:solidFill>
                  <a:srgbClr val="C00000"/>
                </a:solidFill>
              </a:rPr>
              <a:t> se v                                                   Cremoně</a:t>
            </a:r>
          </a:p>
          <a:p>
            <a:r>
              <a:rPr lang="cs-CZ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Byl jedním z nejvýznamnějších komponistů své doby ,stylově patří na přelom renesance a baroka.</a:t>
            </a:r>
            <a:endParaRPr lang="cs-CZ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cs-CZ" sz="6000" b="1" dirty="0">
              <a:solidFill>
                <a:srgbClr val="C00000"/>
              </a:solidFill>
            </a:endParaRPr>
          </a:p>
        </p:txBody>
      </p:sp>
      <p:sp>
        <p:nvSpPr>
          <p:cNvPr id="5" name="Dvojitá vlna 4"/>
          <p:cNvSpPr/>
          <p:nvPr/>
        </p:nvSpPr>
        <p:spPr>
          <a:xfrm>
            <a:off x="887036" y="2204864"/>
            <a:ext cx="5328594" cy="1470159"/>
          </a:xfrm>
          <a:prstGeom prst="doubleWave">
            <a:avLst/>
          </a:prstGeom>
          <a:gradFill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02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83568" y="1268760"/>
            <a:ext cx="6944530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solidFill>
                  <a:srgbClr val="9900CC"/>
                </a:solidFill>
              </a:rPr>
              <a:t>V jeho době vzniká nový hudební </a:t>
            </a:r>
          </a:p>
          <a:p>
            <a:r>
              <a:rPr lang="cs-CZ" sz="3200" b="1" dirty="0">
                <a:solidFill>
                  <a:srgbClr val="9900CC"/>
                </a:solidFill>
              </a:rPr>
              <a:t>ú</a:t>
            </a:r>
            <a:r>
              <a:rPr lang="cs-CZ" sz="3200" b="1" dirty="0" smtClean="0">
                <a:solidFill>
                  <a:srgbClr val="9900CC"/>
                </a:solidFill>
              </a:rPr>
              <a:t>tvar. Víte který ?</a:t>
            </a:r>
          </a:p>
          <a:p>
            <a:r>
              <a:rPr lang="cs-CZ" sz="3200" b="1" dirty="0">
                <a:solidFill>
                  <a:srgbClr val="9900CC"/>
                </a:solidFill>
              </a:rPr>
              <a:t> </a:t>
            </a:r>
            <a:r>
              <a:rPr lang="cs-CZ" sz="3200" b="1" dirty="0" smtClean="0">
                <a:solidFill>
                  <a:srgbClr val="9900CC"/>
                </a:solidFill>
              </a:rPr>
              <a:t>                                     OPERA</a:t>
            </a:r>
          </a:p>
          <a:p>
            <a:endParaRPr lang="cs-CZ" sz="3200" b="1" dirty="0">
              <a:solidFill>
                <a:srgbClr val="9900CC"/>
              </a:solidFill>
            </a:endParaRPr>
          </a:p>
          <a:p>
            <a:r>
              <a:rPr lang="cs-CZ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Byl jedním z jejich zakladatelů .</a:t>
            </a:r>
          </a:p>
          <a:p>
            <a:r>
              <a:rPr lang="cs-CZ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Složil</a:t>
            </a:r>
          </a:p>
          <a:p>
            <a:r>
              <a:rPr lang="cs-CZ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</a:t>
            </a:r>
            <a:r>
              <a:rPr lang="cs-CZ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rvní kompletně dochovanou –</a:t>
            </a:r>
          </a:p>
          <a:p>
            <a:endParaRPr lang="cs-CZ" sz="3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cs-CZ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cs-CZ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        operu Orfeus</a:t>
            </a:r>
            <a:r>
              <a:rPr lang="cs-CZ" sz="3200" b="1" dirty="0" smtClean="0">
                <a:solidFill>
                  <a:srgbClr val="9900CC"/>
                </a:solidFill>
              </a:rPr>
              <a:t> </a:t>
            </a:r>
            <a:endParaRPr lang="cs-CZ" sz="3200" b="1" dirty="0">
              <a:solidFill>
                <a:srgbClr val="9900CC"/>
              </a:solidFill>
            </a:endParaRPr>
          </a:p>
        </p:txBody>
      </p:sp>
      <p:sp>
        <p:nvSpPr>
          <p:cNvPr id="5" name="Dvojitá vlna 4"/>
          <p:cNvSpPr/>
          <p:nvPr/>
        </p:nvSpPr>
        <p:spPr>
          <a:xfrm>
            <a:off x="4602192" y="2204864"/>
            <a:ext cx="3383567" cy="881307"/>
          </a:xfrm>
          <a:prstGeom prst="doubleWave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Dvojitá vlna 5"/>
          <p:cNvSpPr/>
          <p:nvPr/>
        </p:nvSpPr>
        <p:spPr>
          <a:xfrm>
            <a:off x="2947040" y="5148586"/>
            <a:ext cx="4363643" cy="881307"/>
          </a:xfrm>
          <a:prstGeom prst="doubleWave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183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OEM\AppData\Local\Microsoft\Windows\Temporary Internet Files\Content.IE5\DVWBBCVZ\MP900448748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196752"/>
            <a:ext cx="7663149" cy="430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827585" y="980728"/>
            <a:ext cx="8136904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002060"/>
                </a:solidFill>
              </a:rPr>
              <a:t>Děj této opery je založen na antickém řeckém mýtu o Orfeovi , který se snaží vysvobodit mrtvou </a:t>
            </a:r>
            <a:r>
              <a:rPr lang="cs-CZ" sz="4000" b="1" dirty="0" err="1" smtClean="0">
                <a:solidFill>
                  <a:srgbClr val="002060"/>
                </a:solidFill>
              </a:rPr>
              <a:t>Euridiku</a:t>
            </a:r>
            <a:r>
              <a:rPr lang="cs-CZ" sz="40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cs-CZ" sz="5400" b="1" dirty="0" smtClean="0">
                <a:solidFill>
                  <a:srgbClr val="002060"/>
                </a:solidFill>
              </a:rPr>
              <a:t> </a:t>
            </a:r>
            <a:r>
              <a:rPr lang="cs-CZ" sz="5400" b="1" dirty="0" smtClean="0"/>
              <a:t>z podsvětí</a:t>
            </a:r>
            <a:r>
              <a:rPr lang="cs-CZ" sz="4000" b="1" dirty="0" smtClean="0">
                <a:solidFill>
                  <a:srgbClr val="002060"/>
                </a:solidFill>
              </a:rPr>
              <a:t>.</a:t>
            </a:r>
            <a:endParaRPr lang="cs-CZ" sz="4000" b="1" dirty="0">
              <a:solidFill>
                <a:srgbClr val="002060"/>
              </a:solidFill>
            </a:endParaRPr>
          </a:p>
        </p:txBody>
      </p:sp>
      <p:pic>
        <p:nvPicPr>
          <p:cNvPr id="5" name="Monteverdi   L'Orfeo   Saval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412749" y="4443781"/>
            <a:ext cx="1679340" cy="167934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76151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59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611560" y="1412776"/>
            <a:ext cx="806489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660066"/>
                </a:solidFill>
              </a:rPr>
              <a:t>Za největší </a:t>
            </a:r>
            <a:r>
              <a:rPr lang="cs-CZ" sz="4000" b="1" dirty="0">
                <a:solidFill>
                  <a:srgbClr val="660066"/>
                </a:solidFill>
              </a:rPr>
              <a:t>a</a:t>
            </a:r>
            <a:r>
              <a:rPr lang="cs-CZ" sz="4000" b="1" dirty="0" smtClean="0">
                <a:solidFill>
                  <a:srgbClr val="660066"/>
                </a:solidFill>
              </a:rPr>
              <a:t>utorovo dílo jsou</a:t>
            </a:r>
          </a:p>
          <a:p>
            <a:r>
              <a:rPr lang="cs-CZ" sz="4000" b="1" dirty="0" smtClean="0">
                <a:solidFill>
                  <a:srgbClr val="660066"/>
                </a:solidFill>
              </a:rPr>
              <a:t> považovány Mariánské nešpory</a:t>
            </a:r>
          </a:p>
          <a:p>
            <a:r>
              <a:rPr lang="cs-CZ" sz="4000" b="1" dirty="0" smtClean="0">
                <a:solidFill>
                  <a:srgbClr val="660066"/>
                </a:solidFill>
              </a:rPr>
              <a:t> z r. 1643.Skladba byla věnována papeži Pavlu V . </a:t>
            </a:r>
            <a:endParaRPr lang="cs-CZ" sz="4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cs-CZ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cs-CZ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Na svou dobu se dožil vysokého </a:t>
            </a:r>
          </a:p>
          <a:p>
            <a:r>
              <a:rPr lang="cs-CZ" sz="4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</a:t>
            </a:r>
            <a:r>
              <a:rPr lang="cs-CZ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ěku -    76  - umírá v Benátkách.</a:t>
            </a:r>
            <a:endParaRPr lang="cs-CZ" sz="4000" b="1" dirty="0">
              <a:solidFill>
                <a:srgbClr val="660066"/>
              </a:solidFill>
            </a:endParaRPr>
          </a:p>
        </p:txBody>
      </p:sp>
      <p:sp>
        <p:nvSpPr>
          <p:cNvPr id="6" name="Dvojitá vlna 5"/>
          <p:cNvSpPr/>
          <p:nvPr/>
        </p:nvSpPr>
        <p:spPr>
          <a:xfrm>
            <a:off x="2843808" y="5589239"/>
            <a:ext cx="5566199" cy="881307"/>
          </a:xfrm>
          <a:prstGeom prst="doubleWave">
            <a:avLst/>
          </a:prstGeom>
          <a:gradFill>
            <a:gsLst>
              <a:gs pos="37000">
                <a:schemeClr val="tx1">
                  <a:lumMod val="85000"/>
                  <a:lumOff val="15000"/>
                </a:schemeClr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91000">
                <a:srgbClr val="A603AB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4997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TextovéPole 4"/>
          <p:cNvSpPr txBox="1"/>
          <p:nvPr/>
        </p:nvSpPr>
        <p:spPr>
          <a:xfrm>
            <a:off x="467544" y="2420888"/>
            <a:ext cx="381521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/>
              <a:t>Zdroje :vlastní</a:t>
            </a:r>
          </a:p>
          <a:p>
            <a:r>
              <a:rPr lang="cs-CZ" sz="4000" dirty="0"/>
              <a:t> </a:t>
            </a:r>
            <a:r>
              <a:rPr lang="cs-CZ" sz="4000" dirty="0" smtClean="0"/>
              <a:t>             Microsoft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897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</TotalTime>
  <Words>145</Words>
  <Application>Microsoft Office PowerPoint</Application>
  <PresentationFormat>Předvádění na obrazovce (4:3)</PresentationFormat>
  <Paragraphs>34</Paragraphs>
  <Slides>8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Shluk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14</cp:revision>
  <dcterms:created xsi:type="dcterms:W3CDTF">2013-04-07T16:11:41Z</dcterms:created>
  <dcterms:modified xsi:type="dcterms:W3CDTF">2013-08-04T15:03:26Z</dcterms:modified>
</cp:coreProperties>
</file>