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7519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5936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4460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7352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1406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5536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3755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288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6611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8948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3104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6109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1" descr="OPVK_hor_zakladni_logolink_RGB_c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337" y="188640"/>
            <a:ext cx="7200800" cy="14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0417" y="2564904"/>
            <a:ext cx="7846640" cy="1130474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_32_INOVACE_</a:t>
            </a:r>
            <a:r>
              <a:rPr lang="cs-CZ" sz="1800" dirty="0" smtClean="0"/>
              <a:t>BRTS_M3</a:t>
            </a:r>
            <a:r>
              <a:rPr lang="en-US" sz="1800" dirty="0" smtClean="0"/>
              <a:t>_</a:t>
            </a:r>
            <a:r>
              <a:rPr lang="cs-CZ" sz="1800" dirty="0" smtClean="0"/>
              <a:t>18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2700" b="1" dirty="0" smtClean="0">
                <a:solidFill>
                  <a:srgbClr val="FF0066"/>
                </a:solidFill>
              </a:rPr>
              <a:t>Vzdělávací oblast: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Vzdělávací obor: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 </a:t>
            </a:r>
            <a:r>
              <a:rPr lang="cs-CZ" sz="2700" b="1" dirty="0" smtClean="0">
                <a:solidFill>
                  <a:srgbClr val="FF0066"/>
                </a:solidFill>
              </a:rPr>
              <a:t>Tematický </a:t>
            </a:r>
            <a:r>
              <a:rPr lang="cs-CZ" sz="2700" b="1" dirty="0" smtClean="0">
                <a:solidFill>
                  <a:srgbClr val="FF0066"/>
                </a:solidFill>
              </a:rPr>
              <a:t>okruh: Číslo a početní operace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/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1800" dirty="0" smtClean="0">
                <a:solidFill>
                  <a:srgbClr val="FF0066"/>
                </a:solidFill>
              </a:rPr>
              <a:t>Téma: </a:t>
            </a:r>
            <a:r>
              <a:rPr lang="cs-CZ" sz="2200" b="1" dirty="0" smtClean="0"/>
              <a:t>Porovnávání čísel v oboru 0 – 1 000</a:t>
            </a:r>
            <a:r>
              <a:rPr lang="cs-CZ" sz="1800" dirty="0" smtClean="0">
                <a:solidFill>
                  <a:srgbClr val="FF0066"/>
                </a:solidFill>
              </a:rPr>
              <a:t/>
            </a:r>
            <a:br>
              <a:rPr lang="cs-CZ" sz="1800" dirty="0" smtClean="0">
                <a:solidFill>
                  <a:srgbClr val="FF0066"/>
                </a:solidFill>
              </a:rPr>
            </a:br>
            <a:r>
              <a:rPr lang="cs-CZ" sz="2000" dirty="0" smtClean="0"/>
              <a:t>3</a:t>
            </a:r>
            <a:r>
              <a:rPr lang="en-US" sz="2000" dirty="0" smtClean="0"/>
              <a:t>. </a:t>
            </a:r>
            <a:r>
              <a:rPr lang="en-US" sz="2000" dirty="0" err="1" smtClean="0"/>
              <a:t>ročník</a:t>
            </a:r>
            <a:r>
              <a:rPr lang="en-US" sz="2000" dirty="0" smtClean="0"/>
              <a:t>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pic>
        <p:nvPicPr>
          <p:cNvPr id="6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581128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6096000"/>
            <a:ext cx="6400800" cy="762000"/>
          </a:xfrm>
        </p:spPr>
        <p:txBody>
          <a:bodyPr>
            <a:normAutofit/>
          </a:bodyPr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Autor</a:t>
            </a:r>
            <a:r>
              <a:rPr lang="en-US" sz="1600" dirty="0" smtClean="0">
                <a:solidFill>
                  <a:schemeClr val="tx1"/>
                </a:solidFill>
              </a:rPr>
              <a:t>: Mgr. </a:t>
            </a:r>
            <a:r>
              <a:rPr lang="cs-CZ" sz="1600" dirty="0" smtClean="0">
                <a:solidFill>
                  <a:schemeClr val="tx1"/>
                </a:solidFill>
              </a:rPr>
              <a:t>Václava Bartošková, květen– 2012 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32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Porovnej čísla</a:t>
            </a:r>
            <a:br>
              <a:rPr lang="cs-CZ" dirty="0" smtClean="0"/>
            </a:br>
            <a:r>
              <a:rPr lang="cs-CZ" dirty="0" smtClean="0"/>
              <a:t> (doplň znaky &lt; &gt; =)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894478" y="1988840"/>
            <a:ext cx="31683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647       854</a:t>
            </a:r>
          </a:p>
          <a:p>
            <a:r>
              <a:rPr lang="cs-CZ" sz="3200" dirty="0" smtClean="0"/>
              <a:t>585       325</a:t>
            </a:r>
          </a:p>
          <a:p>
            <a:pPr marL="342900" indent="-342900">
              <a:buAutoNum type="arabicPlain" startAt="342"/>
            </a:pPr>
            <a:r>
              <a:rPr lang="cs-CZ" sz="3200" dirty="0" smtClean="0"/>
              <a:t>       368</a:t>
            </a:r>
          </a:p>
          <a:p>
            <a:r>
              <a:rPr lang="cs-CZ" sz="3200" dirty="0" smtClean="0"/>
              <a:t>859       564</a:t>
            </a:r>
          </a:p>
          <a:p>
            <a:r>
              <a:rPr lang="cs-CZ" sz="3200" dirty="0" smtClean="0"/>
              <a:t>876       890</a:t>
            </a:r>
          </a:p>
          <a:p>
            <a:r>
              <a:rPr lang="cs-CZ" sz="3200" dirty="0" smtClean="0"/>
              <a:t>487       698</a:t>
            </a:r>
          </a:p>
          <a:p>
            <a:r>
              <a:rPr lang="cs-CZ" sz="3200" dirty="0" smtClean="0"/>
              <a:t>537       548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5148064" y="1988840"/>
            <a:ext cx="31683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479       243</a:t>
            </a:r>
          </a:p>
          <a:p>
            <a:r>
              <a:rPr lang="cs-CZ" sz="3200" dirty="0" smtClean="0"/>
              <a:t>286       378</a:t>
            </a:r>
          </a:p>
          <a:p>
            <a:r>
              <a:rPr lang="cs-CZ" sz="3200" dirty="0" smtClean="0"/>
              <a:t>839       899</a:t>
            </a:r>
          </a:p>
          <a:p>
            <a:r>
              <a:rPr lang="cs-CZ" sz="3200" dirty="0" smtClean="0"/>
              <a:t>164       146</a:t>
            </a:r>
          </a:p>
          <a:p>
            <a:r>
              <a:rPr lang="cs-CZ" sz="3200" dirty="0" smtClean="0"/>
              <a:t>732       787</a:t>
            </a:r>
          </a:p>
          <a:p>
            <a:r>
              <a:rPr lang="cs-CZ" sz="3200" dirty="0" smtClean="0"/>
              <a:t>789       654</a:t>
            </a:r>
          </a:p>
          <a:p>
            <a:r>
              <a:rPr lang="cs-CZ" sz="3200" dirty="0" smtClean="0"/>
              <a:t>542       478</a:t>
            </a:r>
          </a:p>
        </p:txBody>
      </p:sp>
      <p:pic>
        <p:nvPicPr>
          <p:cNvPr id="6" name="Picture 10" descr="C:\Documents and Settings\Uživatel\Local Settings\Temporary Internet Files\Content.IE5\ODYDAJQQ\MC9004380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1863725" cy="126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764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Vypočti příklady a porovnej je podle výsledků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475656" y="1844824"/>
            <a:ext cx="5616624" cy="3903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800" dirty="0" smtClean="0"/>
              <a:t>432 + 234          453 + 342</a:t>
            </a:r>
          </a:p>
          <a:p>
            <a:pPr algn="ctr">
              <a:lnSpc>
                <a:spcPct val="150000"/>
              </a:lnSpc>
            </a:pPr>
            <a:r>
              <a:rPr lang="cs-CZ" sz="2800" dirty="0" smtClean="0"/>
              <a:t>674 + 123          543 + 213</a:t>
            </a:r>
          </a:p>
          <a:p>
            <a:pPr algn="ctr">
              <a:lnSpc>
                <a:spcPct val="150000"/>
              </a:lnSpc>
            </a:pPr>
            <a:r>
              <a:rPr lang="cs-CZ" sz="2800" dirty="0" smtClean="0"/>
              <a:t>832 + 57            614 + 288</a:t>
            </a:r>
          </a:p>
          <a:p>
            <a:pPr algn="ctr">
              <a:lnSpc>
                <a:spcPct val="150000"/>
              </a:lnSpc>
            </a:pPr>
            <a:r>
              <a:rPr lang="cs-CZ" sz="2800" dirty="0" smtClean="0"/>
              <a:t>486 + 286          583 + 173</a:t>
            </a:r>
          </a:p>
          <a:p>
            <a:pPr algn="ctr">
              <a:lnSpc>
                <a:spcPct val="150000"/>
              </a:lnSpc>
            </a:pPr>
            <a:r>
              <a:rPr lang="cs-CZ" sz="2800" dirty="0" smtClean="0"/>
              <a:t>693 + 219          435 + 351</a:t>
            </a:r>
          </a:p>
          <a:p>
            <a:pPr algn="ctr">
              <a:lnSpc>
                <a:spcPct val="150000"/>
              </a:lnSpc>
            </a:pPr>
            <a:r>
              <a:rPr lang="cs-CZ" sz="2800" dirty="0" smtClean="0"/>
              <a:t>275 + 668          487 + 403</a:t>
            </a:r>
            <a:endParaRPr lang="cs-CZ" sz="2800" dirty="0"/>
          </a:p>
        </p:txBody>
      </p:sp>
      <p:pic>
        <p:nvPicPr>
          <p:cNvPr id="5" name="Picture 9" descr="C:\Documents and Settings\Uživatel\Local Settings\Temporary Internet Files\Content.IE5\9UUKFMJ2\MC90044042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91815"/>
            <a:ext cx="1827886" cy="150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C:\Documents and Settings\Uživatel\Local Settings\Temporary Internet Files\Content.IE5\9UUKFMJ2\MC90044042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067229"/>
            <a:ext cx="1827886" cy="150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4433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11266"/>
            <a:ext cx="8136904" cy="969462"/>
          </a:xfrm>
        </p:spPr>
        <p:txBody>
          <a:bodyPr>
            <a:normAutofit/>
          </a:bodyPr>
          <a:lstStyle/>
          <a:p>
            <a:r>
              <a:rPr lang="cs-CZ" sz="4000" dirty="0" smtClean="0"/>
              <a:t>Pracuj s tabulkou:</a:t>
            </a:r>
            <a:endParaRPr lang="cs-CZ" sz="40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242423" y="836712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 smtClean="0"/>
              <a:t>Na koncert se prodávaly lístky od pondělí do čtvrtka. V pondělí dopoledne se prodalo 52 lístků, odpoledne 103 lístků.</a:t>
            </a:r>
          </a:p>
          <a:p>
            <a:pPr algn="ctr"/>
            <a:r>
              <a:rPr lang="cs-CZ" sz="2400" dirty="0" smtClean="0"/>
              <a:t> Kolik lístků se prodalo během pondělního dne?</a:t>
            </a:r>
            <a:endParaRPr lang="cs-CZ" sz="2400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9559151"/>
              </p:ext>
            </p:extLst>
          </p:nvPr>
        </p:nvGraphicFramePr>
        <p:xfrm>
          <a:off x="1346715" y="2204864"/>
          <a:ext cx="6432375" cy="18722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6475"/>
                <a:gridCol w="1286475"/>
                <a:gridCol w="1286475"/>
                <a:gridCol w="1286475"/>
                <a:gridCol w="1286475"/>
              </a:tblGrid>
              <a:tr h="468052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Pondělí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Úterý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Středa 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Čtvrtek</a:t>
                      </a:r>
                      <a:endParaRPr lang="cs-CZ" dirty="0"/>
                    </a:p>
                  </a:txBody>
                  <a:tcPr/>
                </a:tc>
              </a:tr>
              <a:tr h="468052">
                <a:tc>
                  <a:txBody>
                    <a:bodyPr/>
                    <a:lstStyle/>
                    <a:p>
                      <a:r>
                        <a:rPr lang="cs-CZ" dirty="0" smtClean="0"/>
                        <a:t>Dopoledne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  52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  76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101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  84</a:t>
                      </a:r>
                      <a:endParaRPr lang="cs-CZ" dirty="0"/>
                    </a:p>
                  </a:txBody>
                  <a:tcPr/>
                </a:tc>
              </a:tr>
              <a:tr h="468052">
                <a:tc>
                  <a:txBody>
                    <a:bodyPr/>
                    <a:lstStyle/>
                    <a:p>
                      <a:r>
                        <a:rPr lang="cs-CZ" dirty="0" smtClean="0"/>
                        <a:t>Odpoledne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103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197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238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141</a:t>
                      </a:r>
                      <a:endParaRPr lang="cs-CZ" dirty="0"/>
                    </a:p>
                  </a:txBody>
                  <a:tcPr/>
                </a:tc>
              </a:tr>
              <a:tr h="468052">
                <a:tc>
                  <a:txBody>
                    <a:bodyPr/>
                    <a:lstStyle/>
                    <a:p>
                      <a:r>
                        <a:rPr lang="cs-CZ" dirty="0" smtClean="0"/>
                        <a:t>Celkem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ovéPole 5"/>
          <p:cNvSpPr txBox="1"/>
          <p:nvPr/>
        </p:nvSpPr>
        <p:spPr>
          <a:xfrm>
            <a:off x="242423" y="4293096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 smtClean="0"/>
              <a:t>Z tabulky nejprve odhadni, ve který den se prodalo nejvíce lístků. </a:t>
            </a:r>
          </a:p>
          <a:p>
            <a:pPr algn="ctr"/>
            <a:r>
              <a:rPr lang="cs-CZ" sz="2400" dirty="0" smtClean="0"/>
              <a:t>Vypočítej, kolik lístků se prodalo v jednotlivých dnech. </a:t>
            </a:r>
          </a:p>
          <a:p>
            <a:pPr algn="ctr"/>
            <a:r>
              <a:rPr lang="cs-CZ" sz="2400" dirty="0" smtClean="0"/>
              <a:t>Podle výsledků porovnej, ve který den se prodalo nejvíce lístků a ve který den nejméně.</a:t>
            </a:r>
            <a:endParaRPr lang="cs-CZ" sz="2400" dirty="0"/>
          </a:p>
        </p:txBody>
      </p:sp>
      <p:pic>
        <p:nvPicPr>
          <p:cNvPr id="7" name="Picture 2" descr="C:\Documents and Settings\Uživatel\Dokumenty\Obrázky\Galerie médií\j0439849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628800"/>
            <a:ext cx="1477715" cy="127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7331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Zahraj si na paní učitelku a oprav případné chyby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467544" y="2056176"/>
            <a:ext cx="31683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342   &lt;    564</a:t>
            </a:r>
          </a:p>
          <a:p>
            <a:r>
              <a:rPr lang="cs-CZ" sz="3200" dirty="0" smtClean="0"/>
              <a:t>525    &gt;   976</a:t>
            </a:r>
          </a:p>
          <a:p>
            <a:r>
              <a:rPr lang="cs-CZ" sz="3200" dirty="0" smtClean="0"/>
              <a:t>213    &gt;  312</a:t>
            </a:r>
          </a:p>
          <a:p>
            <a:r>
              <a:rPr lang="cs-CZ" sz="3200" dirty="0" smtClean="0"/>
              <a:t>748    &gt;  748</a:t>
            </a:r>
          </a:p>
          <a:p>
            <a:r>
              <a:rPr lang="cs-CZ" sz="3200" dirty="0" smtClean="0"/>
              <a:t>812    &gt;  298</a:t>
            </a:r>
          </a:p>
          <a:p>
            <a:r>
              <a:rPr lang="cs-CZ" sz="3200" dirty="0" smtClean="0"/>
              <a:t>850    &gt;  609</a:t>
            </a:r>
          </a:p>
          <a:p>
            <a:r>
              <a:rPr lang="cs-CZ" sz="3200" dirty="0" smtClean="0"/>
              <a:t>832    &gt;  833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5868144" y="2011761"/>
            <a:ext cx="31683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632   &lt;   687</a:t>
            </a:r>
          </a:p>
          <a:p>
            <a:r>
              <a:rPr lang="cs-CZ" sz="3200" dirty="0" smtClean="0"/>
              <a:t>897   &lt;   867</a:t>
            </a:r>
          </a:p>
          <a:p>
            <a:r>
              <a:rPr lang="cs-CZ" sz="3200" dirty="0" smtClean="0"/>
              <a:t>426   &lt;   536</a:t>
            </a:r>
          </a:p>
          <a:p>
            <a:r>
              <a:rPr lang="cs-CZ" sz="3200" dirty="0" smtClean="0"/>
              <a:t>677   &gt;   655</a:t>
            </a:r>
            <a:br>
              <a:rPr lang="cs-CZ" sz="3200" dirty="0" smtClean="0"/>
            </a:br>
            <a:r>
              <a:rPr lang="cs-CZ" sz="3200" dirty="0" smtClean="0"/>
              <a:t>897   &lt;   908</a:t>
            </a:r>
          </a:p>
          <a:p>
            <a:r>
              <a:rPr lang="cs-CZ" sz="3200" dirty="0" smtClean="0"/>
              <a:t>285   &lt;   265</a:t>
            </a:r>
          </a:p>
          <a:p>
            <a:r>
              <a:rPr lang="cs-CZ" sz="3200" dirty="0" smtClean="0"/>
              <a:t>479   &gt;   456</a:t>
            </a:r>
          </a:p>
        </p:txBody>
      </p:sp>
      <p:pic>
        <p:nvPicPr>
          <p:cNvPr id="6" name="Picture 13" descr="C:\Documents and Settings\Uživatel\Local Settings\Temporary Internet Files\Content.IE5\6B5QE1R8\MC90043437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841166"/>
            <a:ext cx="1797050" cy="167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769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cs-CZ" dirty="0" smtClean="0"/>
              <a:t>Našel jsi všechny chyby?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467544" y="2056176"/>
            <a:ext cx="31683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342   </a:t>
            </a:r>
            <a:r>
              <a:rPr lang="cs-CZ" sz="3200" dirty="0" smtClean="0"/>
              <a:t> &lt;   </a:t>
            </a:r>
            <a:r>
              <a:rPr lang="cs-CZ" sz="3200" dirty="0" smtClean="0"/>
              <a:t>564</a:t>
            </a:r>
          </a:p>
          <a:p>
            <a:r>
              <a:rPr lang="cs-CZ" sz="3200" dirty="0" smtClean="0"/>
              <a:t>525    </a:t>
            </a:r>
            <a:r>
              <a:rPr lang="cs-CZ" sz="3200" b="1" dirty="0" smtClean="0">
                <a:solidFill>
                  <a:srgbClr val="FF0000"/>
                </a:solidFill>
              </a:rPr>
              <a:t>&lt;</a:t>
            </a:r>
            <a:r>
              <a:rPr lang="cs-CZ" sz="3200" dirty="0" smtClean="0"/>
              <a:t>   976 </a:t>
            </a:r>
            <a:r>
              <a:rPr lang="cs-CZ" sz="3200" dirty="0" smtClean="0">
                <a:solidFill>
                  <a:srgbClr val="FF0000"/>
                </a:solidFill>
              </a:rPr>
              <a:t>!</a:t>
            </a:r>
            <a:endParaRPr lang="cs-CZ" sz="3200" dirty="0" smtClean="0">
              <a:solidFill>
                <a:srgbClr val="FF0000"/>
              </a:solidFill>
            </a:endParaRPr>
          </a:p>
          <a:p>
            <a:r>
              <a:rPr lang="cs-CZ" sz="3200" dirty="0" smtClean="0"/>
              <a:t>213    </a:t>
            </a:r>
            <a:r>
              <a:rPr lang="cs-CZ" sz="3200" b="1" dirty="0" smtClean="0">
                <a:solidFill>
                  <a:srgbClr val="FF0000"/>
                </a:solidFill>
              </a:rPr>
              <a:t>&lt;</a:t>
            </a:r>
            <a:r>
              <a:rPr lang="cs-CZ" sz="3200" dirty="0" smtClean="0"/>
              <a:t>  312  </a:t>
            </a:r>
            <a:r>
              <a:rPr lang="cs-CZ" sz="3200" dirty="0">
                <a:solidFill>
                  <a:srgbClr val="FF0000"/>
                </a:solidFill>
              </a:rPr>
              <a:t>!</a:t>
            </a:r>
            <a:endParaRPr lang="cs-CZ" sz="3200" dirty="0" smtClean="0"/>
          </a:p>
          <a:p>
            <a:r>
              <a:rPr lang="cs-CZ" sz="3200" dirty="0" smtClean="0"/>
              <a:t>748    </a:t>
            </a:r>
            <a:r>
              <a:rPr lang="cs-CZ" sz="3200" b="1" dirty="0">
                <a:solidFill>
                  <a:srgbClr val="FF0000"/>
                </a:solidFill>
              </a:rPr>
              <a:t>=</a:t>
            </a:r>
            <a:r>
              <a:rPr lang="cs-CZ" sz="3200" dirty="0" smtClean="0"/>
              <a:t>  748  </a:t>
            </a:r>
            <a:r>
              <a:rPr lang="cs-CZ" sz="3200" dirty="0" smtClean="0">
                <a:solidFill>
                  <a:srgbClr val="FF0000"/>
                </a:solidFill>
              </a:rPr>
              <a:t>!</a:t>
            </a:r>
            <a:endParaRPr lang="cs-CZ" sz="3200" dirty="0" smtClean="0"/>
          </a:p>
          <a:p>
            <a:r>
              <a:rPr lang="cs-CZ" sz="3200" dirty="0" smtClean="0"/>
              <a:t>812    &gt;  298</a:t>
            </a:r>
          </a:p>
          <a:p>
            <a:r>
              <a:rPr lang="cs-CZ" sz="3200" dirty="0" smtClean="0"/>
              <a:t>850    &gt;  609</a:t>
            </a:r>
          </a:p>
          <a:p>
            <a:r>
              <a:rPr lang="cs-CZ" sz="3200" dirty="0" smtClean="0"/>
              <a:t>832    </a:t>
            </a:r>
            <a:r>
              <a:rPr lang="cs-CZ" sz="3200" b="1" dirty="0">
                <a:solidFill>
                  <a:srgbClr val="FF0000"/>
                </a:solidFill>
              </a:rPr>
              <a:t>&lt;</a:t>
            </a:r>
            <a:r>
              <a:rPr lang="cs-CZ" sz="3200" dirty="0" smtClean="0"/>
              <a:t>  833  </a:t>
            </a:r>
            <a:r>
              <a:rPr lang="cs-CZ" sz="3200" dirty="0" smtClean="0">
                <a:solidFill>
                  <a:srgbClr val="FF0000"/>
                </a:solidFill>
              </a:rPr>
              <a:t>!</a:t>
            </a:r>
            <a:r>
              <a:rPr lang="cs-CZ" sz="3200" dirty="0" smtClean="0"/>
              <a:t>  </a:t>
            </a:r>
            <a:endParaRPr lang="cs-CZ" sz="3200" dirty="0" smtClean="0"/>
          </a:p>
        </p:txBody>
      </p:sp>
      <p:sp>
        <p:nvSpPr>
          <p:cNvPr id="6" name="TextovéPole 5"/>
          <p:cNvSpPr txBox="1"/>
          <p:nvPr/>
        </p:nvSpPr>
        <p:spPr>
          <a:xfrm>
            <a:off x="5868144" y="2011761"/>
            <a:ext cx="31683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632   &lt;   687</a:t>
            </a:r>
          </a:p>
          <a:p>
            <a:r>
              <a:rPr lang="cs-CZ" sz="3200" dirty="0" smtClean="0"/>
              <a:t>897   </a:t>
            </a:r>
            <a:r>
              <a:rPr lang="cs-CZ" sz="3200" b="1" dirty="0" smtClean="0">
                <a:solidFill>
                  <a:srgbClr val="FF0000"/>
                </a:solidFill>
              </a:rPr>
              <a:t>&gt;</a:t>
            </a:r>
            <a:r>
              <a:rPr lang="cs-CZ" sz="3200" dirty="0" smtClean="0"/>
              <a:t>   867  </a:t>
            </a:r>
            <a:r>
              <a:rPr lang="cs-CZ" sz="3200" dirty="0">
                <a:solidFill>
                  <a:srgbClr val="FF0000"/>
                </a:solidFill>
              </a:rPr>
              <a:t>!</a:t>
            </a:r>
            <a:endParaRPr lang="cs-CZ" sz="3200" dirty="0" smtClean="0"/>
          </a:p>
          <a:p>
            <a:r>
              <a:rPr lang="cs-CZ" sz="3200" dirty="0" smtClean="0"/>
              <a:t>426   &lt;   536</a:t>
            </a:r>
          </a:p>
          <a:p>
            <a:r>
              <a:rPr lang="cs-CZ" sz="3200" dirty="0" smtClean="0"/>
              <a:t>677   &gt;   655</a:t>
            </a:r>
            <a:br>
              <a:rPr lang="cs-CZ" sz="3200" dirty="0" smtClean="0"/>
            </a:br>
            <a:r>
              <a:rPr lang="cs-CZ" sz="3200" dirty="0" smtClean="0"/>
              <a:t>897   &lt;   908</a:t>
            </a:r>
          </a:p>
          <a:p>
            <a:r>
              <a:rPr lang="cs-CZ" sz="3200" dirty="0" smtClean="0"/>
              <a:t>285   </a:t>
            </a:r>
            <a:r>
              <a:rPr lang="cs-CZ" sz="3200" b="1" dirty="0" smtClean="0">
                <a:solidFill>
                  <a:srgbClr val="FF0000"/>
                </a:solidFill>
              </a:rPr>
              <a:t>&gt;</a:t>
            </a:r>
            <a:r>
              <a:rPr lang="cs-CZ" sz="3200" dirty="0" smtClean="0"/>
              <a:t>   265  </a:t>
            </a:r>
            <a:r>
              <a:rPr lang="cs-CZ" sz="3200" dirty="0">
                <a:solidFill>
                  <a:srgbClr val="FF0000"/>
                </a:solidFill>
              </a:rPr>
              <a:t>!</a:t>
            </a:r>
            <a:endParaRPr lang="cs-CZ" sz="3200" dirty="0" smtClean="0"/>
          </a:p>
          <a:p>
            <a:r>
              <a:rPr lang="cs-CZ" sz="3200" dirty="0" smtClean="0"/>
              <a:t>479   &gt;   456</a:t>
            </a:r>
          </a:p>
        </p:txBody>
      </p:sp>
      <p:pic>
        <p:nvPicPr>
          <p:cNvPr id="7" name="Picture 13" descr="C:\Documents and Settings\Uživatel\Local Settings\Temporary Internet Files\Content.IE5\6B5QE1R8\MC90043437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841166"/>
            <a:ext cx="1797050" cy="167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509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Doplň číslo, které odpovídá pravdivosti…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611560" y="1799959"/>
            <a:ext cx="20162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400" dirty="0" smtClean="0"/>
              <a:t>465   &gt;     ____</a:t>
            </a:r>
          </a:p>
          <a:p>
            <a:pPr>
              <a:lnSpc>
                <a:spcPct val="150000"/>
              </a:lnSpc>
            </a:pPr>
            <a:r>
              <a:rPr lang="cs-CZ" sz="2400" dirty="0" smtClean="0"/>
              <a:t>876   &lt;     </a:t>
            </a:r>
            <a:r>
              <a:rPr lang="cs-CZ" sz="2400" dirty="0"/>
              <a:t>____</a:t>
            </a:r>
            <a:endParaRPr lang="cs-CZ" sz="2400" dirty="0" smtClean="0"/>
          </a:p>
          <a:p>
            <a:pPr>
              <a:lnSpc>
                <a:spcPct val="150000"/>
              </a:lnSpc>
            </a:pPr>
            <a:r>
              <a:rPr lang="cs-CZ" sz="2400" dirty="0" smtClean="0"/>
              <a:t>759   </a:t>
            </a:r>
            <a:r>
              <a:rPr lang="cs-CZ" sz="2400" dirty="0"/>
              <a:t>&gt;     ____</a:t>
            </a:r>
            <a:endParaRPr lang="cs-CZ" sz="2400" dirty="0" smtClean="0"/>
          </a:p>
          <a:p>
            <a:pPr>
              <a:lnSpc>
                <a:spcPct val="150000"/>
              </a:lnSpc>
            </a:pPr>
            <a:r>
              <a:rPr lang="cs-CZ" sz="2400" dirty="0" smtClean="0"/>
              <a:t>853   </a:t>
            </a:r>
            <a:r>
              <a:rPr lang="cs-CZ" sz="2400" dirty="0"/>
              <a:t>&gt;     ____</a:t>
            </a:r>
            <a:endParaRPr lang="cs-CZ" sz="2400" dirty="0" smtClean="0"/>
          </a:p>
          <a:p>
            <a:pPr>
              <a:lnSpc>
                <a:spcPct val="150000"/>
              </a:lnSpc>
            </a:pPr>
            <a:r>
              <a:rPr lang="cs-CZ" sz="2400" dirty="0" smtClean="0"/>
              <a:t>765   &lt;     </a:t>
            </a:r>
            <a:r>
              <a:rPr lang="cs-CZ" sz="2400" dirty="0"/>
              <a:t>____</a:t>
            </a:r>
            <a:endParaRPr lang="cs-CZ" sz="2400" dirty="0" smtClean="0"/>
          </a:p>
          <a:p>
            <a:pPr>
              <a:lnSpc>
                <a:spcPct val="150000"/>
              </a:lnSpc>
            </a:pPr>
            <a:r>
              <a:rPr lang="cs-CZ" sz="2400" dirty="0" smtClean="0"/>
              <a:t>269</a:t>
            </a:r>
            <a:r>
              <a:rPr lang="cs-CZ" sz="2400" dirty="0"/>
              <a:t> </a:t>
            </a:r>
            <a:r>
              <a:rPr lang="cs-CZ" sz="2400" dirty="0" smtClean="0"/>
              <a:t>  &lt;     </a:t>
            </a:r>
            <a:r>
              <a:rPr lang="cs-CZ" sz="2400" dirty="0"/>
              <a:t>____</a:t>
            </a:r>
            <a:endParaRPr lang="cs-CZ" sz="2400" dirty="0" smtClean="0"/>
          </a:p>
          <a:p>
            <a:pPr>
              <a:lnSpc>
                <a:spcPct val="150000"/>
              </a:lnSpc>
            </a:pPr>
            <a:r>
              <a:rPr lang="cs-CZ" sz="2400" dirty="0" smtClean="0"/>
              <a:t>246   </a:t>
            </a:r>
            <a:r>
              <a:rPr lang="cs-CZ" sz="2400" dirty="0"/>
              <a:t>&gt;     ____</a:t>
            </a:r>
            <a:endParaRPr lang="cs-CZ" sz="2400" dirty="0" smtClean="0"/>
          </a:p>
        </p:txBody>
      </p:sp>
      <p:sp>
        <p:nvSpPr>
          <p:cNvPr id="5" name="TextovéPole 4"/>
          <p:cNvSpPr txBox="1"/>
          <p:nvPr/>
        </p:nvSpPr>
        <p:spPr>
          <a:xfrm>
            <a:off x="5724128" y="1835308"/>
            <a:ext cx="21602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400" dirty="0" smtClean="0"/>
              <a:t>759   &gt;     </a:t>
            </a:r>
            <a:r>
              <a:rPr lang="cs-CZ" sz="2400" dirty="0"/>
              <a:t>____</a:t>
            </a:r>
            <a:endParaRPr lang="cs-CZ" sz="2400" dirty="0" smtClean="0"/>
          </a:p>
          <a:p>
            <a:pPr>
              <a:lnSpc>
                <a:spcPct val="150000"/>
              </a:lnSpc>
            </a:pPr>
            <a:r>
              <a:rPr lang="cs-CZ" sz="2400" dirty="0" smtClean="0"/>
              <a:t>327</a:t>
            </a:r>
            <a:r>
              <a:rPr lang="cs-CZ" sz="2400" dirty="0"/>
              <a:t> </a:t>
            </a:r>
            <a:r>
              <a:rPr lang="cs-CZ" sz="2400" dirty="0" smtClean="0"/>
              <a:t>  &gt;     </a:t>
            </a:r>
            <a:r>
              <a:rPr lang="cs-CZ" sz="2400" dirty="0"/>
              <a:t>____</a:t>
            </a:r>
            <a:endParaRPr lang="cs-CZ" sz="2400" dirty="0" smtClean="0"/>
          </a:p>
          <a:p>
            <a:pPr>
              <a:lnSpc>
                <a:spcPct val="150000"/>
              </a:lnSpc>
            </a:pPr>
            <a:r>
              <a:rPr lang="cs-CZ" sz="2400" dirty="0" smtClean="0"/>
              <a:t>612   &lt;     </a:t>
            </a:r>
            <a:r>
              <a:rPr lang="cs-CZ" sz="2400" dirty="0"/>
              <a:t>____</a:t>
            </a:r>
            <a:endParaRPr lang="cs-CZ" sz="2400" dirty="0" smtClean="0"/>
          </a:p>
          <a:p>
            <a:pPr>
              <a:lnSpc>
                <a:spcPct val="150000"/>
              </a:lnSpc>
            </a:pPr>
            <a:r>
              <a:rPr lang="cs-CZ" sz="2400" dirty="0" smtClean="0"/>
              <a:t>197   &lt;     </a:t>
            </a:r>
            <a:r>
              <a:rPr lang="cs-CZ" sz="2400" dirty="0"/>
              <a:t>____</a:t>
            </a:r>
            <a:endParaRPr lang="cs-CZ" sz="2400" dirty="0" smtClean="0"/>
          </a:p>
          <a:p>
            <a:pPr>
              <a:lnSpc>
                <a:spcPct val="150000"/>
              </a:lnSpc>
            </a:pPr>
            <a:r>
              <a:rPr lang="cs-CZ" sz="2400" dirty="0" smtClean="0"/>
              <a:t>500</a:t>
            </a:r>
            <a:r>
              <a:rPr lang="cs-CZ" sz="2400" dirty="0"/>
              <a:t> </a:t>
            </a:r>
            <a:r>
              <a:rPr lang="cs-CZ" sz="2400" dirty="0" smtClean="0"/>
              <a:t>  &gt;     </a:t>
            </a:r>
            <a:r>
              <a:rPr lang="cs-CZ" sz="2400" dirty="0"/>
              <a:t>____</a:t>
            </a:r>
            <a:endParaRPr lang="cs-CZ" sz="2400" dirty="0" smtClean="0"/>
          </a:p>
          <a:p>
            <a:pPr>
              <a:lnSpc>
                <a:spcPct val="150000"/>
              </a:lnSpc>
            </a:pPr>
            <a:r>
              <a:rPr lang="cs-CZ" sz="2400" dirty="0" smtClean="0"/>
              <a:t>953</a:t>
            </a:r>
            <a:r>
              <a:rPr lang="cs-CZ" sz="2400" dirty="0"/>
              <a:t> </a:t>
            </a:r>
            <a:r>
              <a:rPr lang="cs-CZ" sz="2400" dirty="0" smtClean="0"/>
              <a:t>  &lt;     </a:t>
            </a:r>
            <a:r>
              <a:rPr lang="cs-CZ" sz="2400" dirty="0"/>
              <a:t>____</a:t>
            </a:r>
            <a:endParaRPr lang="cs-CZ" sz="2400" dirty="0" smtClean="0"/>
          </a:p>
          <a:p>
            <a:pPr>
              <a:lnSpc>
                <a:spcPct val="150000"/>
              </a:lnSpc>
            </a:pPr>
            <a:r>
              <a:rPr lang="cs-CZ" sz="2400" dirty="0" smtClean="0"/>
              <a:t>421</a:t>
            </a:r>
            <a:r>
              <a:rPr lang="cs-CZ" sz="2400" dirty="0"/>
              <a:t> </a:t>
            </a:r>
            <a:r>
              <a:rPr lang="cs-CZ" sz="2400" dirty="0" smtClean="0"/>
              <a:t>  &gt;     </a:t>
            </a:r>
            <a:r>
              <a:rPr lang="cs-CZ" sz="2400" dirty="0"/>
              <a:t>____</a:t>
            </a:r>
          </a:p>
        </p:txBody>
      </p:sp>
      <p:pic>
        <p:nvPicPr>
          <p:cNvPr id="6" name="Picture 8" descr="C:\Documents and Settings\Uživatel\Local Settings\Temporary Internet Files\Content.IE5\NYDM2Z9C\MC90044045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484784"/>
            <a:ext cx="1368425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1752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cs-CZ" dirty="0" smtClean="0"/>
              <a:t>Zdroj obrázků:</a:t>
            </a:r>
            <a:br>
              <a:rPr lang="cs-CZ" dirty="0" smtClean="0"/>
            </a:br>
            <a:r>
              <a:rPr lang="cs-CZ" dirty="0" smtClean="0"/>
              <a:t>galerie programu MS PowerPoint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8363563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313</Words>
  <Application>Microsoft Office PowerPoint</Application>
  <PresentationFormat>Předvádění na obrazovce (4:3)</PresentationFormat>
  <Paragraphs>89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systému Office</vt:lpstr>
      <vt:lpstr>    VY_32_INOVACE_BRTS_M3_18  Vzdělávací oblast: Matematika a její aplikace Vzdělávací obor: Matematika a její aplikace  Tematický okruh: Číslo a početní operace  Téma: Porovnávání čísel v oboru 0 – 1 000 3. ročník   </vt:lpstr>
      <vt:lpstr>Porovnej čísla  (doplň znaky &lt; &gt; =)</vt:lpstr>
      <vt:lpstr>Vypočti příklady a porovnej je podle výsledků</vt:lpstr>
      <vt:lpstr>Pracuj s tabulkou:</vt:lpstr>
      <vt:lpstr>Zahraj si na paní učitelku a oprav případné chyby</vt:lpstr>
      <vt:lpstr>Našel jsi všechny chyby?</vt:lpstr>
      <vt:lpstr>Doplň číslo, které odpovídá pravdivosti…</vt:lpstr>
      <vt:lpstr>Zdroj obrázků: galerie programu MS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VY_32_INOVACE_BRTS_C3_12  Vzdělávací oblast: Matematika a její aplikace Vzdělávací obor: Matematika a její aplikace  Tématický okruh: Číslo a početní operace  Téma: Násobení a dělení v oboru násobilky 3. ročník</dc:title>
  <dc:creator>OEM</dc:creator>
  <cp:lastModifiedBy>OEM</cp:lastModifiedBy>
  <cp:revision>17</cp:revision>
  <dcterms:created xsi:type="dcterms:W3CDTF">2012-05-29T15:25:33Z</dcterms:created>
  <dcterms:modified xsi:type="dcterms:W3CDTF">2012-06-20T07:28:51Z</dcterms:modified>
</cp:coreProperties>
</file>