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7726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4230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2286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4155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3817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096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9080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0794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5168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626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0857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CABDC-0768-487F-A5DE-93DF87BCD2D7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FCD4B-6B81-4466-817F-E4541DDC71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906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lker.com/clipart-4557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11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200" b="1" dirty="0" smtClean="0"/>
              <a:t>Násobení a dělení v oboru </a:t>
            </a:r>
            <a:r>
              <a:rPr lang="cs-CZ" sz="2200" b="1" dirty="0"/>
              <a:t>násobilky</a:t>
            </a:r>
            <a:r>
              <a:rPr lang="cs-CZ" sz="1800" dirty="0" smtClean="0">
                <a:solidFill>
                  <a:srgbClr val="FF0066"/>
                </a:solidFill>
              </a:rPr>
              <a:t/>
            </a:r>
            <a:br>
              <a:rPr lang="cs-CZ" sz="1800" dirty="0" smtClean="0">
                <a:solidFill>
                  <a:srgbClr val="FF0066"/>
                </a:solidFill>
              </a:rPr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609600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19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Vypočítej příklady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179512" y="1701388"/>
            <a:ext cx="20162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  8 . 6 =</a:t>
            </a:r>
          </a:p>
          <a:p>
            <a:r>
              <a:rPr lang="cs-CZ" sz="2800" dirty="0" smtClean="0"/>
              <a:t>  9 . 2 =</a:t>
            </a:r>
          </a:p>
          <a:p>
            <a:r>
              <a:rPr lang="cs-CZ" sz="2800" dirty="0" smtClean="0"/>
              <a:t>56 : 8 =</a:t>
            </a:r>
          </a:p>
          <a:p>
            <a:r>
              <a:rPr lang="cs-CZ" sz="2800" dirty="0" smtClean="0"/>
              <a:t>36 : 6 =</a:t>
            </a:r>
          </a:p>
          <a:p>
            <a:r>
              <a:rPr lang="cs-CZ" sz="2800" dirty="0" smtClean="0"/>
              <a:t>  4 . 0 =</a:t>
            </a:r>
          </a:p>
          <a:p>
            <a:r>
              <a:rPr lang="cs-CZ" sz="2800" dirty="0" smtClean="0"/>
              <a:t>  7 . 3 =</a:t>
            </a:r>
          </a:p>
          <a:p>
            <a:r>
              <a:rPr lang="cs-CZ" sz="2800" dirty="0" smtClean="0"/>
              <a:t>64 : 8 =</a:t>
            </a:r>
          </a:p>
          <a:p>
            <a:r>
              <a:rPr lang="cs-CZ" sz="2800" dirty="0" smtClean="0"/>
              <a:t>81 : 9 =</a:t>
            </a:r>
            <a:endParaRPr lang="cs-CZ" sz="28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2339752" y="1701388"/>
            <a:ext cx="20162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32 : 4 =</a:t>
            </a:r>
          </a:p>
          <a:p>
            <a:r>
              <a:rPr lang="cs-CZ" sz="2800" dirty="0" smtClean="0"/>
              <a:t>  8 . 6 =</a:t>
            </a:r>
          </a:p>
          <a:p>
            <a:r>
              <a:rPr lang="cs-CZ" sz="2800" dirty="0" smtClean="0"/>
              <a:t>  5 . 5 =</a:t>
            </a:r>
          </a:p>
          <a:p>
            <a:r>
              <a:rPr lang="cs-CZ" sz="2800" dirty="0" smtClean="0"/>
              <a:t>28 : 7 =</a:t>
            </a:r>
          </a:p>
          <a:p>
            <a:r>
              <a:rPr lang="cs-CZ" sz="2800" dirty="0" smtClean="0"/>
              <a:t>72 : 9 =</a:t>
            </a:r>
          </a:p>
          <a:p>
            <a:r>
              <a:rPr lang="cs-CZ" sz="2800" dirty="0" smtClean="0"/>
              <a:t>49 : 7 =</a:t>
            </a:r>
          </a:p>
          <a:p>
            <a:r>
              <a:rPr lang="cs-CZ" sz="2800" dirty="0" smtClean="0"/>
              <a:t>  7 . 6 =</a:t>
            </a:r>
          </a:p>
          <a:p>
            <a:r>
              <a:rPr lang="cs-CZ" sz="2800" dirty="0" smtClean="0"/>
              <a:t>  3 . 9 =</a:t>
            </a:r>
          </a:p>
          <a:p>
            <a:endParaRPr lang="cs-CZ" sz="28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4572000" y="1701388"/>
            <a:ext cx="20162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4 . ___ = 32</a:t>
            </a:r>
          </a:p>
          <a:p>
            <a:r>
              <a:rPr lang="cs-CZ" sz="2800" dirty="0" smtClean="0"/>
              <a:t>5 . ___ = 40</a:t>
            </a:r>
          </a:p>
          <a:p>
            <a:r>
              <a:rPr lang="cs-CZ" sz="2800" dirty="0" smtClean="0"/>
              <a:t>7 . ___ = 42</a:t>
            </a:r>
          </a:p>
          <a:p>
            <a:r>
              <a:rPr lang="cs-CZ" sz="2800" dirty="0" smtClean="0"/>
              <a:t>6 . ___ = 54</a:t>
            </a:r>
          </a:p>
          <a:p>
            <a:r>
              <a:rPr lang="cs-CZ" sz="2800" dirty="0" smtClean="0"/>
              <a:t>3 . ___ = 21</a:t>
            </a:r>
          </a:p>
          <a:p>
            <a:r>
              <a:rPr lang="cs-CZ" sz="2800" dirty="0" smtClean="0"/>
              <a:t>9 . ___ = 72</a:t>
            </a:r>
          </a:p>
          <a:p>
            <a:r>
              <a:rPr lang="cs-CZ" sz="2800" dirty="0" smtClean="0"/>
              <a:t>5 . ___ = 30</a:t>
            </a:r>
          </a:p>
          <a:p>
            <a:r>
              <a:rPr lang="cs-CZ" sz="2800" dirty="0" smtClean="0"/>
              <a:t>9 . ___ = 27</a:t>
            </a:r>
            <a:endParaRPr lang="cs-CZ" sz="28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7102422" y="1701388"/>
            <a:ext cx="20162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12 : ___ = 2</a:t>
            </a:r>
          </a:p>
          <a:p>
            <a:r>
              <a:rPr lang="cs-CZ" sz="2800" dirty="0" smtClean="0"/>
              <a:t>24 : ___ = 8</a:t>
            </a:r>
          </a:p>
          <a:p>
            <a:r>
              <a:rPr lang="cs-CZ" sz="2800" dirty="0" smtClean="0"/>
              <a:t>18 : ___ = 2</a:t>
            </a:r>
          </a:p>
          <a:p>
            <a:r>
              <a:rPr lang="cs-CZ" sz="2800" dirty="0" smtClean="0"/>
              <a:t>63 : ___ = 9</a:t>
            </a:r>
          </a:p>
          <a:p>
            <a:r>
              <a:rPr lang="cs-CZ" sz="2800" dirty="0" smtClean="0"/>
              <a:t>49 : ___ = 7</a:t>
            </a:r>
          </a:p>
          <a:p>
            <a:r>
              <a:rPr lang="cs-CZ" sz="2800" dirty="0" smtClean="0"/>
              <a:t>36 : ___ = 6</a:t>
            </a:r>
          </a:p>
          <a:p>
            <a:r>
              <a:rPr lang="cs-CZ" sz="2800" dirty="0" smtClean="0"/>
              <a:t>64 : ___ = 8</a:t>
            </a:r>
          </a:p>
          <a:p>
            <a:r>
              <a:rPr lang="cs-CZ" sz="2800" dirty="0" smtClean="0"/>
              <a:t>48 : ___ = 6</a:t>
            </a:r>
            <a:endParaRPr lang="cs-CZ" sz="2800" dirty="0"/>
          </a:p>
        </p:txBody>
      </p:sp>
      <p:pic>
        <p:nvPicPr>
          <p:cNvPr id="1026" name="Picture 2" descr="C:\Documents and Settings\Uživatel\Local Settings\Temporary Internet Files\Content.IE5\R2S8JPJA\MC90042447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240818"/>
            <a:ext cx="1354597" cy="145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Uživatel\Local Settings\Temporary Internet Files\Content.IE5\R2S8JPJA\MC90042447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437" y="5240818"/>
            <a:ext cx="1354597" cy="145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10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Doplň tabulky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306874"/>
              </p:ext>
            </p:extLst>
          </p:nvPr>
        </p:nvGraphicFramePr>
        <p:xfrm>
          <a:off x="1619672" y="2276872"/>
          <a:ext cx="5544614" cy="13853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627164"/>
                <a:gridCol w="783490"/>
                <a:gridCol w="783490"/>
                <a:gridCol w="783490"/>
                <a:gridCol w="783490"/>
                <a:gridCol w="783490"/>
              </a:tblGrid>
              <a:tr h="4617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 smtClean="0">
                          <a:effectLst/>
                        </a:rPr>
                        <a:t>jablek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6</a:t>
                      </a:r>
                      <a:endParaRPr lang="cs-CZ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9</a:t>
                      </a:r>
                      <a:endParaRPr lang="cs-CZ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8</a:t>
                      </a:r>
                      <a:endParaRPr lang="cs-CZ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2</a:t>
                      </a:r>
                      <a:endParaRPr lang="cs-CZ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5</a:t>
                      </a:r>
                      <a:endParaRPr lang="cs-CZ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2354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 smtClean="0">
                          <a:effectLst/>
                        </a:rPr>
                        <a:t>hrušek </a:t>
                      </a:r>
                      <a:endParaRPr lang="cs-CZ" sz="24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7krát více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 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 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 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 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 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10" name="Přímá spojnice 9"/>
          <p:cNvCxnSpPr/>
          <p:nvPr/>
        </p:nvCxnSpPr>
        <p:spPr>
          <a:xfrm flipV="1">
            <a:off x="1115616" y="2633611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>
            <a:off x="1115616" y="2633611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ulk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386778"/>
              </p:ext>
            </p:extLst>
          </p:nvPr>
        </p:nvGraphicFramePr>
        <p:xfrm>
          <a:off x="1619672" y="4509120"/>
          <a:ext cx="5904657" cy="139187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819464"/>
                <a:gridCol w="747725"/>
                <a:gridCol w="834367"/>
                <a:gridCol w="834367"/>
                <a:gridCol w="834367"/>
                <a:gridCol w="834367"/>
              </a:tblGrid>
              <a:tr h="4329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třešní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24</a:t>
                      </a:r>
                      <a:endParaRPr lang="cs-CZ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6</a:t>
                      </a:r>
                      <a:endParaRPr lang="cs-CZ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15</a:t>
                      </a:r>
                      <a:endParaRPr lang="cs-CZ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21</a:t>
                      </a:r>
                      <a:endParaRPr lang="cs-CZ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27</a:t>
                      </a:r>
                      <a:endParaRPr lang="cs-CZ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5891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švestek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3krát méně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 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 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 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 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 </a:t>
                      </a:r>
                      <a:endParaRPr lang="cs-CZ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15" name="Přímá spojnice 14"/>
          <p:cNvCxnSpPr/>
          <p:nvPr/>
        </p:nvCxnSpPr>
        <p:spPr>
          <a:xfrm>
            <a:off x="1115616" y="3209675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1136723" y="537321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1115616" y="4797152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>
            <a:off x="1136723" y="479715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Documents and Settings\Uživatel\Local Settings\Temporary Internet Files\Content.IE5\P9FPNBQP\MC90042574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82" y="404664"/>
            <a:ext cx="1454969" cy="149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Documents and Settings\Uživatel\Local Settings\Temporary Internet Files\Content.IE5\P9FPNBQP\MC90042574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620688"/>
            <a:ext cx="1454969" cy="149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87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6740" y="0"/>
            <a:ext cx="8229600" cy="1143000"/>
          </a:xfrm>
        </p:spPr>
        <p:txBody>
          <a:bodyPr/>
          <a:lstStyle/>
          <a:p>
            <a:r>
              <a:rPr lang="cs-CZ" dirty="0" smtClean="0"/>
              <a:t>Vyřeš slovní úlohy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3004" y="1223754"/>
            <a:ext cx="76489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/>
              <a:t>Maminka koupila 4 jogurty. Každý jogurt stál </a:t>
            </a:r>
            <a:r>
              <a:rPr lang="cs-CZ" sz="2800" dirty="0" smtClean="0"/>
              <a:t>8 </a:t>
            </a:r>
            <a:r>
              <a:rPr lang="cs-CZ" sz="2800" dirty="0"/>
              <a:t>Kč. Kolik korun zaplatila celkem?</a:t>
            </a:r>
          </a:p>
        </p:txBody>
      </p:sp>
      <p:cxnSp>
        <p:nvCxnSpPr>
          <p:cNvPr id="6" name="Přímá spojnice 5"/>
          <p:cNvCxnSpPr/>
          <p:nvPr/>
        </p:nvCxnSpPr>
        <p:spPr>
          <a:xfrm>
            <a:off x="1043608" y="2564904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1043608" y="3212976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/>
          <p:cNvSpPr txBox="1"/>
          <p:nvPr/>
        </p:nvSpPr>
        <p:spPr>
          <a:xfrm>
            <a:off x="787089" y="3888050"/>
            <a:ext cx="76489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/>
              <a:t>Tatínkovi je </a:t>
            </a:r>
            <a:r>
              <a:rPr lang="cs-CZ" sz="2800" dirty="0" smtClean="0"/>
              <a:t>36 </a:t>
            </a:r>
            <a:r>
              <a:rPr lang="cs-CZ" sz="2800" dirty="0"/>
              <a:t>roků. </a:t>
            </a:r>
            <a:r>
              <a:rPr lang="cs-CZ" sz="2800" dirty="0" smtClean="0"/>
              <a:t>Tomášek </a:t>
            </a:r>
            <a:r>
              <a:rPr lang="cs-CZ" sz="2800" dirty="0"/>
              <a:t>je 4krát mladší než jeho tatínek. Kolik </a:t>
            </a:r>
            <a:r>
              <a:rPr lang="cs-CZ" sz="2800" dirty="0" smtClean="0"/>
              <a:t>roků </a:t>
            </a:r>
            <a:r>
              <a:rPr lang="cs-CZ" sz="2800" dirty="0"/>
              <a:t>je </a:t>
            </a:r>
            <a:r>
              <a:rPr lang="cs-CZ" sz="2800" dirty="0" smtClean="0"/>
              <a:t>Tomáškovi?</a:t>
            </a:r>
            <a:endParaRPr lang="cs-CZ" sz="2800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1043608" y="5949280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1043608" y="5373216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Documents and Settings\Uživatel\Local Settings\Temporary Internet Files\Content.IE5\IFFG2OJX\MC90042384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029" y="4873315"/>
            <a:ext cx="1405756" cy="151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Uživatel\Local Settings\Temporary Internet Files\Content.IE5\IFFG2OJX\MC90042384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114" y="1805103"/>
            <a:ext cx="1405756" cy="151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99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Zvládneš i složené příklady? Vypočítej: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115616" y="1997839"/>
            <a:ext cx="7488832" cy="2805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400" dirty="0"/>
              <a:t>( 20 : 4 )  +  ( 5 . 8 )  =  _______________  =  _____</a:t>
            </a:r>
          </a:p>
          <a:p>
            <a:pPr>
              <a:lnSpc>
                <a:spcPct val="150000"/>
              </a:lnSpc>
            </a:pPr>
            <a:r>
              <a:rPr lang="cs-CZ" sz="2400" dirty="0"/>
              <a:t>( 90 : 9 )  +  ( 2 . 5 )  =  _______________  =  _____</a:t>
            </a:r>
          </a:p>
          <a:p>
            <a:pPr>
              <a:lnSpc>
                <a:spcPct val="150000"/>
              </a:lnSpc>
            </a:pPr>
            <a:r>
              <a:rPr lang="cs-CZ" sz="2400" dirty="0"/>
              <a:t>( 5 .  6 )   +  ( 3 . 3 )  =  _______________  =  _____</a:t>
            </a:r>
          </a:p>
          <a:p>
            <a:pPr>
              <a:lnSpc>
                <a:spcPct val="150000"/>
              </a:lnSpc>
            </a:pPr>
            <a:r>
              <a:rPr lang="cs-CZ" sz="2400" dirty="0"/>
              <a:t>(63 : 7 )  –  ( 54 : 6 )  =  _______________  =  _____</a:t>
            </a:r>
          </a:p>
          <a:p>
            <a:pPr>
              <a:lnSpc>
                <a:spcPct val="150000"/>
              </a:lnSpc>
            </a:pPr>
            <a:r>
              <a:rPr lang="cs-CZ" sz="2400" dirty="0"/>
              <a:t>( 7 .  7 )  –  (  5 .  6 )  =  _______________  =  _____</a:t>
            </a:r>
          </a:p>
        </p:txBody>
      </p:sp>
      <p:pic>
        <p:nvPicPr>
          <p:cNvPr id="4098" name="Picture 2" descr="C:\Documents and Settings\Uživatel\Local Settings\Temporary Internet Files\Content.IE5\YXMQCZA9\MC90042578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29200"/>
            <a:ext cx="1433429" cy="150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Uživatel\Local Settings\Temporary Internet Files\Content.IE5\YXMQCZA9\MC90042578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708920"/>
            <a:ext cx="1433429" cy="150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90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cs-CZ" sz="2800" dirty="0" smtClean="0"/>
              <a:t>Kája </a:t>
            </a:r>
            <a:r>
              <a:rPr lang="cs-CZ" sz="2800" dirty="0"/>
              <a:t>má dres </a:t>
            </a:r>
            <a:r>
              <a:rPr lang="cs-CZ" sz="2800" dirty="0" smtClean="0"/>
              <a:t>s číslem </a:t>
            </a:r>
            <a:r>
              <a:rPr lang="cs-CZ" sz="2800" dirty="0"/>
              <a:t>9, </a:t>
            </a:r>
            <a:r>
              <a:rPr lang="cs-CZ" sz="2800" dirty="0" smtClean="0"/>
              <a:t>Petr s číslem </a:t>
            </a:r>
            <a:r>
              <a:rPr lang="cs-CZ" sz="2800" dirty="0"/>
              <a:t>4</a:t>
            </a:r>
            <a:r>
              <a:rPr lang="cs-CZ" sz="2800" dirty="0" smtClean="0"/>
              <a:t>, Tomáš </a:t>
            </a:r>
            <a:r>
              <a:rPr lang="cs-CZ" sz="2800" dirty="0"/>
              <a:t>32 a </a:t>
            </a:r>
            <a:r>
              <a:rPr lang="cs-CZ" sz="2800" dirty="0" smtClean="0"/>
              <a:t>Lenka </a:t>
            </a:r>
            <a:r>
              <a:rPr lang="cs-CZ" sz="2800" dirty="0"/>
              <a:t>24. Vybarvi </a:t>
            </a:r>
            <a:r>
              <a:rPr lang="cs-CZ" sz="2800" dirty="0" smtClean="0"/>
              <a:t>Kájovu </a:t>
            </a:r>
            <a:r>
              <a:rPr lang="cs-CZ" sz="2800" dirty="0"/>
              <a:t>čepici červeně, </a:t>
            </a:r>
            <a:r>
              <a:rPr lang="cs-CZ" sz="2800" dirty="0" smtClean="0"/>
              <a:t>Petrovu </a:t>
            </a:r>
            <a:r>
              <a:rPr lang="cs-CZ" sz="2800" dirty="0"/>
              <a:t>modře, </a:t>
            </a:r>
            <a:r>
              <a:rPr lang="cs-CZ" sz="2800" dirty="0" smtClean="0"/>
              <a:t>Tomášovu </a:t>
            </a:r>
            <a:r>
              <a:rPr lang="cs-CZ" sz="2800" dirty="0"/>
              <a:t>zeleně a </a:t>
            </a:r>
            <a:r>
              <a:rPr lang="cs-CZ" sz="2800" dirty="0" smtClean="0"/>
              <a:t>Lenčinu </a:t>
            </a:r>
            <a:r>
              <a:rPr lang="cs-CZ" sz="2800" dirty="0"/>
              <a:t>černě. </a:t>
            </a:r>
            <a:br>
              <a:rPr lang="cs-CZ" sz="2800" dirty="0"/>
            </a:br>
            <a:endParaRPr lang="cs-CZ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39830"/>
            <a:ext cx="1356305" cy="1336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3597732"/>
            <a:ext cx="1356305" cy="1336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04837"/>
            <a:ext cx="1356305" cy="1336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392" y="3639829"/>
            <a:ext cx="1356305" cy="1336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607159" y="5085184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16 : 4 		         36 : 4		4 . 8		6 . 4</a:t>
            </a:r>
            <a:endParaRPr lang="cs-CZ" sz="24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899592" y="476672"/>
            <a:ext cx="78444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/>
              <a:t>Vyřeš úkol</a:t>
            </a:r>
            <a:endParaRPr lang="cs-CZ" sz="4000" dirty="0"/>
          </a:p>
        </p:txBody>
      </p:sp>
      <p:pic>
        <p:nvPicPr>
          <p:cNvPr id="5122" name="Picture 2" descr="C:\Documents and Settings\Uživatel\Local Settings\Temporary Internet Files\Content.IE5\SK6S5O5Z\MC9004238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55" y="323419"/>
            <a:ext cx="1195065" cy="132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Documents and Settings\Uživatel\Local Settings\Temporary Internet Files\Content.IE5\SK6S5O5Z\MC9004238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32656"/>
            <a:ext cx="1195065" cy="132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76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cs-CZ" sz="3200" dirty="0" smtClean="0"/>
              <a:t>Zdroj obrázků:</a:t>
            </a:r>
            <a:br>
              <a:rPr lang="cs-CZ" sz="3200" dirty="0" smtClean="0"/>
            </a:br>
            <a:r>
              <a:rPr lang="cs-CZ" sz="3200" dirty="0" smtClean="0"/>
              <a:t>galerie programu MS PowerPoint</a:t>
            </a:r>
            <a:br>
              <a:rPr lang="cs-CZ" sz="3200" dirty="0" smtClean="0"/>
            </a:br>
            <a:r>
              <a:rPr lang="cs-CZ" sz="3200" u="sng" dirty="0">
                <a:hlinkClick r:id="rId2"/>
              </a:rPr>
              <a:t>http://www.clker.com/clipart-4557.html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352316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343</Words>
  <Application>Microsoft Office PowerPoint</Application>
  <PresentationFormat>Předvádění na obrazovce (4:3)</PresentationFormat>
  <Paragraphs>75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    VY_32_INOVACE_BRTS_M3_11  Vzdělávací oblast: Matematika a její aplikace Vzdělávací obor: Matematika a její aplikace  Tematický okruh: Číslo a početní operace  Téma: Násobení a dělení v oboru násobilky 3. ročník   </vt:lpstr>
      <vt:lpstr>Vypočítej příklady</vt:lpstr>
      <vt:lpstr>Doplň tabulky</vt:lpstr>
      <vt:lpstr>Vyřeš slovní úlohy</vt:lpstr>
      <vt:lpstr>Zvládneš i složené příklady? Vypočítej:</vt:lpstr>
      <vt:lpstr>Kája má dres s číslem 9, Petr s číslem 4, Tomáš 32 a Lenka 24. Vybarvi Kájovu čepici červeně, Petrovu modře, Tomášovu zeleně a Lenčinu černě.  </vt:lpstr>
      <vt:lpstr>Zdroj obrázků: galerie programu MS PowerPoint http://www.clker.com/clipart-4557.html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VY_32_INOVACE_BRTS_C3_09  Vzdělávací oblast: Matematika a její aplikace Vzdělávací obor: Matematika a její aplikace  Tématický okruh: Číslo a početní operace  Téma: Pamětné odčítání v oboru 0 – 1 000  s přechodem přes 10 3. ročník   </dc:title>
  <dc:creator>Your User Name</dc:creator>
  <cp:lastModifiedBy>OEM</cp:lastModifiedBy>
  <cp:revision>9</cp:revision>
  <dcterms:created xsi:type="dcterms:W3CDTF">2012-05-29T08:07:43Z</dcterms:created>
  <dcterms:modified xsi:type="dcterms:W3CDTF">2012-06-17T10:43:26Z</dcterms:modified>
</cp:coreProperties>
</file>