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58" r:id="rId6"/>
    <p:sldId id="259" r:id="rId7"/>
    <p:sldId id="265" r:id="rId8"/>
    <p:sldId id="260" r:id="rId9"/>
    <p:sldId id="266" r:id="rId10"/>
    <p:sldId id="261" r:id="rId11"/>
    <p:sldId id="267" r:id="rId12"/>
    <p:sldId id="262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13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Tematický 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Zaokrouhlování na stovky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Zaokrouhli čísla na stovky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8" y="2060848"/>
            <a:ext cx="24482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546 =</a:t>
            </a:r>
          </a:p>
          <a:p>
            <a:r>
              <a:rPr lang="cs-CZ" sz="2800" dirty="0" smtClean="0"/>
              <a:t>735 =</a:t>
            </a:r>
          </a:p>
          <a:p>
            <a:r>
              <a:rPr lang="cs-CZ" sz="2800" dirty="0" smtClean="0"/>
              <a:t>985 =</a:t>
            </a:r>
          </a:p>
          <a:p>
            <a:r>
              <a:rPr lang="cs-CZ" sz="2800" dirty="0" smtClean="0"/>
              <a:t>259 =</a:t>
            </a:r>
          </a:p>
          <a:p>
            <a:r>
              <a:rPr lang="cs-CZ" sz="2800" dirty="0" smtClean="0"/>
              <a:t>557 =</a:t>
            </a:r>
          </a:p>
          <a:p>
            <a:r>
              <a:rPr lang="cs-CZ" sz="2800" dirty="0" smtClean="0"/>
              <a:t>252 =</a:t>
            </a:r>
          </a:p>
          <a:p>
            <a:r>
              <a:rPr lang="cs-CZ" sz="2800" dirty="0" smtClean="0"/>
              <a:t>697 =</a:t>
            </a:r>
          </a:p>
          <a:p>
            <a:r>
              <a:rPr lang="cs-CZ" sz="2800" dirty="0" smtClean="0"/>
              <a:t>321 =</a:t>
            </a:r>
          </a:p>
          <a:p>
            <a:r>
              <a:rPr lang="cs-CZ" sz="2800" dirty="0" smtClean="0"/>
              <a:t>594 =</a:t>
            </a:r>
          </a:p>
          <a:p>
            <a:r>
              <a:rPr lang="cs-CZ" sz="2800" dirty="0" smtClean="0"/>
              <a:t>829 =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1403648" y="191426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1376411" y="238765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376411" y="281871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1403648" y="318804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1373792" y="374204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372277" y="500427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1403648" y="534356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1361042" y="448071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1390506" y="411137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1384617" y="575685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4355976" y="2124239"/>
            <a:ext cx="24482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348 =</a:t>
            </a:r>
          </a:p>
          <a:p>
            <a:r>
              <a:rPr lang="cs-CZ" sz="2800" dirty="0" smtClean="0"/>
              <a:t>784 =</a:t>
            </a:r>
          </a:p>
          <a:p>
            <a:r>
              <a:rPr lang="cs-CZ" sz="2800" dirty="0" smtClean="0"/>
              <a:t>269 =</a:t>
            </a:r>
          </a:p>
          <a:p>
            <a:r>
              <a:rPr lang="cs-CZ" sz="2800" dirty="0" smtClean="0"/>
              <a:t>905 =</a:t>
            </a:r>
          </a:p>
          <a:p>
            <a:r>
              <a:rPr lang="cs-CZ" sz="2800" dirty="0" smtClean="0"/>
              <a:t>208 =</a:t>
            </a:r>
          </a:p>
          <a:p>
            <a:r>
              <a:rPr lang="cs-CZ" sz="2800" dirty="0" smtClean="0"/>
              <a:t>649 =</a:t>
            </a:r>
          </a:p>
          <a:p>
            <a:r>
              <a:rPr lang="cs-CZ" sz="2800" dirty="0" smtClean="0"/>
              <a:t>709 =</a:t>
            </a:r>
          </a:p>
          <a:p>
            <a:r>
              <a:rPr lang="cs-CZ" sz="2800" dirty="0" smtClean="0"/>
              <a:t>111 =</a:t>
            </a:r>
          </a:p>
          <a:p>
            <a:r>
              <a:rPr lang="cs-CZ" sz="2800" dirty="0" smtClean="0"/>
              <a:t>612 =</a:t>
            </a:r>
          </a:p>
          <a:p>
            <a:r>
              <a:rPr lang="cs-CZ" sz="2800" dirty="0" smtClean="0"/>
              <a:t>676 =</a:t>
            </a:r>
          </a:p>
        </p:txBody>
      </p:sp>
      <p:sp>
        <p:nvSpPr>
          <p:cNvPr id="19" name="TextovéPole 18"/>
          <p:cNvSpPr txBox="1"/>
          <p:nvPr/>
        </p:nvSpPr>
        <p:spPr>
          <a:xfrm>
            <a:off x="5022002" y="588162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5060892" y="551229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5041915" y="503938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5040400" y="466771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5040400" y="416729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5060892" y="374829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5020843" y="332028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5060892" y="289319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4994443" y="2452375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5076056" y="201832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29" name="Picture 3" descr="C:\Documents and Settings\Uživatel\Local Settings\Temporary Internet Files\Content.IE5\6B5QE1R8\MC900441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335" y="281601"/>
            <a:ext cx="1632665" cy="163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Documents and Settings\Uživatel\Local Settings\Temporary Internet Files\Content.IE5\6B5QE1R8\MC900441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147500"/>
            <a:ext cx="1704673" cy="170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56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dirty="0" smtClean="0"/>
              <a:t>Zkontroluj si: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683568" y="2060848"/>
            <a:ext cx="24482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546 =</a:t>
            </a:r>
          </a:p>
          <a:p>
            <a:r>
              <a:rPr lang="cs-CZ" sz="2800" dirty="0" smtClean="0"/>
              <a:t>735 =</a:t>
            </a:r>
          </a:p>
          <a:p>
            <a:r>
              <a:rPr lang="cs-CZ" sz="2800" dirty="0" smtClean="0"/>
              <a:t>985 =</a:t>
            </a:r>
          </a:p>
          <a:p>
            <a:r>
              <a:rPr lang="cs-CZ" sz="2800" dirty="0" smtClean="0"/>
              <a:t>259 =</a:t>
            </a:r>
          </a:p>
          <a:p>
            <a:r>
              <a:rPr lang="cs-CZ" sz="2800" dirty="0" smtClean="0"/>
              <a:t>557 =</a:t>
            </a:r>
          </a:p>
          <a:p>
            <a:r>
              <a:rPr lang="cs-CZ" sz="2800" dirty="0" smtClean="0"/>
              <a:t>252 =</a:t>
            </a:r>
          </a:p>
          <a:p>
            <a:r>
              <a:rPr lang="cs-CZ" sz="2800" dirty="0" smtClean="0"/>
              <a:t>697 =</a:t>
            </a:r>
          </a:p>
          <a:p>
            <a:r>
              <a:rPr lang="cs-CZ" sz="2800" dirty="0" smtClean="0"/>
              <a:t>321 =</a:t>
            </a:r>
          </a:p>
          <a:p>
            <a:r>
              <a:rPr lang="cs-CZ" sz="2800" dirty="0" smtClean="0"/>
              <a:t>594 =</a:t>
            </a:r>
          </a:p>
          <a:p>
            <a:r>
              <a:rPr lang="cs-CZ" sz="2800" dirty="0" smtClean="0"/>
              <a:t>829 =</a:t>
            </a:r>
          </a:p>
        </p:txBody>
      </p:sp>
      <p:sp>
        <p:nvSpPr>
          <p:cNvPr id="24" name="TextovéPole 23"/>
          <p:cNvSpPr txBox="1"/>
          <p:nvPr/>
        </p:nvSpPr>
        <p:spPr>
          <a:xfrm>
            <a:off x="1403648" y="191426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1376411" y="238765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1376411" y="281871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1403648" y="318804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1373792" y="374204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1372277" y="500427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1403648" y="534356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1361042" y="448071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1390506" y="411137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1384617" y="575685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4355976" y="2124239"/>
            <a:ext cx="24482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348 =</a:t>
            </a:r>
          </a:p>
          <a:p>
            <a:r>
              <a:rPr lang="cs-CZ" sz="2800" dirty="0" smtClean="0"/>
              <a:t>784 =</a:t>
            </a:r>
          </a:p>
          <a:p>
            <a:r>
              <a:rPr lang="cs-CZ" sz="2800" dirty="0" smtClean="0"/>
              <a:t>269 =</a:t>
            </a:r>
          </a:p>
          <a:p>
            <a:r>
              <a:rPr lang="cs-CZ" sz="2800" dirty="0" smtClean="0"/>
              <a:t>905 =</a:t>
            </a:r>
          </a:p>
          <a:p>
            <a:r>
              <a:rPr lang="cs-CZ" sz="2800" dirty="0" smtClean="0"/>
              <a:t>208 =</a:t>
            </a:r>
          </a:p>
          <a:p>
            <a:r>
              <a:rPr lang="cs-CZ" sz="2800" dirty="0" smtClean="0"/>
              <a:t>649 =</a:t>
            </a:r>
          </a:p>
          <a:p>
            <a:r>
              <a:rPr lang="cs-CZ" sz="2800" dirty="0" smtClean="0"/>
              <a:t>709 =</a:t>
            </a:r>
          </a:p>
          <a:p>
            <a:r>
              <a:rPr lang="cs-CZ" sz="2800" dirty="0" smtClean="0"/>
              <a:t>111 =</a:t>
            </a:r>
          </a:p>
          <a:p>
            <a:r>
              <a:rPr lang="cs-CZ" sz="2800" dirty="0" smtClean="0"/>
              <a:t>612 =</a:t>
            </a:r>
          </a:p>
          <a:p>
            <a:r>
              <a:rPr lang="cs-CZ" sz="2800" dirty="0" smtClean="0"/>
              <a:t>676 =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022002" y="588162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6" name="TextovéPole 35"/>
          <p:cNvSpPr txBox="1"/>
          <p:nvPr/>
        </p:nvSpPr>
        <p:spPr>
          <a:xfrm>
            <a:off x="5060892" y="551229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7" name="TextovéPole 36"/>
          <p:cNvSpPr txBox="1"/>
          <p:nvPr/>
        </p:nvSpPr>
        <p:spPr>
          <a:xfrm>
            <a:off x="5041915" y="503938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8" name="TextovéPole 37"/>
          <p:cNvSpPr txBox="1"/>
          <p:nvPr/>
        </p:nvSpPr>
        <p:spPr>
          <a:xfrm>
            <a:off x="5040400" y="466771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9" name="TextovéPole 38"/>
          <p:cNvSpPr txBox="1"/>
          <p:nvPr/>
        </p:nvSpPr>
        <p:spPr>
          <a:xfrm>
            <a:off x="5040400" y="416729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0" name="TextovéPole 39"/>
          <p:cNvSpPr txBox="1"/>
          <p:nvPr/>
        </p:nvSpPr>
        <p:spPr>
          <a:xfrm>
            <a:off x="5060892" y="374829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1" name="TextovéPole 40"/>
          <p:cNvSpPr txBox="1"/>
          <p:nvPr/>
        </p:nvSpPr>
        <p:spPr>
          <a:xfrm>
            <a:off x="5020843" y="332028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2" name="TextovéPole 41"/>
          <p:cNvSpPr txBox="1"/>
          <p:nvPr/>
        </p:nvSpPr>
        <p:spPr>
          <a:xfrm>
            <a:off x="5060892" y="289319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4994443" y="2452375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4" name="TextovéPole 43"/>
          <p:cNvSpPr txBox="1"/>
          <p:nvPr/>
        </p:nvSpPr>
        <p:spPr>
          <a:xfrm>
            <a:off x="5076056" y="201832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45" name="Picture 3" descr="C:\Documents and Settings\Uživatel\Local Settings\Temporary Internet Files\Content.IE5\6B5QE1R8\MC900441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335" y="281601"/>
            <a:ext cx="1632665" cy="163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C:\Documents and Settings\Uživatel\Local Settings\Temporary Internet Files\Content.IE5\6B5QE1R8\MC900441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147500"/>
            <a:ext cx="1704673" cy="170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ovéPole 46"/>
          <p:cNvSpPr txBox="1"/>
          <p:nvPr/>
        </p:nvSpPr>
        <p:spPr>
          <a:xfrm>
            <a:off x="1564281" y="2025223"/>
            <a:ext cx="10081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srgbClr val="FF0000"/>
                </a:solidFill>
              </a:rPr>
              <a:t>  500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700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1 000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300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600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300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700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300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600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800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48" name="TextovéPole 47"/>
          <p:cNvSpPr txBox="1"/>
          <p:nvPr/>
        </p:nvSpPr>
        <p:spPr>
          <a:xfrm>
            <a:off x="5155851" y="2095442"/>
            <a:ext cx="10081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srgbClr val="FF0000"/>
                </a:solidFill>
              </a:rPr>
              <a:t>  300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800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300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900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200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600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700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100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600</a:t>
            </a:r>
          </a:p>
          <a:p>
            <a:r>
              <a:rPr lang="cs-CZ" sz="2800" dirty="0" smtClean="0">
                <a:solidFill>
                  <a:srgbClr val="FF0000"/>
                </a:solidFill>
              </a:rPr>
              <a:t>  700</a:t>
            </a:r>
            <a:endParaRPr lang="cs-CZ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71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 obrázků: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99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Vyber správné řešení při zaokrouhlování na stovky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1916832"/>
            <a:ext cx="20162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 startAt="370"/>
            </a:pPr>
            <a:r>
              <a:rPr lang="cs-CZ" sz="2400" dirty="0"/>
              <a:t> </a:t>
            </a:r>
            <a:r>
              <a:rPr lang="cs-CZ" sz="2400" dirty="0" smtClean="0"/>
              <a:t>      300</a:t>
            </a:r>
            <a:endParaRPr lang="cs-CZ" sz="2400" dirty="0"/>
          </a:p>
          <a:p>
            <a:r>
              <a:rPr lang="cs-CZ" sz="2400" dirty="0" smtClean="0"/>
              <a:t>              400</a:t>
            </a:r>
          </a:p>
          <a:p>
            <a:endParaRPr lang="cs-CZ" sz="2400" dirty="0"/>
          </a:p>
          <a:p>
            <a:endParaRPr lang="cs-CZ" sz="2400" dirty="0" smtClean="0"/>
          </a:p>
          <a:p>
            <a:pPr marL="342900" indent="-342900">
              <a:buAutoNum type="arabicPlain" startAt="520"/>
            </a:pPr>
            <a:r>
              <a:rPr lang="cs-CZ" sz="2400" dirty="0"/>
              <a:t> </a:t>
            </a:r>
            <a:r>
              <a:rPr lang="cs-CZ" sz="2400" dirty="0" smtClean="0"/>
              <a:t>       500</a:t>
            </a:r>
          </a:p>
          <a:p>
            <a:r>
              <a:rPr lang="cs-CZ" sz="2400" dirty="0"/>
              <a:t> </a:t>
            </a:r>
            <a:r>
              <a:rPr lang="cs-CZ" sz="2400" dirty="0" smtClean="0"/>
              <a:t>              600</a:t>
            </a:r>
          </a:p>
          <a:p>
            <a:endParaRPr lang="cs-CZ" sz="2400" dirty="0"/>
          </a:p>
          <a:p>
            <a:endParaRPr lang="cs-CZ" sz="2400" dirty="0" smtClean="0"/>
          </a:p>
          <a:p>
            <a:pPr marL="342900" indent="-342900">
              <a:buAutoNum type="arabicPlain" startAt="736"/>
            </a:pPr>
            <a:r>
              <a:rPr lang="cs-CZ" sz="2400" dirty="0"/>
              <a:t> </a:t>
            </a:r>
            <a:r>
              <a:rPr lang="cs-CZ" sz="2400" dirty="0" smtClean="0"/>
              <a:t>       700</a:t>
            </a:r>
          </a:p>
          <a:p>
            <a:r>
              <a:rPr lang="cs-CZ" sz="2400" dirty="0"/>
              <a:t> </a:t>
            </a:r>
            <a:r>
              <a:rPr lang="cs-CZ" sz="2400" dirty="0" smtClean="0"/>
              <a:t>              800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</p:txBody>
      </p:sp>
      <p:cxnSp>
        <p:nvCxnSpPr>
          <p:cNvPr id="6" name="Přímá spojnice 5"/>
          <p:cNvCxnSpPr/>
          <p:nvPr/>
        </p:nvCxnSpPr>
        <p:spPr>
          <a:xfrm>
            <a:off x="1115616" y="2132856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1115616" y="2132856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1172638" y="5085184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119474" y="3645024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1172638" y="5091220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1150961" y="3645024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5076056" y="1949446"/>
            <a:ext cx="20162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175       100</a:t>
            </a:r>
            <a:endParaRPr lang="cs-CZ" sz="2400" dirty="0"/>
          </a:p>
          <a:p>
            <a:r>
              <a:rPr lang="cs-CZ" sz="2400" dirty="0" smtClean="0"/>
              <a:t>              200</a:t>
            </a:r>
          </a:p>
          <a:p>
            <a:endParaRPr lang="cs-CZ" sz="2400" dirty="0"/>
          </a:p>
          <a:p>
            <a:endParaRPr lang="cs-CZ" sz="2400" dirty="0"/>
          </a:p>
          <a:p>
            <a:pPr marL="457200" indent="-457200">
              <a:buAutoNum type="arabicPlain" startAt="497"/>
            </a:pPr>
            <a:r>
              <a:rPr lang="cs-CZ" sz="2400" dirty="0"/>
              <a:t> </a:t>
            </a:r>
            <a:r>
              <a:rPr lang="cs-CZ" sz="2400" dirty="0" smtClean="0"/>
              <a:t>      400</a:t>
            </a:r>
          </a:p>
          <a:p>
            <a:r>
              <a:rPr lang="cs-CZ" sz="2400" dirty="0" smtClean="0"/>
              <a:t>              500</a:t>
            </a:r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249        200</a:t>
            </a:r>
          </a:p>
          <a:p>
            <a:r>
              <a:rPr lang="cs-CZ" sz="2400" dirty="0"/>
              <a:t> </a:t>
            </a:r>
            <a:r>
              <a:rPr lang="cs-CZ" sz="2400" dirty="0" smtClean="0"/>
              <a:t>              300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5760693" y="5091220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5770120" y="3644280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5724128" y="2173676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5795476" y="5091220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>
            <a:off x="5794852" y="3645024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5728556" y="2173676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5" descr="C:\Documents and Settings\Uživatel\Local Settings\Temporary Internet Files\Content.IE5\IFFG2OJX\MC90044135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75086"/>
            <a:ext cx="1890936" cy="189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Documents and Settings\Uživatel\Local Settings\Temporary Internet Files\Content.IE5\IFFG2OJX\MC90044135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379252"/>
            <a:ext cx="1242864" cy="124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75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ál 20"/>
          <p:cNvSpPr/>
          <p:nvPr/>
        </p:nvSpPr>
        <p:spPr>
          <a:xfrm>
            <a:off x="1366985" y="2276872"/>
            <a:ext cx="864096" cy="5448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Měl jsi správně?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67544" y="1916832"/>
            <a:ext cx="20162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 startAt="370"/>
            </a:pPr>
            <a:r>
              <a:rPr lang="cs-CZ" sz="2400" dirty="0"/>
              <a:t> </a:t>
            </a:r>
            <a:r>
              <a:rPr lang="cs-CZ" sz="2400" dirty="0" smtClean="0"/>
              <a:t>      300</a:t>
            </a:r>
            <a:endParaRPr lang="cs-CZ" sz="2400" dirty="0"/>
          </a:p>
          <a:p>
            <a:r>
              <a:rPr lang="cs-CZ" sz="2400" dirty="0" smtClean="0"/>
              <a:t>              400</a:t>
            </a:r>
          </a:p>
          <a:p>
            <a:endParaRPr lang="cs-CZ" sz="2400" dirty="0"/>
          </a:p>
          <a:p>
            <a:endParaRPr lang="cs-CZ" sz="2400" dirty="0" smtClean="0"/>
          </a:p>
          <a:p>
            <a:pPr marL="342900" indent="-342900">
              <a:buAutoNum type="arabicPlain" startAt="520"/>
            </a:pPr>
            <a:r>
              <a:rPr lang="cs-CZ" sz="2400" dirty="0"/>
              <a:t> </a:t>
            </a:r>
            <a:r>
              <a:rPr lang="cs-CZ" sz="2400" dirty="0" smtClean="0"/>
              <a:t>       500</a:t>
            </a:r>
          </a:p>
          <a:p>
            <a:r>
              <a:rPr lang="cs-CZ" sz="2400" dirty="0"/>
              <a:t> </a:t>
            </a:r>
            <a:r>
              <a:rPr lang="cs-CZ" sz="2400" dirty="0" smtClean="0"/>
              <a:t>              600</a:t>
            </a:r>
          </a:p>
          <a:p>
            <a:endParaRPr lang="cs-CZ" sz="2400" dirty="0"/>
          </a:p>
          <a:p>
            <a:endParaRPr lang="cs-CZ" sz="2400" dirty="0" smtClean="0"/>
          </a:p>
          <a:p>
            <a:pPr marL="342900" indent="-342900">
              <a:buAutoNum type="arabicPlain" startAt="736"/>
            </a:pPr>
            <a:r>
              <a:rPr lang="cs-CZ" sz="2400" dirty="0"/>
              <a:t> </a:t>
            </a:r>
            <a:r>
              <a:rPr lang="cs-CZ" sz="2400" dirty="0" smtClean="0"/>
              <a:t>       700</a:t>
            </a:r>
          </a:p>
          <a:p>
            <a:r>
              <a:rPr lang="cs-CZ" sz="2400" dirty="0"/>
              <a:t> </a:t>
            </a:r>
            <a:r>
              <a:rPr lang="cs-CZ" sz="2400" dirty="0" smtClean="0"/>
              <a:t>              800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</p:txBody>
      </p:sp>
      <p:cxnSp>
        <p:nvCxnSpPr>
          <p:cNvPr id="6" name="Přímá spojnice 5"/>
          <p:cNvCxnSpPr/>
          <p:nvPr/>
        </p:nvCxnSpPr>
        <p:spPr>
          <a:xfrm>
            <a:off x="1115616" y="2132856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115616" y="2132856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1172638" y="5085184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1119474" y="3645024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172638" y="5091220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1150961" y="3645024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5076056" y="1949446"/>
            <a:ext cx="20162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175       100</a:t>
            </a:r>
            <a:endParaRPr lang="cs-CZ" sz="2400" dirty="0"/>
          </a:p>
          <a:p>
            <a:r>
              <a:rPr lang="cs-CZ" sz="2400" dirty="0" smtClean="0"/>
              <a:t>              200</a:t>
            </a:r>
          </a:p>
          <a:p>
            <a:endParaRPr lang="cs-CZ" sz="2400" dirty="0"/>
          </a:p>
          <a:p>
            <a:endParaRPr lang="cs-CZ" sz="2400" dirty="0"/>
          </a:p>
          <a:p>
            <a:pPr marL="457200" indent="-457200">
              <a:buAutoNum type="arabicPlain" startAt="497"/>
            </a:pPr>
            <a:r>
              <a:rPr lang="cs-CZ" sz="2400" dirty="0"/>
              <a:t> </a:t>
            </a:r>
            <a:r>
              <a:rPr lang="cs-CZ" sz="2400" dirty="0" smtClean="0"/>
              <a:t>      400</a:t>
            </a:r>
          </a:p>
          <a:p>
            <a:r>
              <a:rPr lang="cs-CZ" sz="2400" dirty="0" smtClean="0"/>
              <a:t>              500</a:t>
            </a:r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249        200</a:t>
            </a:r>
          </a:p>
          <a:p>
            <a:r>
              <a:rPr lang="cs-CZ" sz="2400" dirty="0"/>
              <a:t> </a:t>
            </a:r>
            <a:r>
              <a:rPr lang="cs-CZ" sz="2400" dirty="0" smtClean="0"/>
              <a:t>              300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</p:txBody>
      </p:sp>
      <p:cxnSp>
        <p:nvCxnSpPr>
          <p:cNvPr id="13" name="Přímá spojnice 12"/>
          <p:cNvCxnSpPr/>
          <p:nvPr/>
        </p:nvCxnSpPr>
        <p:spPr>
          <a:xfrm>
            <a:off x="5760693" y="5091220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5770120" y="3644280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5724128" y="2173676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5795476" y="5091220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5794852" y="3645024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>
            <a:off x="5728556" y="2173676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5" descr="C:\Documents and Settings\Uživatel\Local Settings\Temporary Internet Files\Content.IE5\IFFG2OJX\MC90044135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75086"/>
            <a:ext cx="1890936" cy="189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Documents and Settings\Uživatel\Local Settings\Temporary Internet Files\Content.IE5\IFFG2OJX\MC90044135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379252"/>
            <a:ext cx="1242864" cy="124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Ovál 21"/>
          <p:cNvSpPr/>
          <p:nvPr/>
        </p:nvSpPr>
        <p:spPr>
          <a:xfrm>
            <a:off x="6011500" y="4812746"/>
            <a:ext cx="864096" cy="5448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5940152" y="3774515"/>
            <a:ext cx="864096" cy="5448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5986144" y="2317692"/>
            <a:ext cx="864096" cy="5448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1366985" y="4812746"/>
            <a:ext cx="864096" cy="5448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1388662" y="3371842"/>
            <a:ext cx="864096" cy="5448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0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539552" y="116632"/>
            <a:ext cx="8229600" cy="158417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sz="4100" dirty="0" smtClean="0"/>
              <a:t>Zaokrouhli čísla na stovky a :</a:t>
            </a:r>
          </a:p>
          <a:p>
            <a:r>
              <a:rPr lang="cs-CZ" dirty="0" smtClean="0"/>
              <a:t>Čísla, která zaokrouhlíš na 100 vyznač zeleně</a:t>
            </a:r>
          </a:p>
          <a:p>
            <a:r>
              <a:rPr lang="cs-CZ" dirty="0" smtClean="0"/>
              <a:t>Čísla, která zaokrouhlíš na 200 vyznač modře</a:t>
            </a:r>
          </a:p>
          <a:p>
            <a:r>
              <a:rPr lang="cs-CZ" dirty="0" smtClean="0"/>
              <a:t>Čísla, která zaokrouhlíš na 300 vyznač červeně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9552" y="249289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149</a:t>
            </a:r>
            <a:endParaRPr lang="cs-CZ" sz="36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2525688" y="250973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298</a:t>
            </a:r>
            <a:endParaRPr lang="cs-CZ" sz="36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1809412" y="3444027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230</a:t>
            </a:r>
            <a:endParaRPr lang="cs-CZ" sz="36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7118590" y="562437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132</a:t>
            </a:r>
            <a:endParaRPr lang="cs-CZ" sz="3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474440" y="4343721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183</a:t>
            </a:r>
            <a:endParaRPr lang="cs-CZ" sz="3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575795" y="434372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251</a:t>
            </a:r>
            <a:endParaRPr lang="cs-CZ" sz="3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845233" y="499417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288</a:t>
            </a:r>
            <a:endParaRPr lang="cs-CZ" sz="36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1197344" y="5805264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115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4069369" y="373888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276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220072" y="530120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177</a:t>
            </a:r>
            <a:endParaRPr lang="cs-CZ" sz="36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4343546" y="227904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310</a:t>
            </a:r>
            <a:endParaRPr lang="cs-CZ" sz="36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187863" y="293531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108</a:t>
            </a:r>
            <a:endParaRPr lang="cs-CZ" sz="360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5819952" y="244589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223</a:t>
            </a:r>
            <a:endParaRPr lang="cs-CZ" sz="3600" dirty="0"/>
          </a:p>
        </p:txBody>
      </p:sp>
      <p:pic>
        <p:nvPicPr>
          <p:cNvPr id="18" name="Picture 2" descr="C:\Documents and Settings\Uživatel\Local Settings\Temporary Internet Files\Content.IE5\3XIKTGIR\MC90044138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829" y="0"/>
            <a:ext cx="2279043" cy="227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Documents and Settings\Uživatel\Local Settings\Temporary Internet Files\Content.IE5\3XIKTGIR\MC90044138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35" y="5270376"/>
            <a:ext cx="1587624" cy="158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11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ál 31"/>
          <p:cNvSpPr/>
          <p:nvPr/>
        </p:nvSpPr>
        <p:spPr>
          <a:xfrm>
            <a:off x="6315115" y="4343720"/>
            <a:ext cx="1375048" cy="812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3845024" y="3713839"/>
            <a:ext cx="1375048" cy="812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vál 32"/>
          <p:cNvSpPr/>
          <p:nvPr/>
        </p:nvSpPr>
        <p:spPr>
          <a:xfrm>
            <a:off x="2526757" y="4911045"/>
            <a:ext cx="1375048" cy="812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2346024" y="2362772"/>
            <a:ext cx="1375048" cy="812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163196" y="2208145"/>
            <a:ext cx="1375048" cy="812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213048" y="4260593"/>
            <a:ext cx="1375048" cy="81258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4955614" y="5218081"/>
            <a:ext cx="1375048" cy="81258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ál 26"/>
          <p:cNvSpPr/>
          <p:nvPr/>
        </p:nvSpPr>
        <p:spPr>
          <a:xfrm>
            <a:off x="5569972" y="2362772"/>
            <a:ext cx="1375048" cy="81258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vál 1"/>
          <p:cNvSpPr/>
          <p:nvPr/>
        </p:nvSpPr>
        <p:spPr>
          <a:xfrm>
            <a:off x="1588096" y="3332591"/>
            <a:ext cx="1375048" cy="81258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6967678" y="2821116"/>
            <a:ext cx="1375048" cy="8125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6838553" y="5541247"/>
            <a:ext cx="1375048" cy="8125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900572" y="5722137"/>
            <a:ext cx="1375048" cy="8125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350640" y="2414824"/>
            <a:ext cx="1375048" cy="8125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16632"/>
            <a:ext cx="8229600" cy="158417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sz="4100" dirty="0" smtClean="0"/>
              <a:t>Zaokrouhli čísla na stovky a :</a:t>
            </a:r>
          </a:p>
          <a:p>
            <a:r>
              <a:rPr lang="cs-CZ" dirty="0" smtClean="0"/>
              <a:t>Čísla, která zaokrouhlíš na 100 vyznač zeleně</a:t>
            </a:r>
          </a:p>
          <a:p>
            <a:r>
              <a:rPr lang="cs-CZ" dirty="0" smtClean="0"/>
              <a:t>Čísla, která zaokrouhlíš na 200 vyznač modře</a:t>
            </a:r>
          </a:p>
          <a:p>
            <a:r>
              <a:rPr lang="cs-CZ" dirty="0" smtClean="0"/>
              <a:t>Čísla, která zaokrouhlíš na 300 vyznač červeně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39552" y="249289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149</a:t>
            </a:r>
            <a:endParaRPr lang="cs-CZ" sz="36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2525688" y="250973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298</a:t>
            </a:r>
            <a:endParaRPr lang="cs-CZ" sz="36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809412" y="3444027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230</a:t>
            </a:r>
            <a:endParaRPr lang="cs-CZ" sz="3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7118590" y="562437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132</a:t>
            </a:r>
            <a:endParaRPr lang="cs-CZ" sz="3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474440" y="4343721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183</a:t>
            </a:r>
            <a:endParaRPr lang="cs-CZ" sz="3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575795" y="434372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251</a:t>
            </a:r>
            <a:endParaRPr lang="cs-CZ" sz="36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2845233" y="499417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288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197344" y="5805264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115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4069369" y="373888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276</a:t>
            </a:r>
            <a:endParaRPr lang="cs-CZ" sz="36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5220072" y="530120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177</a:t>
            </a:r>
            <a:endParaRPr lang="cs-CZ" sz="36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4343546" y="227904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310</a:t>
            </a:r>
            <a:endParaRPr lang="cs-CZ" sz="360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7187863" y="293531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108</a:t>
            </a:r>
            <a:endParaRPr lang="cs-CZ" sz="3600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819952" y="244589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223</a:t>
            </a:r>
            <a:endParaRPr lang="cs-CZ" sz="3600" dirty="0"/>
          </a:p>
        </p:txBody>
      </p:sp>
      <p:pic>
        <p:nvPicPr>
          <p:cNvPr id="19" name="Picture 2" descr="C:\Documents and Settings\Uživatel\Local Settings\Temporary Internet Files\Content.IE5\3XIKTGIR\MC90044138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829" y="0"/>
            <a:ext cx="2279043" cy="227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Documents and Settings\Uživatel\Local Settings\Temporary Internet Files\Content.IE5\3XIKTGIR\MC90044138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35" y="5270376"/>
            <a:ext cx="1587624" cy="158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09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Vyhledej v tabulce čísla, která při zaokrouhlování na stovky zaokrouhlíš na 500 (čísla označ křížkem)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120006"/>
              </p:ext>
            </p:extLst>
          </p:nvPr>
        </p:nvGraphicFramePr>
        <p:xfrm>
          <a:off x="1331638" y="2348878"/>
          <a:ext cx="6840762" cy="3456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0127"/>
                <a:gridCol w="1140127"/>
                <a:gridCol w="1140127"/>
                <a:gridCol w="1140127"/>
                <a:gridCol w="1140127"/>
                <a:gridCol w="1140127"/>
              </a:tblGrid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428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456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492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562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420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385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510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478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419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743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903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508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390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495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412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711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589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276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457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968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532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290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475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175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687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589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333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384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946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557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365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455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404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739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365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460</a:t>
                      </a:r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6" descr="C:\Documents and Settings\Uživatel\Local Settings\Temporary Internet Files\Content.IE5\OPKLXHCR\MC90044135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259" y="5388140"/>
            <a:ext cx="1458888" cy="14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Uživatel\Local Settings\Temporary Internet Files\Content.IE5\OPKLXHCR\MC90044135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1674912" cy="167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5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Vyhledej v tabulce čísla, která při zaokrouhlování na stovky zaokrouhlíš na 500 (čísla označ křížkem)</a:t>
            </a: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638744"/>
              </p:ext>
            </p:extLst>
          </p:nvPr>
        </p:nvGraphicFramePr>
        <p:xfrm>
          <a:off x="1331638" y="2348878"/>
          <a:ext cx="6840762" cy="3456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0127"/>
                <a:gridCol w="1140127"/>
                <a:gridCol w="1140127"/>
                <a:gridCol w="1140127"/>
                <a:gridCol w="1140127"/>
                <a:gridCol w="1140127"/>
              </a:tblGrid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428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456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492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562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420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385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510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478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419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743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903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508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390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495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412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711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589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276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457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968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532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290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475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175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687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589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333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384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946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557</a:t>
                      </a:r>
                      <a:endParaRPr lang="cs-CZ" sz="28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365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455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404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739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365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460</a:t>
                      </a:r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6" descr="C:\Documents and Settings\Uživatel\Local Settings\Temporary Internet Files\Content.IE5\OPKLXHCR\MC90044135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259" y="5388140"/>
            <a:ext cx="1458888" cy="14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Documents and Settings\Uživatel\Local Settings\Temporary Internet Files\Content.IE5\OPKLXHCR\MC90044135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1674912" cy="167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1907704" y="2924944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211960" y="2341803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907704" y="4077072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131840" y="2340169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131840" y="2924944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087363" y="3492297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087363" y="5229200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4211960" y="4077072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6516216" y="4077071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704259" y="2924944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7704259" y="5229200"/>
            <a:ext cx="51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X</a:t>
            </a:r>
            <a:endParaRPr lang="cs-CZ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77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3600" dirty="0" smtClean="0"/>
              <a:t>Vyznač čísla </a:t>
            </a:r>
            <a:r>
              <a:rPr lang="cs-CZ" sz="3600" dirty="0"/>
              <a:t>stejnou barvou, jakou je </a:t>
            </a:r>
            <a:r>
              <a:rPr lang="cs-CZ" sz="3600" dirty="0" smtClean="0"/>
              <a:t>vyznačená jejich </a:t>
            </a:r>
            <a:r>
              <a:rPr lang="cs-CZ" sz="3600" dirty="0"/>
              <a:t>nejbližší </a:t>
            </a:r>
            <a:r>
              <a:rPr lang="cs-CZ" sz="3600" dirty="0" smtClean="0"/>
              <a:t>stovka</a:t>
            </a:r>
            <a:endParaRPr lang="cs-CZ" sz="3600" dirty="0"/>
          </a:p>
        </p:txBody>
      </p:sp>
      <p:sp>
        <p:nvSpPr>
          <p:cNvPr id="6" name="Rovnoramenný trojúhelník 5"/>
          <p:cNvSpPr/>
          <p:nvPr/>
        </p:nvSpPr>
        <p:spPr>
          <a:xfrm>
            <a:off x="366606" y="5206039"/>
            <a:ext cx="1512168" cy="108012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800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7" name="Rovnoramenný trojúhelník 6"/>
          <p:cNvSpPr/>
          <p:nvPr/>
        </p:nvSpPr>
        <p:spPr>
          <a:xfrm>
            <a:off x="3563888" y="1772816"/>
            <a:ext cx="1512168" cy="108012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700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8" name="Rovnoramenný trojúhelník 7"/>
          <p:cNvSpPr/>
          <p:nvPr/>
        </p:nvSpPr>
        <p:spPr>
          <a:xfrm>
            <a:off x="5940152" y="4437112"/>
            <a:ext cx="1512168" cy="108012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600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0" name="Rovnoramenný trojúhelník 9"/>
          <p:cNvSpPr/>
          <p:nvPr/>
        </p:nvSpPr>
        <p:spPr>
          <a:xfrm>
            <a:off x="98447" y="3460901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740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1" name="Rovnoramenný trojúhelník 10"/>
          <p:cNvSpPr/>
          <p:nvPr/>
        </p:nvSpPr>
        <p:spPr>
          <a:xfrm>
            <a:off x="1878774" y="3556871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628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2" name="Rovnoramenný trojúhelník 11"/>
          <p:cNvSpPr/>
          <p:nvPr/>
        </p:nvSpPr>
        <p:spPr>
          <a:xfrm>
            <a:off x="4007768" y="4125919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666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3" name="Rovnoramenný trojúhelník 12"/>
          <p:cNvSpPr/>
          <p:nvPr/>
        </p:nvSpPr>
        <p:spPr>
          <a:xfrm>
            <a:off x="0" y="1556792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643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4" name="Rovnoramenný trojúhelník 13"/>
          <p:cNvSpPr/>
          <p:nvPr/>
        </p:nvSpPr>
        <p:spPr>
          <a:xfrm>
            <a:off x="5191142" y="1385156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843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5" name="Rovnoramenný trojúhelník 14"/>
          <p:cNvSpPr/>
          <p:nvPr/>
        </p:nvSpPr>
        <p:spPr>
          <a:xfrm>
            <a:off x="2462434" y="4916996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780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6" name="Rovnoramenný trojúhelník 15"/>
          <p:cNvSpPr/>
          <p:nvPr/>
        </p:nvSpPr>
        <p:spPr>
          <a:xfrm>
            <a:off x="1871281" y="2027013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789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7" name="Rovnoramenný trojúhelník 16"/>
          <p:cNvSpPr/>
          <p:nvPr/>
        </p:nvSpPr>
        <p:spPr>
          <a:xfrm>
            <a:off x="7452320" y="3697796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673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8" name="Rovnoramenný trojúhelník 17"/>
          <p:cNvSpPr/>
          <p:nvPr/>
        </p:nvSpPr>
        <p:spPr>
          <a:xfrm>
            <a:off x="7164288" y="5455956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608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9" name="Rovnoramenný trojúhelník 18"/>
          <p:cNvSpPr/>
          <p:nvPr/>
        </p:nvSpPr>
        <p:spPr>
          <a:xfrm>
            <a:off x="5184259" y="2904251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758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20" name="Rovnoramenný trojúhelník 19"/>
          <p:cNvSpPr/>
          <p:nvPr/>
        </p:nvSpPr>
        <p:spPr>
          <a:xfrm>
            <a:off x="4348585" y="5442133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834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21" name="Rovnoramenný trojúhelník 20"/>
          <p:cNvSpPr/>
          <p:nvPr/>
        </p:nvSpPr>
        <p:spPr>
          <a:xfrm>
            <a:off x="6876256" y="1925216"/>
            <a:ext cx="1685114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593</a:t>
            </a:r>
            <a:endParaRPr lang="cs-CZ" sz="3200" dirty="0">
              <a:solidFill>
                <a:schemeClr val="tx1"/>
              </a:solidFill>
            </a:endParaRPr>
          </a:p>
        </p:txBody>
      </p:sp>
      <p:pic>
        <p:nvPicPr>
          <p:cNvPr id="22" name="Picture 4" descr="C:\Documents and Settings\Uživatel\Local Settings\Temporary Internet Files\Content.IE5\YL5NH1GY\MC900441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238" y="725252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Documents and Settings\Uživatel\Local Settings\Temporary Internet Files\Content.IE5\YL5NH1GY\MC900441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55" y="160619"/>
            <a:ext cx="1634645" cy="163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60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3600" dirty="0" smtClean="0"/>
              <a:t>Vyznač čísla </a:t>
            </a:r>
            <a:r>
              <a:rPr lang="cs-CZ" sz="3600" dirty="0"/>
              <a:t>stejnou barvou, jakou je </a:t>
            </a:r>
            <a:r>
              <a:rPr lang="cs-CZ" sz="3600" dirty="0" smtClean="0"/>
              <a:t>vyznačená jejich </a:t>
            </a:r>
            <a:r>
              <a:rPr lang="cs-CZ" sz="3600" dirty="0"/>
              <a:t>nejbližší </a:t>
            </a:r>
            <a:r>
              <a:rPr lang="cs-CZ" sz="3600" dirty="0" smtClean="0"/>
              <a:t>stovka</a:t>
            </a:r>
            <a:endParaRPr lang="cs-CZ" sz="3600" dirty="0"/>
          </a:p>
        </p:txBody>
      </p:sp>
      <p:sp>
        <p:nvSpPr>
          <p:cNvPr id="5" name="Rovnoramenný trojúhelník 4"/>
          <p:cNvSpPr/>
          <p:nvPr/>
        </p:nvSpPr>
        <p:spPr>
          <a:xfrm>
            <a:off x="366606" y="5206039"/>
            <a:ext cx="1512168" cy="108012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800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6" name="Rovnoramenný trojúhelník 5"/>
          <p:cNvSpPr/>
          <p:nvPr/>
        </p:nvSpPr>
        <p:spPr>
          <a:xfrm>
            <a:off x="3563888" y="1772816"/>
            <a:ext cx="1512168" cy="108012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700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7" name="Rovnoramenný trojúhelník 6"/>
          <p:cNvSpPr/>
          <p:nvPr/>
        </p:nvSpPr>
        <p:spPr>
          <a:xfrm>
            <a:off x="5940152" y="4437112"/>
            <a:ext cx="1512168" cy="108012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600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8" name="Rovnoramenný trojúhelník 7"/>
          <p:cNvSpPr/>
          <p:nvPr/>
        </p:nvSpPr>
        <p:spPr>
          <a:xfrm>
            <a:off x="98447" y="3460901"/>
            <a:ext cx="1685114" cy="108012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740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9" name="Rovnoramenný trojúhelník 8"/>
          <p:cNvSpPr/>
          <p:nvPr/>
        </p:nvSpPr>
        <p:spPr>
          <a:xfrm>
            <a:off x="1878774" y="3556871"/>
            <a:ext cx="1685114" cy="108012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628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0" name="Rovnoramenný trojúhelník 9"/>
          <p:cNvSpPr/>
          <p:nvPr/>
        </p:nvSpPr>
        <p:spPr>
          <a:xfrm>
            <a:off x="4007768" y="4125919"/>
            <a:ext cx="1685114" cy="108012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666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1" name="Rovnoramenný trojúhelník 10"/>
          <p:cNvSpPr/>
          <p:nvPr/>
        </p:nvSpPr>
        <p:spPr>
          <a:xfrm>
            <a:off x="0" y="1556792"/>
            <a:ext cx="1685114" cy="108012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643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2" name="Rovnoramenný trojúhelník 11"/>
          <p:cNvSpPr/>
          <p:nvPr/>
        </p:nvSpPr>
        <p:spPr>
          <a:xfrm>
            <a:off x="5191142" y="1385156"/>
            <a:ext cx="1685114" cy="108012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843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3" name="Rovnoramenný trojúhelník 12"/>
          <p:cNvSpPr/>
          <p:nvPr/>
        </p:nvSpPr>
        <p:spPr>
          <a:xfrm>
            <a:off x="2462434" y="4916996"/>
            <a:ext cx="1685114" cy="108012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780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4" name="Rovnoramenný trojúhelník 13"/>
          <p:cNvSpPr/>
          <p:nvPr/>
        </p:nvSpPr>
        <p:spPr>
          <a:xfrm>
            <a:off x="1871281" y="2027013"/>
            <a:ext cx="1685114" cy="108012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789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5" name="Rovnoramenný trojúhelník 14"/>
          <p:cNvSpPr/>
          <p:nvPr/>
        </p:nvSpPr>
        <p:spPr>
          <a:xfrm>
            <a:off x="7452320" y="3697796"/>
            <a:ext cx="1685114" cy="108012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673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6" name="Rovnoramenný trojúhelník 15"/>
          <p:cNvSpPr/>
          <p:nvPr/>
        </p:nvSpPr>
        <p:spPr>
          <a:xfrm>
            <a:off x="7164288" y="5455956"/>
            <a:ext cx="1685114" cy="108012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608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7" name="Rovnoramenný trojúhelník 16"/>
          <p:cNvSpPr/>
          <p:nvPr/>
        </p:nvSpPr>
        <p:spPr>
          <a:xfrm>
            <a:off x="5184259" y="2904251"/>
            <a:ext cx="1685114" cy="108012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758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8" name="Rovnoramenný trojúhelník 17"/>
          <p:cNvSpPr/>
          <p:nvPr/>
        </p:nvSpPr>
        <p:spPr>
          <a:xfrm>
            <a:off x="4348585" y="5442133"/>
            <a:ext cx="1685114" cy="108012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834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9" name="Rovnoramenný trojúhelník 18"/>
          <p:cNvSpPr/>
          <p:nvPr/>
        </p:nvSpPr>
        <p:spPr>
          <a:xfrm>
            <a:off x="6876256" y="1925216"/>
            <a:ext cx="1685114" cy="108012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>
                <a:solidFill>
                  <a:schemeClr val="tx1"/>
                </a:solidFill>
              </a:rPr>
              <a:t>593</a:t>
            </a:r>
            <a:endParaRPr lang="cs-CZ" sz="2800" dirty="0">
              <a:solidFill>
                <a:schemeClr val="tx1"/>
              </a:solidFill>
            </a:endParaRPr>
          </a:p>
        </p:txBody>
      </p:sp>
      <p:pic>
        <p:nvPicPr>
          <p:cNvPr id="20" name="Picture 4" descr="C:\Documents and Settings\Uživatel\Local Settings\Temporary Internet Files\Content.IE5\YL5NH1GY\MC900441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238" y="725252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Documents and Settings\Uživatel\Local Settings\Temporary Internet Files\Content.IE5\YL5NH1GY\MC900441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55" y="160619"/>
            <a:ext cx="1634645" cy="163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4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496</Words>
  <Application>Microsoft Office PowerPoint</Application>
  <PresentationFormat>Předvádění na obrazovce (4:3)</PresentationFormat>
  <Paragraphs>302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    VY_32_INOVACE_BRTS_M3_13  Vzdělávací oblast: Matematika a její aplikace Vzdělávací obor: Matematika a její aplikace  Tematický okruh: Číslo a početní operace  Téma: Zaokrouhlování na stovky 3. ročník   </vt:lpstr>
      <vt:lpstr>Vyber správné řešení při zaokrouhlování na stovky</vt:lpstr>
      <vt:lpstr>Měl jsi správně?</vt:lpstr>
      <vt:lpstr>Prezentace aplikace PowerPoint</vt:lpstr>
      <vt:lpstr>Prezentace aplikace PowerPoint</vt:lpstr>
      <vt:lpstr>Vyhledej v tabulce čísla, která při zaokrouhlování na stovky zaokrouhlíš na 500 (čísla označ křížkem)</vt:lpstr>
      <vt:lpstr>Vyhledej v tabulce čísla, která při zaokrouhlování na stovky zaokrouhlíš na 500 (čísla označ křížkem)</vt:lpstr>
      <vt:lpstr>Vyznač čísla stejnou barvou, jakou je vyznačená jejich nejbližší stovka</vt:lpstr>
      <vt:lpstr>Vyznač čísla stejnou barvou, jakou je vyznačená jejich nejbližší stovka</vt:lpstr>
      <vt:lpstr>Zaokrouhli čísla na stovky</vt:lpstr>
      <vt:lpstr>Zkontroluj si:</vt:lpstr>
      <vt:lpstr>Zdroj obrázků: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18</cp:revision>
  <dcterms:created xsi:type="dcterms:W3CDTF">2012-05-29T15:25:33Z</dcterms:created>
  <dcterms:modified xsi:type="dcterms:W3CDTF">2012-06-20T07:15:31Z</dcterms:modified>
</cp:coreProperties>
</file>